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85" r:id="rId2"/>
    <p:sldId id="284" r:id="rId3"/>
    <p:sldId id="265" r:id="rId4"/>
    <p:sldId id="260" r:id="rId5"/>
    <p:sldId id="287" r:id="rId6"/>
    <p:sldId id="288" r:id="rId7"/>
    <p:sldId id="291" r:id="rId8"/>
    <p:sldId id="292" r:id="rId9"/>
    <p:sldId id="293" r:id="rId10"/>
    <p:sldId id="294" r:id="rId11"/>
    <p:sldId id="295" r:id="rId12"/>
    <p:sldId id="269" r:id="rId13"/>
  </p:sldIdLst>
  <p:sldSz cx="9144000" cy="5143500" type="screen16x9"/>
  <p:notesSz cx="6858000" cy="9144000"/>
  <p:embeddedFontLst>
    <p:embeddedFont>
      <p:font typeface="Roboto Condensed" panose="020B0604020202020204" charset="0"/>
      <p:regular r:id="rId15"/>
      <p:bold r:id="rId16"/>
      <p:italic r:id="rId17"/>
      <p:boldItalic r:id="rId18"/>
    </p:embeddedFont>
    <p:embeddedFont>
      <p:font typeface="Arvo" panose="020B0604020202020204" charset="0"/>
      <p:regular r:id="rId19"/>
      <p:bold r:id="rId20"/>
      <p:italic r:id="rId21"/>
      <p:boldItalic r:id="rId22"/>
    </p:embeddedFont>
    <p:embeddedFont>
      <p:font typeface="Roboto Condensed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0"/>
    <a:srgbClr val="3F5378"/>
    <a:srgbClr val="C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94110F-E042-4E22-8019-C0662D456B9B}">
  <a:tblStyle styleId="{0394110F-E042-4E22-8019-C0662D456B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17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816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415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913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92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11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18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07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61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06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54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12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17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6" r:id="rId4"/>
  </p:sldLayoutIdLst>
  <p:transition>
    <p:fade thruBlk="1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groups/113945375800456/" TargetMode="External"/><Relationship Id="rId5" Type="http://schemas.openxmlformats.org/officeDocument/2006/relationships/hyperlink" Target="mailto:prof-obr@rikp38.ru" TargetMode="External"/><Relationship Id="rId4" Type="http://schemas.openxmlformats.org/officeDocument/2006/relationships/hyperlink" Target="http://www.&#1088;&#1080;&#1082;&#1087;&#1085;&#1087;&#1086;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600" dirty="0" smtClean="0"/>
              <a:t>IV </a:t>
            </a:r>
            <a:r>
              <a:rPr lang="ru-RU" sz="2600" dirty="0" smtClean="0"/>
              <a:t>ОТКРЫТЫЙ РЕГИОНАЛЬНЫЙ ЧЕМПИОНАТ «МОЛОДЫЕ ПРОФЕССИОНАЛЫ» (</a:t>
            </a:r>
            <a:r>
              <a:rPr lang="en-US" sz="2600" dirty="0" smtClean="0"/>
              <a:t>WORLDSKILLS RUSSIA</a:t>
            </a:r>
            <a:r>
              <a:rPr lang="ru-RU" sz="2600" dirty="0" smtClean="0"/>
              <a:t>)</a:t>
            </a:r>
            <a:r>
              <a:rPr lang="en-US" sz="2600" dirty="0" smtClean="0"/>
              <a:t> </a:t>
            </a:r>
            <a:r>
              <a:rPr lang="ru-RU" sz="2600" dirty="0" smtClean="0"/>
              <a:t>ИРКУТСКОЙ ОБЛАСТИ</a:t>
            </a:r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354" y="58783"/>
            <a:ext cx="72368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Министерство образования Иркутской </a:t>
            </a:r>
            <a:r>
              <a:rPr lang="ru-RU" sz="12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области</a:t>
            </a:r>
          </a:p>
          <a:p>
            <a:pPr algn="ctr"/>
            <a:r>
              <a:rPr lang="ru-RU" sz="1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lang="ru-RU" sz="100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algn="ctr"/>
            <a:r>
              <a:rPr lang="ru-RU" sz="12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ГАУ ДПО ИО «Региональный институт кадровой политики и непрерывного профессионального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5005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  <p:sp>
        <p:nvSpPr>
          <p:cNvPr id="10" name="Google Shape;268;p18"/>
          <p:cNvSpPr txBox="1">
            <a:spLocks/>
          </p:cNvSpPr>
          <p:nvPr/>
        </p:nvSpPr>
        <p:spPr>
          <a:xfrm>
            <a:off x="55150" y="395737"/>
            <a:ext cx="75628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ОРГАНИЗАЦИЯ ЭКСКУРСИОННЫХ УСЛУГ</a:t>
            </a:r>
            <a:endParaRPr lang="ru-RU" sz="28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3380"/>
          <a:stretch/>
        </p:blipFill>
        <p:spPr>
          <a:xfrm>
            <a:off x="655622" y="1422399"/>
            <a:ext cx="6361905" cy="30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  <p:sp>
        <p:nvSpPr>
          <p:cNvPr id="10" name="Google Shape;268;p18"/>
          <p:cNvSpPr txBox="1">
            <a:spLocks/>
          </p:cNvSpPr>
          <p:nvPr/>
        </p:nvSpPr>
        <p:spPr>
          <a:xfrm>
            <a:off x="55150" y="395737"/>
            <a:ext cx="75628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УПРАВЛЕНИЕ ЖЕЛЕЗНОДОРОЖНЫМ ТРАНСПОРТОМ (презентационная)</a:t>
            </a:r>
            <a:endParaRPr lang="ru-RU" sz="28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924"/>
          <a:stretch/>
        </p:blipFill>
        <p:spPr>
          <a:xfrm>
            <a:off x="627051" y="1500554"/>
            <a:ext cx="6625626" cy="30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"/>
          <p:cNvSpPr txBox="1">
            <a:spLocks noGrp="1"/>
          </p:cNvSpPr>
          <p:nvPr>
            <p:ph type="title" idx="4294967295"/>
          </p:nvPr>
        </p:nvSpPr>
        <p:spPr>
          <a:xfrm>
            <a:off x="2233127" y="68425"/>
            <a:ext cx="332169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3F5378"/>
                </a:solidFill>
              </a:rPr>
              <a:t>ПРИГЛАШАЕМ К СОТРУДНИЧЕСТВУ</a:t>
            </a:r>
            <a:endParaRPr dirty="0">
              <a:solidFill>
                <a:srgbClr val="3F5378"/>
              </a:solidFill>
            </a:endParaRPr>
          </a:p>
        </p:txBody>
      </p:sp>
      <p:pic>
        <p:nvPicPr>
          <p:cNvPr id="1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5"/>
          <a:stretch/>
        </p:blipFill>
        <p:spPr>
          <a:xfrm>
            <a:off x="5554824" y="0"/>
            <a:ext cx="3589176" cy="51435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09550" y="1473381"/>
            <a:ext cx="462855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buClr>
                <a:srgbClr val="C7D3E6"/>
              </a:buClr>
              <a:buSzPts val="2400"/>
            </a:pPr>
            <a:r>
              <a:rPr lang="en-US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4"/>
              </a:rPr>
              <a:t>www</a:t>
            </a: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4"/>
              </a:rPr>
              <a:t>.</a:t>
            </a:r>
            <a:r>
              <a:rPr lang="ru-RU" sz="2800" dirty="0" err="1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4"/>
              </a:rPr>
              <a:t>рикпнпо.рф</a:t>
            </a: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 </a:t>
            </a:r>
            <a:endParaRPr lang="en-US" sz="2800" dirty="0">
              <a:solidFill>
                <a:srgbClr val="263248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pPr marL="76200" lvl="0">
              <a:spcBef>
                <a:spcPts val="1000"/>
              </a:spcBef>
              <a:buClr>
                <a:srgbClr val="C7D3E6"/>
              </a:buClr>
              <a:buSzPts val="2400"/>
            </a:pPr>
            <a:r>
              <a:rPr lang="en-US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5"/>
              </a:rPr>
              <a:t>prof-obr@rikp38.ru</a:t>
            </a:r>
            <a:r>
              <a:rPr lang="en-US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 </a:t>
            </a:r>
            <a:endParaRPr lang="ru-RU" sz="2800" dirty="0" smtClean="0">
              <a:solidFill>
                <a:srgbClr val="263248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pPr marL="76200" lvl="0">
              <a:spcBef>
                <a:spcPts val="1000"/>
              </a:spcBef>
              <a:buClr>
                <a:srgbClr val="C7D3E6"/>
              </a:buClr>
              <a:buSzPts val="2400"/>
            </a:pP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6"/>
              </a:rPr>
              <a:t>ссылка на группу в </a:t>
            </a:r>
            <a:r>
              <a:rPr lang="en-US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  <a:hlinkClick r:id="rId6"/>
              </a:rPr>
              <a:t>facebook</a:t>
            </a:r>
            <a:endParaRPr lang="ru-RU" sz="2800" dirty="0" smtClean="0">
              <a:solidFill>
                <a:srgbClr val="263248"/>
              </a:solidFill>
              <a:latin typeface="Roboto Condensed Light"/>
              <a:ea typeface="Roboto Condensed Light"/>
              <a:sym typeface="Roboto Condensed Light"/>
            </a:endParaRPr>
          </a:p>
          <a:p>
            <a:pPr marL="76200" lvl="0">
              <a:spcBef>
                <a:spcPts val="1000"/>
              </a:spcBef>
              <a:buClr>
                <a:srgbClr val="C7D3E6"/>
              </a:buClr>
              <a:buSzPts val="2400"/>
            </a:pP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8 (3952) 48-42-31</a:t>
            </a:r>
          </a:p>
          <a:p>
            <a:pPr marL="76200" lvl="0">
              <a:spcBef>
                <a:spcPts val="1000"/>
              </a:spcBef>
              <a:buClr>
                <a:srgbClr val="C7D3E6"/>
              </a:buClr>
              <a:buSzPts val="2400"/>
            </a:pPr>
            <a:r>
              <a:rPr lang="ru-RU" sz="2800" dirty="0" smtClean="0">
                <a:solidFill>
                  <a:srgbClr val="263248"/>
                </a:solidFill>
                <a:latin typeface="Roboto Condensed Light"/>
                <a:ea typeface="Roboto Condensed Light"/>
                <a:sym typeface="Roboto Condensed Light"/>
              </a:rPr>
              <a:t>ул. Рабочего Штаба, 19а</a:t>
            </a:r>
          </a:p>
        </p:txBody>
      </p:sp>
      <p:grpSp>
        <p:nvGrpSpPr>
          <p:cNvPr id="19" name="Google Shape;823;p37"/>
          <p:cNvGrpSpPr/>
          <p:nvPr/>
        </p:nvGrpSpPr>
        <p:grpSpPr>
          <a:xfrm>
            <a:off x="468951" y="3830260"/>
            <a:ext cx="349624" cy="311806"/>
            <a:chOff x="3927500" y="301425"/>
            <a:chExt cx="461550" cy="411625"/>
          </a:xfrm>
        </p:grpSpPr>
        <p:sp>
          <p:nvSpPr>
            <p:cNvPr id="20" name="Google Shape;824;p37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5;p37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6;p37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7;p37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8;p37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7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7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7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7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7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7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7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7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7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7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7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7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7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7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7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7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7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7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7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7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7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7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752;p37"/>
          <p:cNvGrpSpPr/>
          <p:nvPr/>
        </p:nvGrpSpPr>
        <p:grpSpPr>
          <a:xfrm>
            <a:off x="415550" y="1683462"/>
            <a:ext cx="354245" cy="354245"/>
            <a:chOff x="5941025" y="3634400"/>
            <a:chExt cx="467650" cy="467650"/>
          </a:xfrm>
        </p:grpSpPr>
        <p:sp>
          <p:nvSpPr>
            <p:cNvPr id="48" name="Google Shape;753;p3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54;p3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5;p3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6;p3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7;p3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8;p3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94;p37"/>
          <p:cNvGrpSpPr/>
          <p:nvPr/>
        </p:nvGrpSpPr>
        <p:grpSpPr>
          <a:xfrm>
            <a:off x="428571" y="2279918"/>
            <a:ext cx="352389" cy="238007"/>
            <a:chOff x="564675" y="1700625"/>
            <a:chExt cx="465200" cy="314200"/>
          </a:xfrm>
        </p:grpSpPr>
        <p:sp>
          <p:nvSpPr>
            <p:cNvPr id="55" name="Google Shape;595;p37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6;p37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7;p37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692;p37"/>
          <p:cNvSpPr/>
          <p:nvPr/>
        </p:nvSpPr>
        <p:spPr>
          <a:xfrm>
            <a:off x="496612" y="3181688"/>
            <a:ext cx="224182" cy="388370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01721" y="2682421"/>
            <a:ext cx="544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FB</a:t>
            </a:r>
            <a:endParaRPr lang="ru-RU" sz="2000" dirty="0">
              <a:solidFill>
                <a:srgbClr val="FF9800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4747" y="83409"/>
            <a:ext cx="600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err="1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Флешмоб</a:t>
            </a:r>
            <a:r>
              <a:rPr lang="ru-RU" sz="2800" b="1" dirty="0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в поддержку сборной!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17090" y="606629"/>
            <a:ext cx="545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Будапешт (26-29 сентября 2018 г.)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307" y="1205267"/>
            <a:ext cx="54495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акция «Дай пять – поддержи Россию!».</a:t>
            </a:r>
          </a:p>
          <a:p>
            <a:pPr>
              <a:spcAft>
                <a:spcPts val="2250"/>
              </a:spcAft>
            </a:pPr>
            <a: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1.    Сделайте фото, на котором вы, ваши друзья или семья даете «пять».</a:t>
            </a:r>
            <a:b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2.    Выложите его в свою любимую </a:t>
            </a:r>
            <a:r>
              <a:rPr lang="ru-RU" sz="24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соцсеть</a:t>
            </a:r>
            <a: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с </a:t>
            </a:r>
            <a:r>
              <a:rPr lang="ru-RU" sz="24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хэштегами</a:t>
            </a:r>
            <a: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#Hi5WSR и #</a:t>
            </a:r>
            <a:r>
              <a:rPr lang="ru-RU" sz="24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WorldSkillsRussia</a:t>
            </a:r>
            <a: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.</a:t>
            </a:r>
            <a:b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3.    Отметьте друзей и передайте им эстафету «Дай пять!»</a:t>
            </a:r>
            <a:b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4.    Ищите себя на официальных аккаунтах </a:t>
            </a:r>
            <a:r>
              <a:rPr lang="ru-RU" sz="24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WorldSkills</a:t>
            </a:r>
            <a: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sz="24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Russia</a:t>
            </a:r>
            <a:r>
              <a:rPr lang="ru-RU" sz="24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!</a:t>
            </a:r>
            <a:endParaRPr lang="ru-RU" sz="2800" b="1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355" y="1356289"/>
            <a:ext cx="2782573" cy="278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2019 ГОД</a:t>
            </a:r>
            <a:endParaRPr dirty="0"/>
          </a:p>
        </p:txBody>
      </p:sp>
      <p:sp>
        <p:nvSpPr>
          <p:cNvPr id="15" name="Google Shape;768;p37"/>
          <p:cNvSpPr/>
          <p:nvPr/>
        </p:nvSpPr>
        <p:spPr>
          <a:xfrm>
            <a:off x="291429" y="622073"/>
            <a:ext cx="307185" cy="307204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29" y="3925981"/>
            <a:ext cx="8030241" cy="637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985" y="1328212"/>
            <a:ext cx="3892062" cy="2428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744637" y="1217631"/>
            <a:ext cx="600004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1400" dirty="0"/>
              <a:t>Фактическое число соревнований по компетенциям, представленным на Чемпионате не должно быть меньше, чем по 20 основным компетенциям в возрастной категории от 16 до 22 лет и по 5 основным компетенциям в возрастной категории 16 лет и моложе с общей численностью Конкурсантов Чемпионата не менее 200 человек, и зависит от общей доступной площади, площади, необходимой для проведения соревнования по компетенции, количества Конкурсантов, принимающих участие в соревновании по конкретным компетенциям. Таким образом, отбор соревнований по компетенциям определяется соотношением доступной площади, списка компетенций и требованиями Технических описаний компетенций.</a:t>
            </a:r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68;p18"/>
          <p:cNvSpPr txBox="1">
            <a:spLocks/>
          </p:cNvSpPr>
          <p:nvPr/>
        </p:nvSpPr>
        <p:spPr>
          <a:xfrm>
            <a:off x="113335" y="194769"/>
            <a:ext cx="75628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Выдержка из Типового регламента </a:t>
            </a:r>
            <a:r>
              <a:rPr lang="ru-RU" sz="2800" b="1" dirty="0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/>
            </a:r>
            <a:br>
              <a:rPr lang="ru-RU" sz="2800" b="1" dirty="0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ru-RU" sz="2800" b="1" dirty="0" err="1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WorldSkills</a:t>
            </a:r>
            <a:r>
              <a:rPr lang="ru-RU" sz="2800" b="1" dirty="0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ru-RU" sz="28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Russia</a:t>
            </a:r>
            <a:r>
              <a:rPr lang="ru-RU" sz="28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пункт А6.1.:</a:t>
            </a:r>
            <a:endParaRPr lang="ru-RU" sz="25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729006" y="1186369"/>
            <a:ext cx="5773499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1800" dirty="0"/>
              <a:t>Предлагаем рассмотреть возможность включения в перечень проводимых компетенций в рамках Регионального чемпионата "Молодые профессионалы" (</a:t>
            </a:r>
            <a:r>
              <a:rPr lang="ru-RU" sz="1800" dirty="0" err="1"/>
              <a:t>WorldSkills</a:t>
            </a:r>
            <a:r>
              <a:rPr lang="ru-RU" sz="1800" dirty="0"/>
              <a:t> </a:t>
            </a:r>
            <a:r>
              <a:rPr lang="ru-RU" sz="1800" dirty="0" err="1"/>
              <a:t>Russia</a:t>
            </a:r>
            <a:r>
              <a:rPr lang="ru-RU" sz="1800" dirty="0"/>
              <a:t>) вашего субъекта Российской Федерации чемпионатного цикла 2018-2019 года, компетенцию (05) "Инженерный дизайн CAD", а так же </a:t>
            </a:r>
            <a:r>
              <a:rPr lang="ru-RU" sz="2800" b="1" dirty="0"/>
              <a:t>юниорское направление</a:t>
            </a:r>
            <a:endParaRPr sz="2800" b="1" dirty="0"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68;p18"/>
          <p:cNvSpPr txBox="1">
            <a:spLocks/>
          </p:cNvSpPr>
          <p:nvPr/>
        </p:nvSpPr>
        <p:spPr>
          <a:xfrm>
            <a:off x="113335" y="194769"/>
            <a:ext cx="75628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5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Предложения по компетенциям</a:t>
            </a:r>
            <a:endParaRPr lang="ru-RU" sz="25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729006" y="1186369"/>
            <a:ext cx="5773499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2400" dirty="0" smtClean="0"/>
              <a:t>Молодая </a:t>
            </a:r>
            <a:r>
              <a:rPr lang="ru-RU" sz="2400" dirty="0"/>
              <a:t>и в то же время довольно востребованная и перспективная профессия. Рекрутер - это специалист, занимающийся подбором персонала при посредничестве между работодателями (заказчиками) и соискателями.</a:t>
            </a:r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68;p18"/>
          <p:cNvSpPr txBox="1">
            <a:spLocks/>
          </p:cNvSpPr>
          <p:nvPr/>
        </p:nvSpPr>
        <p:spPr>
          <a:xfrm>
            <a:off x="113335" y="194769"/>
            <a:ext cx="75628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4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РЕКРУТЕР</a:t>
            </a:r>
            <a:endParaRPr lang="ru-RU" sz="44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14" y="1445845"/>
            <a:ext cx="6262510" cy="3292207"/>
          </a:xfrm>
          <a:prstGeom prst="rect">
            <a:avLst/>
          </a:prstGeom>
        </p:spPr>
      </p:pic>
      <p:sp>
        <p:nvSpPr>
          <p:cNvPr id="10" name="Google Shape;268;p18"/>
          <p:cNvSpPr txBox="1">
            <a:spLocks/>
          </p:cNvSpPr>
          <p:nvPr/>
        </p:nvSpPr>
        <p:spPr>
          <a:xfrm>
            <a:off x="55150" y="395737"/>
            <a:ext cx="75628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600" b="1" dirty="0" smtClean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НЕРАЗРУШАЮЩИЙ КОНТРОЛЬ</a:t>
            </a:r>
            <a:endParaRPr lang="ru-RU" sz="36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278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  <p:sp>
        <p:nvSpPr>
          <p:cNvPr id="10" name="Google Shape;268;p18"/>
          <p:cNvSpPr txBox="1">
            <a:spLocks/>
          </p:cNvSpPr>
          <p:nvPr/>
        </p:nvSpPr>
        <p:spPr>
          <a:xfrm>
            <a:off x="55150" y="395737"/>
            <a:ext cx="75628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600" b="1" dirty="0" smtClean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РЕВЕРСИВНЫЙ ИНЖИНИРИНГ</a:t>
            </a:r>
            <a:endParaRPr lang="ru-RU" sz="36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03" y="1541262"/>
            <a:ext cx="6323809" cy="3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49" y="26124"/>
            <a:ext cx="578469" cy="895535"/>
          </a:xfrm>
          <a:prstGeom prst="rect">
            <a:avLst/>
          </a:prstGeom>
        </p:spPr>
      </p:pic>
      <p:sp>
        <p:nvSpPr>
          <p:cNvPr id="10" name="Google Shape;268;p18"/>
          <p:cNvSpPr txBox="1">
            <a:spLocks/>
          </p:cNvSpPr>
          <p:nvPr/>
        </p:nvSpPr>
        <p:spPr>
          <a:xfrm>
            <a:off x="55150" y="395737"/>
            <a:ext cx="756285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600" b="1" dirty="0" smtClean="0"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ПЛОТНИЦКОЕ ДЕЛО</a:t>
            </a:r>
            <a:endParaRPr lang="ru-RU" sz="3600" b="1" dirty="0">
              <a:solidFill>
                <a:schemeClr val="bg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63" y="1442910"/>
            <a:ext cx="6737497" cy="27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182</Words>
  <Application>Microsoft Office PowerPoint</Application>
  <PresentationFormat>Экран (16:9)</PresentationFormat>
  <Paragraphs>27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Roboto Condensed</vt:lpstr>
      <vt:lpstr>Arial</vt:lpstr>
      <vt:lpstr>Arvo</vt:lpstr>
      <vt:lpstr>Roboto Condensed Light</vt:lpstr>
      <vt:lpstr>Salerio template</vt:lpstr>
      <vt:lpstr>IV ОТКРЫТЫЙ РЕГИОНАЛЬНЫЙ ЧЕМПИОНАТ «МОЛОДЫЕ ПРОФЕССИОНАЛЫ» (WORLDSKILLS RUSSIA) ИРКУТСКОЙ ОБЛАСТИ</vt:lpstr>
      <vt:lpstr>Презентация PowerPoint</vt:lpstr>
      <vt:lpstr>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СОТРУДНИЧЕСТВУ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ОРГАНИЗАЦИОННО-ПЕДАГОГИЧЕСКАЯ ПОДДЕРЖКА ПРОФЕССИОНАЛЬНОГО САМООПРЕДЕЛЕНИЯ, СОЦИАЛЬНОЙ АКТИВНОСТИ ОБУЧАЮЩИХСЯ</dc:title>
  <dc:creator>Admin</dc:creator>
  <cp:lastModifiedBy>Анна Анна</cp:lastModifiedBy>
  <cp:revision>60</cp:revision>
  <dcterms:modified xsi:type="dcterms:W3CDTF">2018-09-18T04:54:51Z</dcterms:modified>
</cp:coreProperties>
</file>