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66" r:id="rId5"/>
    <p:sldId id="268" r:id="rId6"/>
    <p:sldId id="280" r:id="rId7"/>
    <p:sldId id="257" r:id="rId8"/>
    <p:sldId id="260" r:id="rId9"/>
    <p:sldId id="265" r:id="rId10"/>
    <p:sldId id="269" r:id="rId11"/>
    <p:sldId id="284" r:id="rId12"/>
    <p:sldId id="275" r:id="rId13"/>
    <p:sldId id="270" r:id="rId14"/>
    <p:sldId id="271" r:id="rId15"/>
    <p:sldId id="272" r:id="rId16"/>
    <p:sldId id="273" r:id="rId17"/>
    <p:sldId id="274" r:id="rId18"/>
    <p:sldId id="283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48;&#1054;%20&#1054;&#1083;&#1080;&#1084;&#1087;\17.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'2020'!$B$1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870211549456929E-2"/>
                  <c:y val="4.8172036485034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610634648370661E-3"/>
                  <c:y val="0.123870950961517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'2020'!$A$2:$A$5</c:f>
              <c:strCache>
                <c:ptCount val="4"/>
                <c:pt idx="0">
                  <c:v>Международный уровень</c:v>
                </c:pt>
                <c:pt idx="1">
                  <c:v>Всероссийский уровень</c:v>
                </c:pt>
                <c:pt idx="2">
                  <c:v>Региональный, областной уровень</c:v>
                </c:pt>
                <c:pt idx="3">
                  <c:v>Городской уровень</c:v>
                </c:pt>
              </c:strCache>
            </c:strRef>
          </c:cat>
          <c:val>
            <c:numRef>
              <c:f>'2020'!$B$2:$B$5</c:f>
              <c:numCache>
                <c:formatCode>General</c:formatCode>
                <c:ptCount val="4"/>
                <c:pt idx="0">
                  <c:v>9</c:v>
                </c:pt>
                <c:pt idx="1">
                  <c:v>51</c:v>
                </c:pt>
                <c:pt idx="2">
                  <c:v>139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579936"/>
        <c:axId val="99581504"/>
      </c:barChart>
      <c:lineChart>
        <c:grouping val="standard"/>
        <c:varyColors val="0"/>
        <c:ser>
          <c:idx val="1"/>
          <c:order val="1"/>
          <c:tx>
            <c:strRef>
              <c:f>'2020'!$C$1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'2020'!$A$2:$A$5</c:f>
              <c:strCache>
                <c:ptCount val="4"/>
                <c:pt idx="0">
                  <c:v>Международный уровень</c:v>
                </c:pt>
                <c:pt idx="1">
                  <c:v>Всероссийский уровень</c:v>
                </c:pt>
                <c:pt idx="2">
                  <c:v>Региональный, областной уровень</c:v>
                </c:pt>
                <c:pt idx="3">
                  <c:v>Городской уровень</c:v>
                </c:pt>
              </c:strCache>
            </c:strRef>
          </c:cat>
          <c:val>
            <c:numRef>
              <c:f>'2020'!$C$2:$C$5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208</c:v>
                </c:pt>
                <c:pt idx="3">
                  <c:v>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79936"/>
        <c:axId val="99581504"/>
      </c:lineChart>
      <c:catAx>
        <c:axId val="9957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99581504"/>
        <c:crosses val="autoZero"/>
        <c:auto val="1"/>
        <c:lblAlgn val="ctr"/>
        <c:lblOffset val="100"/>
        <c:noMultiLvlLbl val="0"/>
      </c:catAx>
      <c:valAx>
        <c:axId val="9958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579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DA3D-5161-4B5A-83F2-249224518AF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8512-B4B9-4A44-AE5D-A3D384B9B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DA3D-5161-4B5A-83F2-249224518AF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8512-B4B9-4A44-AE5D-A3D384B9B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DA3D-5161-4B5A-83F2-249224518AF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8512-B4B9-4A44-AE5D-A3D384B9B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A17F0-99D9-4DDF-8D9A-E831EF843BF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E5AD8-8AD7-4495-AD60-03BEEC2AC7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5121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70732-4CF4-4CD0-B1B3-8B133C8879E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C379B-D945-4181-9CAB-939C846915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201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527C-BA1A-4B82-A6D1-4BE449102DB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0D9CBE22-15FB-445D-ADCE-681C109582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6220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F6CC-D0BB-4553-AC22-0A37D923FD79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946B5-1F55-4ED8-BFF8-531B613F92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20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E412-C91D-449D-8310-7897BDF71E9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D2BB9-576E-419F-8CEB-E848BE9771E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25275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014D-7C35-4714-8B7D-E48FDBCA9E3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9A41F-67C7-4D88-8F6B-B5CF96153B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3472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D427-223C-48D0-BEA6-BEFA425E53C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43B99-884D-447C-BA97-DA994F9331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6720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21C8-A29B-4BC0-8856-9266ED64A7E3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E8C6B-5583-4238-BF6E-6C21A9CD30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985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DA3D-5161-4B5A-83F2-249224518AF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8512-B4B9-4A44-AE5D-A3D384B9B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D44E-0C9E-453B-8305-F919A2828372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1F2E75F4-9781-471E-A745-FAB1A51637C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6200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12F35-6544-4CE7-B406-EF8432C57DAE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0DE0B-728D-455E-9A1A-4ADF6847BD1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00254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C4598-3074-44D2-8EAF-0667620FC49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1F848-342C-47A1-897F-5E5B0F679A5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1854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A17F0-99D9-4DDF-8D9A-E831EF843BFC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E5AD8-8AD7-4495-AD60-03BEEC2AC7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680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70732-4CF4-4CD0-B1B3-8B133C8879E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C379B-D945-4181-9CAB-939C846915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5947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527C-BA1A-4B82-A6D1-4BE449102DB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0D9CBE22-15FB-445D-ADCE-681C109582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2169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F6CC-D0BB-4553-AC22-0A37D923FD79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946B5-1F55-4ED8-BFF8-531B613F92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65623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E412-C91D-449D-8310-7897BDF71E97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D2BB9-576E-419F-8CEB-E848BE9771E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5217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014D-7C35-4714-8B7D-E48FDBCA9E3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9A41F-67C7-4D88-8F6B-B5CF96153B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2526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D427-223C-48D0-BEA6-BEFA425E53C4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43B99-884D-447C-BA97-DA994F9331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060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DA3D-5161-4B5A-83F2-249224518AF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8512-B4B9-4A44-AE5D-A3D384B9B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21C8-A29B-4BC0-8856-9266ED64A7E3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E8C6B-5583-4238-BF6E-6C21A9CD30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90073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D44E-0C9E-453B-8305-F919A2828372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1F2E75F4-9781-471E-A745-FAB1A51637C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20523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12F35-6544-4CE7-B406-EF8432C57DAE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0DE0B-728D-455E-9A1A-4ADF6847BD1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8116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C4598-3074-44D2-8EAF-0667620FC496}" type="datetimeFigureOut">
              <a:rPr lang="en-US">
                <a:solidFill>
                  <a:srgbClr val="696464"/>
                </a:solidFill>
              </a:rPr>
              <a:pPr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1F848-342C-47A1-897F-5E5B0F679A5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7677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DA3D-5161-4B5A-83F2-249224518AF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8512-B4B9-4A44-AE5D-A3D384B9B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DA3D-5161-4B5A-83F2-249224518AF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8512-B4B9-4A44-AE5D-A3D384B9B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DA3D-5161-4B5A-83F2-249224518AF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8512-B4B9-4A44-AE5D-A3D384B9B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DA3D-5161-4B5A-83F2-249224518AF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8512-B4B9-4A44-AE5D-A3D384B9B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DA3D-5161-4B5A-83F2-249224518AF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8512-B4B9-4A44-AE5D-A3D384B9B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DA3D-5161-4B5A-83F2-249224518AF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A8512-B4B9-4A44-AE5D-A3D384B9B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7DA3D-5161-4B5A-83F2-249224518AF7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A8512-B4B9-4A44-AE5D-A3D384B9B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DF5B534-C82C-4872-BE80-7BF061A9AB4A}" type="datetimeFigureOut">
              <a:rPr lang="en-US">
                <a:solidFill>
                  <a:srgbClr val="696464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8ECDC4C-08DA-4743-8AFA-FF4509661E8F}" type="slidenum">
              <a:rPr lang="en-US" altLang="ru-RU" smtClean="0"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9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DF5B534-C82C-4872-BE80-7BF061A9AB4A}" type="datetimeFigureOut">
              <a:rPr lang="en-US">
                <a:solidFill>
                  <a:srgbClr val="696464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5/12/2020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8ECDC4C-08DA-4743-8AFA-FF4509661E8F}" type="slidenum">
              <a:rPr lang="en-US" altLang="ru-RU" smtClean="0"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4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285750" y="428625"/>
            <a:ext cx="98139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</a:t>
            </a:r>
          </a:p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«Братский торгово-технологический техникум»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428625" y="2571750"/>
            <a:ext cx="81153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конкурсов, олимпиад для студентов в дистанционном режиме</a:t>
            </a:r>
          </a:p>
          <a:p>
            <a:pPr algn="ctr"/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>
              <a:latin typeface="Trebuchet MS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395536" y="5085184"/>
            <a:ext cx="8294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dirty="0" smtClean="0">
                <a:latin typeface="Times New Roman" pitchFamily="18" charset="0"/>
              </a:rPr>
              <a:t>Майдан Н.Ф., зам. директора по УВР</a:t>
            </a:r>
            <a:endParaRPr lang="ru-RU" altLang="ru-RU" dirty="0">
              <a:latin typeface="Trebuchet MS" pitchFamily="34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707904" y="6090235"/>
            <a:ext cx="269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</a:rPr>
              <a:t>13 мая 2020 год</a:t>
            </a:r>
            <a:endParaRPr lang="ru-RU" altLang="ru-RU" b="1" dirty="0">
              <a:latin typeface="Trebuchet MS" pitchFamily="34" charset="0"/>
            </a:endParaRPr>
          </a:p>
        </p:txBody>
      </p:sp>
      <p:pic>
        <p:nvPicPr>
          <p:cNvPr id="2054" name="Picture 2" descr="H:\эмблема ГБПОУИОБТТТ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8801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2068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Конференция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«Наука. Творчество. Молодежь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традиционно проходила очно в рамках Учреждения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9896"/>
            <a:ext cx="2016224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70785"/>
            <a:ext cx="1388773" cy="2061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2636912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областной конкурс исследовательских работ «Наука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Творчество. Молодежь», 28 обучающихся из 8 профессиональных образовательных организаций</a:t>
            </a:r>
            <a:r>
              <a:rPr lang="ru-RU" altLang="ru-RU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1088"/>
            <a:ext cx="2016224" cy="2016224"/>
          </a:xfrm>
          <a:prstGeom prst="rect">
            <a:avLst/>
          </a:prstGeom>
        </p:spPr>
      </p:pic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691680" y="4653136"/>
            <a:ext cx="726070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03.04-15.04.2020,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заочная учебно-практическая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«Наука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Творчество. Молодежь»,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из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образовательных организаций.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ергей\Downloads\baik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5" y="279400"/>
            <a:ext cx="8658225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721350"/>
            <a:ext cx="75374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>
                <a:solidFill>
                  <a:prstClr val="white"/>
                </a:solidFill>
                <a:cs typeface="Arial" charset="0"/>
              </a:rPr>
              <a:t>ГБПОУ ИО «Братский промышленный техникум»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2794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ПРИМЕРЫ РАБОТ </a:t>
            </a:r>
            <a:r>
              <a:rPr lang="ru-RU" b="1" dirty="0">
                <a:solidFill>
                  <a:schemeClr val="bg1"/>
                </a:solidFill>
              </a:rPr>
              <a:t>У</a:t>
            </a:r>
            <a:r>
              <a:rPr lang="ru-RU" b="1" dirty="0" smtClean="0">
                <a:solidFill>
                  <a:schemeClr val="bg1"/>
                </a:solidFill>
              </a:rPr>
              <a:t>ЧАСТНИКОВ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mail.yandex.ru/message_part/35_samsung_s24d590pl_00771.jpg?_uid=610741542&amp;name=35_samsung_s24d590pl_00771.jpg&amp;hid=1.2&amp;ids=165225811329155195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9219" name="AutoShape 4" descr="https://mail.yandex.ru/message_part/35_samsung_s24d590pl_00771.jpg?_uid=610741542&amp;name=35_samsung_s24d590pl_00771.jpg&amp;hid=1.2&amp;ids=165225811329155195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9220" name="Picture 5" descr="C:\Users\Сергей\Desktop\35_samsung_s24d590pl_00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1500"/>
            <a:ext cx="8864600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1088" y="5846763"/>
            <a:ext cx="7535862" cy="661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>
                <a:solidFill>
                  <a:prstClr val="white"/>
                </a:solidFill>
                <a:cs typeface="Arial" charset="0"/>
              </a:rPr>
              <a:t>ГБПОУ ИО «</a:t>
            </a:r>
            <a:r>
              <a:rPr lang="ru-RU" i="1" dirty="0" err="1">
                <a:solidFill>
                  <a:prstClr val="white"/>
                </a:solidFill>
                <a:cs typeface="Arial" charset="0"/>
              </a:rPr>
              <a:t>Усть-Кутский</a:t>
            </a:r>
            <a:r>
              <a:rPr lang="ru-RU" i="1" dirty="0">
                <a:solidFill>
                  <a:prstClr val="white"/>
                </a:solidFill>
                <a:cs typeface="Arial" charset="0"/>
              </a:rPr>
              <a:t> промышленный техникум»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mail.yandex.ru/message_part/%D0%9A%D0%B8%D1%87%D0%B0%D1%82%D0%BA%D0%B8%D0%BD%D0%B0+%D0%9C%D0%B0%D1%80%D0%B8%D1%8F.png?_uid=610741542&amp;name=%D0%9A%D0%B8%D1%87%D0%B0%D1%82%D0%BA%D0%B8%D0%BD%D0%B0+%D0%9C%D0%B0%D1%80%D0%B8%D1%8F.png&amp;hid=1.2&amp;ids=16522581132915519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10243" name="Picture 3" descr="C:\Users\Сергей\Desktop\Кичаткина Мар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19075"/>
            <a:ext cx="882015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6550" y="5611813"/>
            <a:ext cx="75374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>
                <a:solidFill>
                  <a:prstClr val="white"/>
                </a:solidFill>
                <a:cs typeface="Arial" charset="0"/>
              </a:rPr>
              <a:t>ГБПОУ ИО «Профессиональный колледж г. Железногорска-Илимского»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:\Users\Сергей\Desktop\Борис Валентинович Волын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879475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6550" y="5430838"/>
            <a:ext cx="75374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>
                <a:solidFill>
                  <a:prstClr val="white"/>
                </a:solidFill>
                <a:cs typeface="Arial" charset="0"/>
              </a:rPr>
              <a:t>ГБПОУ ИО «Профессиональный колледж г. Железногорска-Илимского»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Users\Сергей\Desktop\Богуш Наталья УИ ТО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4695825" cy="66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C:\Users\Сергей\Desktop\2 этап Голубев Роман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690563"/>
            <a:ext cx="4516437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8688" y="5757863"/>
            <a:ext cx="75358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>
                <a:solidFill>
                  <a:prstClr val="black"/>
                </a:solidFill>
                <a:cs typeface="Arial" charset="0"/>
              </a:rPr>
              <a:t>ГБПОУ ИО «Профессиональный колледж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>
                <a:solidFill>
                  <a:prstClr val="black"/>
                </a:solidFill>
                <a:cs typeface="Arial" charset="0"/>
              </a:rPr>
              <a:t>г. Железногорска-Илимского»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дистанционного обучения с 06 апреля 2020 года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521" t="10101" r="12201" b="12201"/>
          <a:stretch/>
        </p:blipFill>
        <p:spPr>
          <a:xfrm>
            <a:off x="1115616" y="1417638"/>
            <a:ext cx="6624736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90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06425" y="368300"/>
            <a:ext cx="8040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СДО </a:t>
            </a:r>
            <a:r>
              <a:rPr lang="en-US" alt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endParaRPr lang="ru-RU" altLang="ru-RU" sz="2400" smtClean="0">
              <a:solidFill>
                <a:prstClr val="black"/>
              </a:solidFill>
            </a:endParaRP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9850" r="26421" b="12695"/>
          <a:stretch>
            <a:fillRect/>
          </a:stretch>
        </p:blipFill>
        <p:spPr bwMode="auto">
          <a:xfrm>
            <a:off x="0" y="969963"/>
            <a:ext cx="9144000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8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8984" r="3258" b="6250"/>
          <a:stretch>
            <a:fillRect/>
          </a:stretch>
        </p:blipFill>
        <p:spPr bwMode="auto">
          <a:xfrm>
            <a:off x="-207963" y="222250"/>
            <a:ext cx="9559926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9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33413" y="728663"/>
            <a:ext cx="804068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</a:t>
            </a:r>
          </a:p>
          <a:p>
            <a:pPr algn="just" defTabSz="45720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  возможность объединить обучающихся из разных  ПОО региона;</a:t>
            </a:r>
            <a:endParaRPr lang="ru-RU" alt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5720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конкурсного задания в удобное для обучающегося время;</a:t>
            </a:r>
            <a:endParaRPr lang="ru-RU" alt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мотивации к изучению дисциплин и МДК; </a:t>
            </a:r>
            <a:endParaRPr lang="ru-RU" alt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defTabSz="45720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в конкурсах, позволяют участникам создать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портфолио.</a:t>
            </a:r>
          </a:p>
          <a:p>
            <a:pPr marL="342900" indent="-342900" algn="just" defTabSz="45720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форм сотрудничества техникума с другими ПОО, с целью обмена опытом в профессиональном образовании</a:t>
            </a:r>
            <a:endParaRPr lang="ru-RU" alt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dirty="0" smtClean="0"/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задач системы СПО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772816"/>
            <a:ext cx="8229600" cy="3844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подготовки специалистов и повышение уровня профессиональных знаний, формирование у студентов системного мышления, ориентированного на эффективное использования приобретенных навыков в будущей практической деятельности.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5357093"/>
            <a:ext cx="641905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6 апреля 2006 г. N 325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мерах государственной поддержки талантливой молодежи"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33413" y="728663"/>
            <a:ext cx="8040687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недостаток технического и программного обеспечения,  недостаточное насыщение компьютерного парка образовательных организаций и индивидуальных пользователей;</a:t>
            </a:r>
          </a:p>
          <a:p>
            <a:pPr algn="just" defTabSz="45720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недостаточное развитие и нестабильность телекоммуникационных сетей; </a:t>
            </a:r>
          </a:p>
          <a:p>
            <a:pPr algn="just" defTabSz="45720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компьютерная грамотность и информационная культура. </a:t>
            </a:r>
            <a:endParaRPr lang="ru-RU" altLang="ru-RU" sz="2400" dirty="0" smtClean="0"/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УИО «ОЛИМП»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564488" cy="410445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2015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занимается реализацией исследовательской компетентности среди педагогов и 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2861936"/>
            <a:ext cx="4566929" cy="39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модернизации/развития Государственного бюджетного профессионального образовательного учреждения Иркутской области  «Братский торгово-технологический техникум»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76872"/>
            <a:ext cx="496855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 в рамках реализации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проектом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«ОЛИМП».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внедрение новых технологий обучения и воспитания, развитие системы работы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показателей эффективности функционирования этого проекта  является успешное участие обучающихся в мероприятиях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уровня.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20" t="11151" r="13040" b="11151"/>
          <a:stretch/>
        </p:blipFill>
        <p:spPr>
          <a:xfrm>
            <a:off x="5220072" y="2420888"/>
            <a:ext cx="374441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51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500034" y="571480"/>
            <a:ext cx="835818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УИО «Олимп» строится с учетом 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работы на учебный год;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Сводного плана мероприятий отдела профессионального образования министерства образования Иркутской области, ГАУ ДПО ИО «Региональный институт кадровой политики и непрерывного профессионального образования»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УСО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 ОГФСО «Юность России»;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 мероприятий Региональной сетевой методической службы (Северная территория);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 учетом работы над проектом «ОЛИМП».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120" t="25850" r="73904" b="68900"/>
          <a:stretch/>
        </p:blipFill>
        <p:spPr>
          <a:xfrm>
            <a:off x="469203" y="3501008"/>
            <a:ext cx="430390" cy="60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55412" y="0"/>
            <a:ext cx="6312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975" algn="l"/>
                <a:tab pos="539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эффективности проекта «ОЛИМП»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85254"/>
              </p:ext>
            </p:extLst>
          </p:nvPr>
        </p:nvGraphicFramePr>
        <p:xfrm>
          <a:off x="539552" y="332656"/>
          <a:ext cx="8280921" cy="6398779"/>
        </p:xfrm>
        <a:graphic>
          <a:graphicData uri="http://schemas.openxmlformats.org/drawingml/2006/table">
            <a:tbl>
              <a:tblPr/>
              <a:tblGrid>
                <a:gridCol w="2719454"/>
                <a:gridCol w="1107987"/>
                <a:gridCol w="1632998"/>
                <a:gridCol w="718784"/>
                <a:gridCol w="735347"/>
                <a:gridCol w="735347"/>
                <a:gridCol w="631004"/>
              </a:tblGrid>
              <a:tr h="127510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Фактическое значение показателя на начало реализации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Целевые значения показателя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2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- участие и проведение конкурсов проектных, исследовательских работ, викторин, конференций, олимпиад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(211+584=795)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международного уровня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(7+115=122)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Федерального (Всероссийского) уровня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(24+300=324)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Регионального (областного) уровня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(143+142=285)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городского уровня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(37+27=64)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 увеличение числа молодежи, активно занимающейся творческой, проектной, исследовательской, интеллектуальной деятельностью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44,8%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46,6%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77,3% (423)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48%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49,9%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52,4%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63,1%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 доля обучающихся,  занятых в клубном студенческом движении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68,7%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доля граждан и обучающихся в добровольческой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54" marR="32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51330532"/>
              </p:ext>
            </p:extLst>
          </p:nvPr>
        </p:nvGraphicFramePr>
        <p:xfrm>
          <a:off x="899592" y="764704"/>
          <a:ext cx="784887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39752" y="11663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2018 и 2019 гг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33413" y="728663"/>
            <a:ext cx="8040687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конкурс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увлекательная и эффективная форма занятий.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конкурсов, олимпиад для студентов в дистанционном режиме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реализуется с 2016 года.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положения, отбор и составление заданий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рассылка конкурсных материалов, либо регистрация участников  в системах дистанционного обучения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проверка и подведение итогов конкурсных работ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и рассылка наградных материалов.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дистанционные конкурсы…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0768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Общеобразовательный цикл</a:t>
            </a:r>
            <a:endParaRPr lang="ru-RU" alt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«Через тернии  - к звездам, посвященная Дню космонавтики</a:t>
            </a: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гуманитарному циклу, 32 участника из 9 образовательных организаций;</a:t>
            </a: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естественнонаучному циклу, 43 обучающихся из 9 образовательных организаций;</a:t>
            </a: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«Читая Тургенева», из 7 учреждений, 41 обучающийся;</a:t>
            </a: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«Путешествие по Байкалу», 22 команды из 16 образовательных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цикл</a:t>
            </a: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«Открой самого себя»,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продукции общественного питания, 3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организации, 9 участников;</a:t>
            </a: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ППССЗ 38.02.04  Коммерция (по отраслям), 4 образовательные организации, 10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олимпиада по бухгалтерскому учету среди обучающихся Северной территории ПОО Иркутской области,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образовательные организации,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ru-RU" altLang="ru-RU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ru-RU" alt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ru-RU" altLang="ru-RU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ru-RU" alt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ru-RU" alt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2040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716</Words>
  <Application>Microsoft Office PowerPoint</Application>
  <PresentationFormat>Экран (4:3)</PresentationFormat>
  <Paragraphs>146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Calibri</vt:lpstr>
      <vt:lpstr>Cambria</vt:lpstr>
      <vt:lpstr>Franklin Gothic Book</vt:lpstr>
      <vt:lpstr>Perpetua</vt:lpstr>
      <vt:lpstr>Times New Roman</vt:lpstr>
      <vt:lpstr>Trebuchet MS</vt:lpstr>
      <vt:lpstr>Wingdings</vt:lpstr>
      <vt:lpstr>Wingdings 2</vt:lpstr>
      <vt:lpstr>Тема Office</vt:lpstr>
      <vt:lpstr>Справедливость</vt:lpstr>
      <vt:lpstr>1_Справедливость</vt:lpstr>
      <vt:lpstr>Презентация PowerPoint</vt:lpstr>
      <vt:lpstr>Одна из задач системы СПО </vt:lpstr>
      <vt:lpstr>УИО «ОЛИМП»</vt:lpstr>
      <vt:lpstr> Программа модернизации/развития Государственного бюджетного профессионального образовательного учреждения Иркутской области  «Братский торгово-технологический техникум»</vt:lpstr>
      <vt:lpstr>Презентация PowerPoint</vt:lpstr>
      <vt:lpstr>Презентация PowerPoint</vt:lpstr>
      <vt:lpstr>Презентация PowerPoint</vt:lpstr>
      <vt:lpstr>Презентация PowerPoint</vt:lpstr>
      <vt:lpstr>Традиционные дистанционные конкурсы…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рамках реализации дистанционного обучения с 06 апреля 2020 года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Зам.директора по УВР</cp:lastModifiedBy>
  <cp:revision>39</cp:revision>
  <dcterms:created xsi:type="dcterms:W3CDTF">2018-06-04T07:58:58Z</dcterms:created>
  <dcterms:modified xsi:type="dcterms:W3CDTF">2020-05-12T08:39:58Z</dcterms:modified>
</cp:coreProperties>
</file>