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92" r:id="rId4"/>
    <p:sldId id="278" r:id="rId5"/>
    <p:sldId id="301" r:id="rId6"/>
    <p:sldId id="305" r:id="rId7"/>
    <p:sldId id="302" r:id="rId8"/>
    <p:sldId id="303" r:id="rId9"/>
    <p:sldId id="304" r:id="rId10"/>
    <p:sldId id="300" r:id="rId11"/>
    <p:sldId id="29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DB54-645D-4039-AAFA-138956D4F83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E08A3-C75F-4054-9B26-8119A21D5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24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503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 userDrawn="1"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3160" name="Image" r:id="rId3" imgW="4241270" imgH="5396825" progId="">
                <p:embed/>
              </p:oleObj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 userDrawn="1"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3161" name="Image" r:id="rId4" imgW="3263492" imgH="4863492" progId="">
                <p:embed/>
              </p:oleObj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 userDrawn="1"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3162" name="Image" r:id="rId5" imgW="3492063" imgH="4926984" progId="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D56E637-976E-4431-8BC8-DD1DBE90725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CA9E1-5634-4D84-A5F6-41FDBD6B0F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540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02B39-1BD1-4DC9-8988-BCA3DC0977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9497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F0BEE66-EC11-4D9B-A236-D3EAB33237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9223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6902-EA4E-406D-8EF6-3A257F4FDD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2300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6D7C0-C354-45FA-98E0-B7E394364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3226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CBAA7-92F5-4407-988A-98DB84B228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5108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ECFCF-DACE-4E34-B0BA-8000B6E3EA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7146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8B406-5073-483F-A6F8-2F278EB7FE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3004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2897-F5C2-4F52-BA79-08D90D0F56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0622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2B452-52FA-449D-8822-DA0BD73AB8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1384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846D9-C7F7-4D85-B923-1E49BA51CD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7560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 userDrawn="1"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112" name="Image" r:id="rId15" imgW="4241270" imgH="5396825" progId="">
                <p:embed/>
              </p:oleObj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 userDrawn="1"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113" name="Image" r:id="rId16" imgW="3263492" imgH="4863492" progId="">
                <p:embed/>
              </p:oleObj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 userDrawn="1"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114" name="Image" r:id="rId17" imgW="3492063" imgH="4926984" progId="">
                <p:embed/>
              </p:oleObj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54275A0A-F641-4322-98CB-EDDD70529FB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</a:t>
            </a:r>
            <a:br>
              <a:rPr lang="en-US" altLang="ru-RU" smtClean="0"/>
            </a:br>
            <a:r>
              <a:rPr lang="en-US" altLang="ru-RU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4;&#1085;&#1077;&#1074;&#1085;&#1080;&#1082;%20&#1086;&#1087;&#1099;&#1090;&#1072;_202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hyperlink" Target="https://www.facebook.com/groups/13719608350639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groups/113945375800456/" TargetMode="External"/><Relationship Id="rId5" Type="http://schemas.openxmlformats.org/officeDocument/2006/relationships/hyperlink" Target="mailto:agrobiznesirk@mail.ru" TargetMode="External"/><Relationship Id="rId4" Type="http://schemas.openxmlformats.org/officeDocument/2006/relationships/hyperlink" Target="http://www.&#1088;&#1080;&#1082;&#1087;&#1085;&#1087;&#1086;.&#1088;&#1092;/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221088"/>
            <a:ext cx="8568952" cy="1050032"/>
          </a:xfrm>
        </p:spPr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«Реализация концепции предметной области «Технология» в условиях сельской школы. Организация экспериментальной работы  на школьном учебно-опытном участке»</a:t>
            </a:r>
            <a:endParaRPr lang="en-US" altLang="ru-RU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5864654"/>
            <a:ext cx="5943600" cy="609600"/>
          </a:xfrm>
        </p:spPr>
        <p:txBody>
          <a:bodyPr/>
          <a:lstStyle/>
          <a:p>
            <a:r>
              <a:rPr lang="ru-RU" altLang="ru-RU" dirty="0" smtClean="0"/>
              <a:t>09.04.2020</a:t>
            </a:r>
            <a:endParaRPr lang="en-US" altLang="ru-RU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57859" y="5877272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6093296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1837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ГАУ ДПО ИО «Региональный институт кадровой политики и непрерывного профессионального образования»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764703"/>
            <a:ext cx="9144001" cy="3336033"/>
            <a:chOff x="-1" y="764703"/>
            <a:chExt cx="9144001" cy="3336033"/>
          </a:xfrm>
        </p:grpSpPr>
        <p:pic>
          <p:nvPicPr>
            <p:cNvPr id="1229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4"/>
              <a:ext cx="5004049" cy="3336032"/>
            </a:xfrm>
            <a:prstGeom prst="rect">
              <a:avLst/>
            </a:prstGeom>
            <a:noFill/>
          </p:spPr>
        </p:pic>
        <p:pic>
          <p:nvPicPr>
            <p:cNvPr id="12296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2" y="764703"/>
              <a:ext cx="4644008" cy="33327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Freeform 3"/>
          <p:cNvSpPr>
            <a:spLocks/>
          </p:cNvSpPr>
          <p:nvPr/>
        </p:nvSpPr>
        <p:spPr bwMode="gray">
          <a:xfrm>
            <a:off x="0" y="5517232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1403648" y="1022826"/>
            <a:ext cx="6799902" cy="5574526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100" name="Freeform 12"/>
          <p:cNvSpPr>
            <a:spLocks/>
          </p:cNvSpPr>
          <p:nvPr/>
        </p:nvSpPr>
        <p:spPr bwMode="gray">
          <a:xfrm>
            <a:off x="251520" y="90872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38138" y="207059"/>
            <a:ext cx="6172200" cy="563562"/>
          </a:xfrm>
        </p:spPr>
        <p:txBody>
          <a:bodyPr/>
          <a:lstStyle/>
          <a:p>
            <a:r>
              <a:rPr lang="ru-RU" sz="1800" dirty="0" smtClean="0">
                <a:hlinkClick r:id="rId2" action="ppaction://hlinkfile"/>
              </a:rPr>
              <a:t>Организация опытнической работы на УОУ</a:t>
            </a:r>
            <a:br>
              <a:rPr lang="ru-RU" sz="1800" dirty="0" smtClean="0">
                <a:hlinkClick r:id="rId2" action="ppaction://hlinkfile"/>
              </a:rPr>
            </a:br>
            <a:r>
              <a:rPr lang="ru-RU" sz="1800" dirty="0" smtClean="0">
                <a:hlinkClick r:id="rId2" action="ppaction://hlinkfile"/>
              </a:rPr>
              <a:t>(компания </a:t>
            </a:r>
            <a:r>
              <a:rPr lang="ru-RU" sz="1800" dirty="0" err="1" smtClean="0">
                <a:hlinkClick r:id="rId2" action="ppaction://hlinkfile"/>
              </a:rPr>
              <a:t>СеДеК</a:t>
            </a:r>
            <a:r>
              <a:rPr lang="ru-RU" sz="1800" dirty="0" smtClean="0">
                <a:hlinkClick r:id="rId2" action="ppaction://hlinkfile"/>
              </a:rPr>
              <a:t>)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556792"/>
            <a:ext cx="6698885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1</a:t>
            </a:r>
            <a:r>
              <a:rPr lang="ru-RU" sz="1400" dirty="0" smtClean="0"/>
              <a:t>. Опыт - это поиск новых путей и методов использования биологического потенциала ресурсов растительного и животного мира. </a:t>
            </a:r>
          </a:p>
          <a:p>
            <a:r>
              <a:rPr lang="ru-RU" sz="1400" dirty="0" smtClean="0"/>
              <a:t> 2. В каждом опыте обязательно должен быть один или несколько контрольных вариантов, с которыми сравнивают и оценивают результаты изучаемых вариантов.</a:t>
            </a:r>
          </a:p>
          <a:p>
            <a:r>
              <a:rPr lang="ru-RU" sz="1400" dirty="0" smtClean="0"/>
              <a:t>  3. Составляя схему опыта, соблюдай принцип единственного различия: единство всех условий, кроме одного - изучаемого. </a:t>
            </a:r>
          </a:p>
          <a:p>
            <a:r>
              <a:rPr lang="ru-RU" sz="1400" dirty="0" smtClean="0"/>
              <a:t> 4. Почвенные и погодно-климатические условия опытного участка должны соответствовать тем условиям, в которых предполагается использовать результаты опыта. </a:t>
            </a:r>
          </a:p>
          <a:p>
            <a:r>
              <a:rPr lang="ru-RU" sz="1400" dirty="0" smtClean="0"/>
              <a:t> 5. Помни: растительные и животные организмы и окружающая их среда составляют единое целое - агробиоценоз. </a:t>
            </a:r>
          </a:p>
          <a:p>
            <a:r>
              <a:rPr lang="ru-RU" sz="1400" dirty="0" smtClean="0"/>
              <a:t> 6. Хорошо изучи биологические особенности и зональные технологии возделывания изучаемых культур. </a:t>
            </a:r>
          </a:p>
          <a:p>
            <a:r>
              <a:rPr lang="ru-RU" sz="1400" dirty="0" smtClean="0"/>
              <a:t> 7. Регулярно проводи наблюдения за ростом и развитием растений изучаемых культур и постоянно делай записи в дневнике - это поможет сделать правильные выводы. </a:t>
            </a:r>
          </a:p>
          <a:p>
            <a:r>
              <a:rPr lang="ru-RU" sz="1400" dirty="0" smtClean="0"/>
              <a:t> 8. Постоянно записывай и учитывай почвенные и </a:t>
            </a:r>
            <a:r>
              <a:rPr lang="ru-RU" sz="1400" dirty="0" err="1" smtClean="0"/>
              <a:t>погодноклиматические</a:t>
            </a:r>
            <a:r>
              <a:rPr lang="ru-RU" sz="1400" dirty="0" smtClean="0"/>
              <a:t> условия зоны проведения опытнической работы.</a:t>
            </a:r>
          </a:p>
          <a:p>
            <a:r>
              <a:rPr lang="ru-RU" sz="1400" dirty="0" smtClean="0"/>
              <a:t>  9. Своевременно и качественно выполняй все работы по уходу за растениями - от этого зависит успех твоей работы. </a:t>
            </a:r>
          </a:p>
          <a:p>
            <a:r>
              <a:rPr lang="ru-RU" sz="1400" dirty="0" smtClean="0"/>
              <a:t> 10. Проводи опытническую работу на высоком агротехническом уровне. </a:t>
            </a:r>
          </a:p>
          <a:p>
            <a:r>
              <a:rPr lang="ru-RU" sz="1400" dirty="0" smtClean="0"/>
              <a:t> 11. Знай, что отрицательный результат в опыте - тоже результат.</a:t>
            </a:r>
          </a:p>
          <a:p>
            <a:pPr marL="171450" indent="-171450">
              <a:buFontTx/>
              <a:buChar char="-"/>
            </a:pPr>
            <a:endParaRPr lang="ru-RU" sz="1100" dirty="0" smtClean="0"/>
          </a:p>
        </p:txBody>
      </p:sp>
      <p:grpSp>
        <p:nvGrpSpPr>
          <p:cNvPr id="6" name="Группа 4"/>
          <p:cNvGrpSpPr/>
          <p:nvPr/>
        </p:nvGrpSpPr>
        <p:grpSpPr>
          <a:xfrm>
            <a:off x="3347864" y="836711"/>
            <a:ext cx="2880320" cy="696169"/>
            <a:chOff x="5580112" y="1811910"/>
            <a:chExt cx="1863725" cy="297557"/>
          </a:xfrm>
        </p:grpSpPr>
        <p:sp>
          <p:nvSpPr>
            <p:cNvPr id="89093" name="AutoShape 5"/>
            <p:cNvSpPr>
              <a:spLocks noChangeArrowheads="1"/>
            </p:cNvSpPr>
            <p:nvPr/>
          </p:nvSpPr>
          <p:spPr bwMode="gray">
            <a:xfrm>
              <a:off x="5580112" y="1822129"/>
              <a:ext cx="1863725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099" name="AutoShape 11"/>
            <p:cNvSpPr>
              <a:spLocks noChangeArrowheads="1"/>
            </p:cNvSpPr>
            <p:nvPr/>
          </p:nvSpPr>
          <p:spPr bwMode="auto">
            <a:xfrm flipH="1">
              <a:off x="5719568" y="1941061"/>
              <a:ext cx="714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gray">
            <a:xfrm>
              <a:off x="5739136" y="1811910"/>
              <a:ext cx="1545681" cy="157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Памятка опытнику 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 flipH="1">
              <a:off x="7220763" y="1932261"/>
              <a:ext cx="714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29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32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4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>
            <a:spLocks noGrp="1"/>
          </p:cNvSpPr>
          <p:nvPr>
            <p:ph type="title" idx="4294967295"/>
          </p:nvPr>
        </p:nvSpPr>
        <p:spPr>
          <a:xfrm>
            <a:off x="107504" y="91233"/>
            <a:ext cx="5447322" cy="817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ПРИГЛАШАЕМ К СОТРУДНИЧЕСТВУ</a:t>
            </a:r>
            <a:endParaRPr sz="1800" dirty="0"/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95"/>
          <a:stretch/>
        </p:blipFill>
        <p:spPr>
          <a:xfrm>
            <a:off x="5554824" y="980728"/>
            <a:ext cx="3589176" cy="554461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09550" y="1964508"/>
            <a:ext cx="462855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buClr>
                <a:srgbClr val="C7D3E6"/>
              </a:buClr>
              <a:buSzPts val="2400"/>
            </a:pPr>
            <a:r>
              <a:rPr lang="en-US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4"/>
              </a:rPr>
              <a:t>www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4"/>
              </a:rPr>
              <a:t>.</a:t>
            </a:r>
            <a:r>
              <a:rPr lang="ru-RU" sz="2800" dirty="0" err="1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4"/>
              </a:rPr>
              <a:t>рикпнпо.рф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endParaRPr lang="en-US" sz="2800" dirty="0" smtClean="0">
              <a:solidFill>
                <a:srgbClr val="263248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en-US" sz="2800" dirty="0" smtClean="0">
                <a:hlinkClick r:id="rId5"/>
              </a:rPr>
              <a:t>agrobiznesirk@mail.ru</a:t>
            </a:r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endParaRPr lang="ru-RU" sz="2800" dirty="0" smtClean="0">
              <a:solidFill>
                <a:srgbClr val="263248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6"/>
              </a:rPr>
              <a:t>ссылка </a:t>
            </a:r>
            <a:r>
              <a:rPr lang="ru-RU" sz="28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6"/>
              </a:rPr>
              <a:t>на группу в </a:t>
            </a:r>
            <a:r>
              <a:rPr lang="en-US" sz="2800" dirty="0" err="1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6"/>
              </a:rPr>
              <a:t>facebook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en-US" sz="2800" dirty="0">
                <a:hlinkClick r:id="rId7"/>
              </a:rPr>
              <a:t>https://www.facebook.com/groups/137196083506399/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8 </a:t>
            </a:r>
            <a:r>
              <a:rPr lang="ru-RU" sz="28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(3952) 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48-42-32</a:t>
            </a:r>
            <a:endParaRPr lang="ru-RU" sz="2800" dirty="0">
              <a:solidFill>
                <a:srgbClr val="263248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ru-RU" sz="2800" dirty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ул. Рабочего Штаба, 19а</a:t>
            </a:r>
          </a:p>
        </p:txBody>
      </p:sp>
      <p:grpSp>
        <p:nvGrpSpPr>
          <p:cNvPr id="19" name="Google Shape;823;p37"/>
          <p:cNvGrpSpPr/>
          <p:nvPr/>
        </p:nvGrpSpPr>
        <p:grpSpPr>
          <a:xfrm>
            <a:off x="468951" y="5107014"/>
            <a:ext cx="349624" cy="415741"/>
            <a:chOff x="3927500" y="301425"/>
            <a:chExt cx="461550" cy="411625"/>
          </a:xfrm>
        </p:grpSpPr>
        <p:sp>
          <p:nvSpPr>
            <p:cNvPr id="20" name="Google Shape;824;p37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5;p37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6;p37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7;p3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;p37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7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7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7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7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7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7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7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7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7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7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7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7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7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7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7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752;p37"/>
          <p:cNvGrpSpPr/>
          <p:nvPr/>
        </p:nvGrpSpPr>
        <p:grpSpPr>
          <a:xfrm>
            <a:off x="415551" y="2244617"/>
            <a:ext cx="354245" cy="472327"/>
            <a:chOff x="5941025" y="3634400"/>
            <a:chExt cx="467650" cy="467650"/>
          </a:xfrm>
        </p:grpSpPr>
        <p:sp>
          <p:nvSpPr>
            <p:cNvPr id="48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94;p37"/>
          <p:cNvGrpSpPr/>
          <p:nvPr/>
        </p:nvGrpSpPr>
        <p:grpSpPr>
          <a:xfrm>
            <a:off x="428571" y="3039891"/>
            <a:ext cx="352389" cy="317343"/>
            <a:chOff x="564675" y="1700625"/>
            <a:chExt cx="465200" cy="314200"/>
          </a:xfrm>
        </p:grpSpPr>
        <p:sp>
          <p:nvSpPr>
            <p:cNvPr id="55" name="Google Shape;595;p37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6;p37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7;p37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692;p37"/>
          <p:cNvSpPr/>
          <p:nvPr/>
        </p:nvSpPr>
        <p:spPr>
          <a:xfrm>
            <a:off x="496612" y="4242251"/>
            <a:ext cx="224182" cy="517827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1722" y="3576561"/>
            <a:ext cx="5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FB</a:t>
            </a:r>
            <a:endParaRPr lang="ru-RU" sz="2000" dirty="0">
              <a:solidFill>
                <a:srgbClr val="FF9800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grpSp>
        <p:nvGrpSpPr>
          <p:cNvPr id="62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63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64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9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7734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вебинара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435280" cy="49530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600" b="0" dirty="0" smtClean="0">
                <a:solidFill>
                  <a:schemeClr val="tx1"/>
                </a:solidFill>
              </a:rPr>
              <a:t>«</a:t>
            </a:r>
            <a:r>
              <a:rPr lang="ru-RU" sz="1600" dirty="0" smtClean="0">
                <a:solidFill>
                  <a:schemeClr val="tx1"/>
                </a:solidFill>
              </a:rPr>
              <a:t>Организация экспериментальной работы  на школьном учебно-опытном участке», Марченко Татьяна Анатольевна, руководитель ресурсно-методического центра непрерывного </a:t>
            </a:r>
            <a:r>
              <a:rPr lang="ru-RU" sz="1600" dirty="0" err="1" smtClean="0">
                <a:solidFill>
                  <a:schemeClr val="tx1"/>
                </a:solidFill>
              </a:rPr>
              <a:t>агробизнес</a:t>
            </a:r>
            <a:r>
              <a:rPr lang="ru-RU" sz="1600" dirty="0" smtClean="0">
                <a:solidFill>
                  <a:schemeClr val="tx1"/>
                </a:solidFill>
              </a:rPr>
              <a:t> - образования</a:t>
            </a:r>
            <a:r>
              <a:rPr lang="ru-RU" sz="1600" b="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ru-RU" sz="1600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600" b="0" dirty="0" smtClean="0">
                <a:solidFill>
                  <a:schemeClr val="tx1"/>
                </a:solidFill>
              </a:rPr>
              <a:t>- </a:t>
            </a:r>
            <a:r>
              <a:rPr lang="ru-RU" sz="1600" dirty="0" smtClean="0">
                <a:solidFill>
                  <a:schemeClr val="tx1"/>
                </a:solidFill>
              </a:rPr>
              <a:t>«Реализация концепции предметной области «Технология» в условиях сельской школы», </a:t>
            </a:r>
            <a:r>
              <a:rPr lang="ru-RU" sz="1600" dirty="0" err="1" smtClean="0">
                <a:solidFill>
                  <a:schemeClr val="tx1"/>
                </a:solidFill>
              </a:rPr>
              <a:t>Рогалёва</a:t>
            </a:r>
            <a:r>
              <a:rPr lang="ru-RU" sz="1600" dirty="0" smtClean="0">
                <a:solidFill>
                  <a:schemeClr val="tx1"/>
                </a:solidFill>
              </a:rPr>
              <a:t> Елена Владимировна, доцент кафедры технологий, предпринимательства и методик их преподавания, кандидат педагогических наук ИГУ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1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422724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white">
          <a:xfrm>
            <a:off x="395536" y="207059"/>
            <a:ext cx="6172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kern="0" dirty="0" smtClean="0"/>
              <a:t>Областной смотр-конкурс учебно-опытных участков</a:t>
            </a:r>
            <a:endParaRPr lang="ru-RU" sz="1800" kern="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1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2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371600"/>
            <a:ext cx="7643192" cy="495300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Областной смотр-конкурс учебно-опытных участков проводится среди общеобразовательных организаций Иркутской области.</a:t>
            </a:r>
          </a:p>
          <a:p>
            <a:pPr algn="just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Конкурс проводится с целью повышения значимости учебно-опытных участков, как средства обеспечения практической направленности в изучении дисциплин естественнонаучного цикла, способствующих формированию у детей и подростков нравственно-ценностных качеств личности, развитию интереса и творческой активности к </a:t>
            </a:r>
            <a:r>
              <a:rPr lang="ru-RU" sz="1600" dirty="0" err="1" smtClean="0">
                <a:solidFill>
                  <a:schemeClr val="tx1"/>
                </a:solidFill>
              </a:rPr>
              <a:t>опытническо-исследовательской</a:t>
            </a:r>
            <a:r>
              <a:rPr lang="ru-RU" sz="1600" dirty="0" smtClean="0">
                <a:solidFill>
                  <a:schemeClr val="tx1"/>
                </a:solidFill>
              </a:rPr>
              <a:t>, проектной работе сельскохозяйственной направленности, их профессиональному самоопределению.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1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Freeform 3"/>
          <p:cNvSpPr>
            <a:spLocks/>
          </p:cNvSpPr>
          <p:nvPr/>
        </p:nvSpPr>
        <p:spPr bwMode="gray">
          <a:xfrm>
            <a:off x="3563888" y="378904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 flipH="1">
            <a:off x="7835900" y="178524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100" name="Freeform 12"/>
          <p:cNvSpPr>
            <a:spLocks/>
          </p:cNvSpPr>
          <p:nvPr/>
        </p:nvSpPr>
        <p:spPr bwMode="gray">
          <a:xfrm>
            <a:off x="3275856" y="620688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9103" name="Group 15"/>
          <p:cNvGrpSpPr>
            <a:grpSpLocks/>
          </p:cNvGrpSpPr>
          <p:nvPr/>
        </p:nvGrpSpPr>
        <p:grpSpPr bwMode="auto">
          <a:xfrm>
            <a:off x="107504" y="835843"/>
            <a:ext cx="3888432" cy="5737707"/>
            <a:chOff x="576" y="1782"/>
            <a:chExt cx="1446" cy="2148"/>
          </a:xfrm>
        </p:grpSpPr>
        <p:sp>
          <p:nvSpPr>
            <p:cNvPr id="89104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5" name="AutoShape 17"/>
            <p:cNvSpPr>
              <a:spLocks noChangeArrowheads="1"/>
            </p:cNvSpPr>
            <p:nvPr/>
          </p:nvSpPr>
          <p:spPr bwMode="gray">
            <a:xfrm>
              <a:off x="683" y="1890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6" name="AutoShape 18"/>
            <p:cNvSpPr>
              <a:spLocks noChangeArrowheads="1"/>
            </p:cNvSpPr>
            <p:nvPr/>
          </p:nvSpPr>
          <p:spPr bwMode="auto">
            <a:xfrm flipH="1">
              <a:off x="1701" y="1944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7" name="AutoShape 19"/>
            <p:cNvSpPr>
              <a:spLocks noChangeArrowheads="1"/>
            </p:cNvSpPr>
            <p:nvPr/>
          </p:nvSpPr>
          <p:spPr bwMode="auto">
            <a:xfrm flipH="1">
              <a:off x="790" y="1944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gray">
            <a:xfrm>
              <a:off x="737" y="1782"/>
              <a:ext cx="12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endParaRPr lang="ru-RU" sz="2000" b="1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Цели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:</a:t>
              </a:r>
              <a:endParaRPr lang="en-US" alt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9109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3127" y="1745107"/>
            <a:ext cx="396044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. </a:t>
            </a:r>
            <a:r>
              <a:rPr lang="ru-RU" sz="1600" dirty="0" smtClean="0"/>
              <a:t>- повышение значимости учебно-опытных участков как средства обеспечения практической направленности в изучении естественнонаучных дисциплин;</a:t>
            </a:r>
          </a:p>
          <a:p>
            <a:r>
              <a:rPr lang="ru-RU" sz="1600" dirty="0" smtClean="0"/>
              <a:t> - организация инновационного содержания работы на учебно-опытных участках, повышение их значимости в образовательном процессе общеобразовательных организаций всех типов и видов;</a:t>
            </a:r>
          </a:p>
          <a:p>
            <a:r>
              <a:rPr lang="ru-RU" sz="1600" dirty="0" smtClean="0"/>
              <a:t>-  совершенствование исследовательской, опытнической, проектной деятельности школьников как одной из перспективных форм трудового воспитания и дополнительного образования обучающихся</a:t>
            </a:r>
          </a:p>
          <a:p>
            <a:endParaRPr lang="ru-RU" sz="1100" dirty="0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38138" y="207059"/>
            <a:ext cx="6172200" cy="563562"/>
          </a:xfrm>
        </p:spPr>
        <p:txBody>
          <a:bodyPr/>
          <a:lstStyle/>
          <a:p>
            <a:r>
              <a:rPr lang="ru-RU" sz="1800" dirty="0" smtClean="0"/>
              <a:t>Цели и задачи конкурса:</a:t>
            </a:r>
            <a:endParaRPr lang="ru-RU" sz="1800" dirty="0"/>
          </a:p>
        </p:txBody>
      </p: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4355976" y="1047621"/>
            <a:ext cx="4176464" cy="5515998"/>
            <a:chOff x="576" y="1865"/>
            <a:chExt cx="1446" cy="2065"/>
          </a:xfrm>
        </p:grpSpPr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gray">
            <a:xfrm>
              <a:off x="683" y="1865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 flipH="1">
              <a:off x="1723" y="1921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flipH="1">
              <a:off x="800" y="1921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gray">
            <a:xfrm>
              <a:off x="737" y="1867"/>
              <a:ext cx="120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Задачи: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:</a:t>
              </a:r>
              <a:endParaRPr lang="en-US" alt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427984" y="1556792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. </a:t>
            </a:r>
            <a:r>
              <a:rPr lang="ru-RU" sz="1600" dirty="0" smtClean="0"/>
              <a:t>- анализ состояния учебно-опытных участков (далее - УОУ) в общеобразовательных организациях Иркутской области; </a:t>
            </a:r>
          </a:p>
          <a:p>
            <a:r>
              <a:rPr lang="ru-RU" sz="1600" dirty="0" smtClean="0"/>
              <a:t>- активизация деятельности педагогических коллективов общеобразовательных организаций в сфере агроэкологического образования и трудового воспитания обучающихся;</a:t>
            </a:r>
          </a:p>
          <a:p>
            <a:r>
              <a:rPr lang="ru-RU" sz="1600" dirty="0" smtClean="0"/>
              <a:t>- выявление и распространение опыта работы по эффективному использованию возможностей учебно-опытного участка в образовательном процессе,  внедрение современных подходов и методов организации работы на УОУ;</a:t>
            </a:r>
          </a:p>
          <a:p>
            <a:r>
              <a:rPr lang="ru-RU" sz="1600" dirty="0" smtClean="0"/>
              <a:t>- формирование нравственно-ценных качеств личности и профессионального самоопределения обучающихся. </a:t>
            </a:r>
          </a:p>
          <a:p>
            <a:endParaRPr lang="ru-RU" sz="1600" b="1" dirty="0" smtClean="0"/>
          </a:p>
          <a:p>
            <a:r>
              <a:rPr lang="ru-RU" sz="1600" dirty="0" smtClean="0"/>
              <a:t>-</a:t>
            </a:r>
            <a:endParaRPr lang="ru-RU" sz="110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43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44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Условия проведения  и подведение итогов смотра-конкурса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032874" cy="495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1.  Смотр-конкурс проводится по 3 номинациям: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</a:rPr>
              <a:t> учебно-опытные участки средних общеобразовательных школ; 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- учебно-опытные участки основных общеобразовательных школ;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- учебно-опытные участки начальных общеобразовательных школ;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2.  Жюри смотра-конкурса оценивают конкурсные материалы и определяют победителей и призёров по каждой номинации смотра-конкурса.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3.  Победители (1 место) и призёры (2 место и 3 место) смотра-конкурса определяются по наибольшей набранной сумме баллов в своих номинациях.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4.  Победители и призёры награждаются дипломами министерства образования Иркутской области. Результаты смотра-конкурса оформляются </a:t>
            </a:r>
            <a:r>
              <a:rPr lang="ru-RU" sz="1600" dirty="0" smtClean="0">
                <a:solidFill>
                  <a:schemeClr val="tx1"/>
                </a:solidFill>
              </a:rPr>
              <a:t>протоколом.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5.  Образовательные организации  и заведующие учебно-опытными участками– победителей и призеров смотра-конкурса награждаются грамотами министерства образования Иркутской области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6.  Все участники смотра-конкурса УОУ получают сертификат участника.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1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48708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Требования к оформлению конкурсных материалов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032874" cy="4953000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 Структура конкурсных материалов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1.1. Структура конкурсных материалов включает: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титульный лист с обязательным указанием названия общеобразовательной организации при котором находится УОУ, фамилии, имени, отчества </a:t>
            </a:r>
            <a:r>
              <a:rPr lang="ru-RU" sz="1400" i="1" dirty="0" smtClean="0">
                <a:solidFill>
                  <a:schemeClr val="tx1"/>
                </a:solidFill>
              </a:rPr>
              <a:t>(полностью)</a:t>
            </a:r>
            <a:r>
              <a:rPr lang="ru-RU" sz="1400" dirty="0" smtClean="0">
                <a:solidFill>
                  <a:schemeClr val="tx1"/>
                </a:solidFill>
              </a:rPr>
              <a:t> директора общеобразовательной организации и заведующего УОУ.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- содержание с указанием страниц в соответствии с показателями конкурса УОУ.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1.2. Конкурсные материалы представляются в форме отчетов, оформленных в соответствии с показателями конкурса</a:t>
            </a:r>
            <a:r>
              <a:rPr lang="ru-RU" sz="1400" i="1" dirty="0" smtClean="0">
                <a:solidFill>
                  <a:schemeClr val="tx1"/>
                </a:solidFill>
              </a:rPr>
              <a:t>.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1.3.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Каждый пункт показателей конкурса должен сопровождаться полной, достоверной информацией о работе УОУ и подтверждаться статистическими данными, количественными показателями результатов работы, а так же фотографиями.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2. Оформление конкурсных материалов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2.1.Текст конкурсных материалов должен быть набран на компьютере </a:t>
            </a:r>
            <a:r>
              <a:rPr lang="ru-RU" sz="1400" i="1" dirty="0" smtClean="0">
                <a:solidFill>
                  <a:schemeClr val="tx1"/>
                </a:solidFill>
              </a:rPr>
              <a:t>(формат листа А-4, шрифт 12, междустрочный интервал 1.5).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2.2. Материалы должны быть качественно оформлены и обеспечены наглядно-иллюстративным материалом </a:t>
            </a:r>
            <a:r>
              <a:rPr lang="ru-RU" sz="1400" i="1" dirty="0" smtClean="0">
                <a:solidFill>
                  <a:schemeClr val="tx1"/>
                </a:solidFill>
              </a:rPr>
              <a:t>(фотографии, диаграммы, карты, схемы, рисунки, гербарии, коллекции, дидактический материал и др.),</a:t>
            </a:r>
            <a:r>
              <a:rPr lang="ru-RU" sz="1400" dirty="0" smtClean="0">
                <a:solidFill>
                  <a:schemeClr val="tx1"/>
                </a:solidFill>
              </a:rPr>
              <a:t> представленные видеоматериалы должны быть качественными, продолжительностью не более 7 минут.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2.3. Объем конкурсных материалов не ограничен.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1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48708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Показатели и критерии оценки конкурсных материалов </a:t>
            </a:r>
            <a:endParaRPr lang="ru-RU" sz="1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1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250" t="23823" r="22875" b="13926"/>
          <a:stretch>
            <a:fillRect/>
          </a:stretch>
        </p:blipFill>
        <p:spPr bwMode="auto">
          <a:xfrm>
            <a:off x="323528" y="1046827"/>
            <a:ext cx="8280920" cy="581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70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Показатели и критерии оценки конкурсных материалов </a:t>
            </a:r>
            <a:endParaRPr lang="ru-RU" sz="1800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1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6375" t="26195" r="22000" b="14365"/>
          <a:stretch>
            <a:fillRect/>
          </a:stretch>
        </p:blipFill>
        <p:spPr bwMode="auto">
          <a:xfrm>
            <a:off x="0" y="1052736"/>
            <a:ext cx="86764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70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Показатели и критерии оценки конкурсных материалов </a:t>
            </a:r>
            <a:endParaRPr lang="ru-RU" sz="1800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6263680" y="0"/>
            <a:ext cx="2880320" cy="980728"/>
            <a:chOff x="-1" y="764703"/>
            <a:chExt cx="9144001" cy="3336033"/>
          </a:xfrm>
        </p:grpSpPr>
        <p:pic>
          <p:nvPicPr>
            <p:cNvPr id="10" name="Picture 2" descr="http://center-prof38.ru/sites/default/files/news/dsc_03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764703"/>
              <a:ext cx="5004050" cy="3336033"/>
            </a:xfrm>
            <a:prstGeom prst="rect">
              <a:avLst/>
            </a:prstGeom>
            <a:noFill/>
          </p:spPr>
        </p:pic>
        <p:pic>
          <p:nvPicPr>
            <p:cNvPr id="11" name="Picture 8" descr="http://center-prof38.ru/sites/default/files/news/p1040728.jpg"/>
            <p:cNvPicPr>
              <a:picLocks noChangeAspect="1" noChangeArrowheads="1"/>
            </p:cNvPicPr>
            <p:nvPr/>
          </p:nvPicPr>
          <p:blipFill>
            <a:blip r:embed="rId3" cstate="print"/>
            <a:srcRect l="7513"/>
            <a:stretch>
              <a:fillRect/>
            </a:stretch>
          </p:blipFill>
          <p:spPr bwMode="auto">
            <a:xfrm>
              <a:off x="4499991" y="764703"/>
              <a:ext cx="4644009" cy="3332701"/>
            </a:xfrm>
            <a:prstGeom prst="rect">
              <a:avLst/>
            </a:prstGeom>
            <a:noFill/>
          </p:spPr>
        </p:pic>
      </p:grp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6375" t="23823" r="22000" b="49720"/>
          <a:stretch>
            <a:fillRect/>
          </a:stretch>
        </p:blipFill>
        <p:spPr bwMode="auto">
          <a:xfrm>
            <a:off x="0" y="980728"/>
            <a:ext cx="8496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70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881</TotalTime>
  <Words>646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cdb2004c012l</vt:lpstr>
      <vt:lpstr>Image</vt:lpstr>
      <vt:lpstr> «Реализация концепции предметной области «Технология» в условиях сельской школы. Организация экспериментальной работы  на школьном учебно-опытном участке»</vt:lpstr>
      <vt:lpstr>План вебинара:</vt:lpstr>
      <vt:lpstr>Слайд 3</vt:lpstr>
      <vt:lpstr>Цели и задачи конкурса:</vt:lpstr>
      <vt:lpstr>Условия проведения  и подведение итогов смотра-конкурса</vt:lpstr>
      <vt:lpstr>Требования к оформлению конкурсных материалов  </vt:lpstr>
      <vt:lpstr>Показатели и критерии оценки конкурсных материалов </vt:lpstr>
      <vt:lpstr>Показатели и критерии оценки конкурсных материалов </vt:lpstr>
      <vt:lpstr>Показатели и критерии оценки конкурсных материалов </vt:lpstr>
      <vt:lpstr>Организация опытнической работы на УОУ (компания СеДеК)</vt:lpstr>
      <vt:lpstr>ПРИГЛАШАЕМ К СОТРУДНИЧЕСТВУ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летних трудовых практик обучащихся на школьном учебно-опытном участке. Привлечение обучающихся к труду, не предусмотренному образовательной программой»</dc:title>
  <dc:creator>User</dc:creator>
  <cp:lastModifiedBy>Таня</cp:lastModifiedBy>
  <cp:revision>58</cp:revision>
  <dcterms:created xsi:type="dcterms:W3CDTF">2020-03-24T09:02:42Z</dcterms:created>
  <dcterms:modified xsi:type="dcterms:W3CDTF">2020-04-09T01:02:36Z</dcterms:modified>
</cp:coreProperties>
</file>