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96" r:id="rId2"/>
    <p:sldId id="398" r:id="rId3"/>
    <p:sldId id="430" r:id="rId4"/>
    <p:sldId id="431" r:id="rId5"/>
    <p:sldId id="403" r:id="rId6"/>
    <p:sldId id="404" r:id="rId7"/>
    <p:sldId id="405" r:id="rId8"/>
    <p:sldId id="428" r:id="rId9"/>
    <p:sldId id="406" r:id="rId10"/>
    <p:sldId id="429" r:id="rId11"/>
    <p:sldId id="399" r:id="rId12"/>
    <p:sldId id="401" r:id="rId13"/>
    <p:sldId id="402" r:id="rId14"/>
    <p:sldId id="411" r:id="rId15"/>
    <p:sldId id="412" r:id="rId16"/>
    <p:sldId id="413" r:id="rId17"/>
    <p:sldId id="410" r:id="rId18"/>
    <p:sldId id="414" r:id="rId19"/>
    <p:sldId id="415" r:id="rId20"/>
    <p:sldId id="418" r:id="rId21"/>
    <p:sldId id="420" r:id="rId22"/>
    <p:sldId id="421" r:id="rId23"/>
    <p:sldId id="422" r:id="rId24"/>
    <p:sldId id="423" r:id="rId25"/>
    <p:sldId id="425" r:id="rId26"/>
    <p:sldId id="424" r:id="rId27"/>
    <p:sldId id="426" r:id="rId28"/>
    <p:sldId id="435" r:id="rId29"/>
    <p:sldId id="451" r:id="rId30"/>
    <p:sldId id="434" r:id="rId31"/>
    <p:sldId id="440" r:id="rId32"/>
    <p:sldId id="443" r:id="rId33"/>
    <p:sldId id="444" r:id="rId34"/>
    <p:sldId id="445" r:id="rId35"/>
    <p:sldId id="447" r:id="rId36"/>
    <p:sldId id="448" r:id="rId37"/>
    <p:sldId id="449" r:id="rId38"/>
    <p:sldId id="436" r:id="rId39"/>
    <p:sldId id="437" r:id="rId40"/>
    <p:sldId id="439" r:id="rId41"/>
    <p:sldId id="432" r:id="rId42"/>
    <p:sldId id="450" r:id="rId43"/>
    <p:sldId id="274" r:id="rId44"/>
    <p:sldId id="275" r:id="rId45"/>
    <p:sldId id="276" r:id="rId46"/>
    <p:sldId id="277" r:id="rId47"/>
    <p:sldId id="278" r:id="rId48"/>
    <p:sldId id="279" r:id="rId49"/>
    <p:sldId id="280" r:id="rId50"/>
    <p:sldId id="281" r:id="rId51"/>
    <p:sldId id="282" r:id="rId52"/>
    <p:sldId id="285" r:id="rId53"/>
    <p:sldId id="442" r:id="rId54"/>
    <p:sldId id="452" r:id="rId55"/>
    <p:sldId id="453" r:id="rId56"/>
    <p:sldId id="455" r:id="rId57"/>
    <p:sldId id="454" r:id="rId58"/>
    <p:sldId id="456" r:id="rId59"/>
    <p:sldId id="457" r:id="rId60"/>
    <p:sldId id="458" r:id="rId61"/>
    <p:sldId id="459" r:id="rId62"/>
    <p:sldId id="460" r:id="rId63"/>
    <p:sldId id="464" r:id="rId64"/>
    <p:sldId id="461" r:id="rId65"/>
    <p:sldId id="462" r:id="rId66"/>
    <p:sldId id="463" r:id="rId67"/>
  </p:sldIdLst>
  <p:sldSz cx="9144000" cy="6858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08" autoAdjust="0"/>
    <p:restoredTop sz="94660"/>
  </p:normalViewPr>
  <p:slideViewPr>
    <p:cSldViewPr>
      <p:cViewPr>
        <p:scale>
          <a:sx n="75" d="100"/>
          <a:sy n="75" d="100"/>
        </p:scale>
        <p:origin x="-1445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2AD9F3-CDFD-4CFC-9DDA-687EECB5D9E2}" type="datetimeFigureOut">
              <a:rPr lang="ru-RU" smtClean="0"/>
              <a:pPr/>
              <a:t>30.01.2019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DE7D9-F0B0-48AF-B5D2-D9D46FA8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52144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/>
            <a:endParaRPr lang="ru-RU" sz="3600" dirty="0"/>
          </a:p>
          <a:p>
            <a:pPr algn="ctr"/>
            <a:r>
              <a:rPr lang="ru-RU" sz="3600" dirty="0" smtClean="0"/>
              <a:t>Формирование предпринимательских компетенций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2229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003232" cy="578125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Исследования проведенные в разных странах показывают, что молодежное предпринимательство варьируется в зависимости от возраста.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1.Начальная </a:t>
            </a:r>
            <a:r>
              <a:rPr lang="ru-RU" b="1" dirty="0"/>
              <a:t>стадия</a:t>
            </a:r>
            <a:r>
              <a:rPr lang="ru-RU" dirty="0"/>
              <a:t>. Молодые люди в возрасте </a:t>
            </a:r>
            <a:r>
              <a:rPr lang="ru-RU" dirty="0" smtClean="0"/>
              <a:t>15-18 </a:t>
            </a:r>
            <a:r>
              <a:rPr lang="ru-RU" dirty="0"/>
              <a:t>лет, готовящиеся к предпринимательской деятельности. Молодые люди переживают переходный период, когда им необходимо сделать выбор между </a:t>
            </a:r>
            <a:r>
              <a:rPr lang="ru-RU" dirty="0" smtClean="0"/>
              <a:t>обучением </a:t>
            </a:r>
            <a:r>
              <a:rPr lang="ru-RU" dirty="0"/>
              <a:t>и работой. 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. Стадия роста. </a:t>
            </a:r>
            <a:r>
              <a:rPr lang="ru-RU" dirty="0"/>
              <a:t>Перспективные предприниматели в возрасте </a:t>
            </a:r>
            <a:r>
              <a:rPr lang="ru-RU" dirty="0" smtClean="0"/>
              <a:t>18-25 </a:t>
            </a:r>
            <a:r>
              <a:rPr lang="ru-RU" dirty="0"/>
              <a:t>лет. Это молодые люди, которые получили некоторый опыт, навыки ведения бизнеса, заработали первоначальный капитал, чтобы открыть свой собственный бизнес. </a:t>
            </a:r>
          </a:p>
          <a:p>
            <a:pPr marL="0" indent="0">
              <a:buNone/>
            </a:pPr>
            <a:r>
              <a:rPr lang="ru-RU" dirty="0" smtClean="0"/>
              <a:t>Перед </a:t>
            </a:r>
            <a:r>
              <a:rPr lang="ru-RU" dirty="0"/>
              <a:t>ними открываются 3 пути: 1) заниматься деятельностью, приносящей маленький доход; 2) бросить предпринимательскую деятельность вообще; 3) открыть успешно функционирующий бизнес.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3. Стадия расцвета. </a:t>
            </a:r>
            <a:r>
              <a:rPr lang="ru-RU" dirty="0"/>
              <a:t>Начинающие предприниматели в возрасте 26-29 лет. У таких предпринимателей уже есть значительный опыт ведения бизнеса. Это является их преимуществом по сравнению с начинающими предпринимателями, что позволяет им открыть весьма жизнеспособный бизнес. Основная задача, стоящая перед этими молодыми людьми заключается в преобразовании своих предприятий в коммерческие, жизнеспособные и конкурентоспособные малые предприятия. </a:t>
            </a:r>
          </a:p>
        </p:txBody>
      </p:sp>
    </p:spTree>
    <p:extLst>
      <p:ext uri="{BB962C8B-B14F-4D97-AF65-F5344CB8AC3E}">
        <p14:creationId xmlns:p14="http://schemas.microsoft.com/office/powerpoint/2010/main" val="2651816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692696"/>
            <a:ext cx="799751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Характерно определение предпринимателя, данное известным экономистом </a:t>
            </a:r>
            <a:r>
              <a:rPr lang="ru-RU" dirty="0" smtClean="0"/>
              <a:t>И</a:t>
            </a:r>
            <a:r>
              <a:rPr lang="ru-RU" dirty="0"/>
              <a:t>. </a:t>
            </a:r>
            <a:r>
              <a:rPr lang="ru-RU" dirty="0" err="1"/>
              <a:t>Шумпетером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Быть предпринимателем – это значит делать не то, что делают другие… и не так , как делают другие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основе регулирования предпринимательской деятельности лежит ряд основополагающих принципов:</a:t>
            </a:r>
          </a:p>
          <a:p>
            <a:pPr marL="0" indent="0">
              <a:buNone/>
            </a:pPr>
            <a:r>
              <a:rPr lang="ru-RU" dirty="0"/>
              <a:t>- свобода предпринимательской деятельности; </a:t>
            </a:r>
          </a:p>
          <a:p>
            <a:pPr marL="0" indent="0">
              <a:buNone/>
            </a:pPr>
            <a:r>
              <a:rPr lang="ru-RU" dirty="0"/>
              <a:t>- инициативная и самостоятельная деятельность;</a:t>
            </a:r>
          </a:p>
          <a:p>
            <a:pPr marL="0" indent="0">
              <a:buNone/>
            </a:pPr>
            <a:r>
              <a:rPr lang="ru-RU" i="1" dirty="0"/>
              <a:t>-  </a:t>
            </a:r>
            <a:r>
              <a:rPr lang="ru-RU" dirty="0"/>
              <a:t>получение прибыли; </a:t>
            </a:r>
          </a:p>
          <a:p>
            <a:pPr marL="0" indent="0">
              <a:buNone/>
            </a:pPr>
            <a:r>
              <a:rPr lang="ru-RU" dirty="0"/>
              <a:t>- законность в предпринимательской деятельности; 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юридическое </a:t>
            </a:r>
            <a:r>
              <a:rPr lang="ru-RU" dirty="0"/>
              <a:t>равенство различных форм собственности, используемых в предпринимательской деятельности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 </a:t>
            </a:r>
            <a:r>
              <a:rPr lang="ru-RU" dirty="0"/>
              <a:t>свобода конкуренции и ограничение монополистической деятельности;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4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404664"/>
            <a:ext cx="7467600" cy="568863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5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2 Гражданского кодекса Российской Федерации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характеризует предпринимательскую деятельность </a:t>
            </a:r>
            <a:r>
              <a:rPr lang="ru-RU" sz="2500" u="sng" dirty="0">
                <a:latin typeface="Times New Roman" pitchFamily="18" charset="0"/>
                <a:cs typeface="Times New Roman" pitchFamily="18" charset="0"/>
              </a:rPr>
              <a:t>как самостоятельную, осуществляемую на свой риск деятельность, направленную на систематическое получение прибыли от пользования имуществом, продажи товаров, выполнения ус­луг лицами, зарегистрированными в этом качестве в установленном законом порядке.</a:t>
            </a:r>
          </a:p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6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404664"/>
            <a:ext cx="7997512" cy="4536504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3аниматься </a:t>
            </a:r>
            <a:r>
              <a:rPr lang="ru-RU" dirty="0"/>
              <a:t>предпринимательством могут все граждане России, исключая только тех, кто ограничен в своей дееспособности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(</a:t>
            </a:r>
            <a:r>
              <a:rPr lang="ru-RU" dirty="0"/>
              <a:t>в установленном законом порядке).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819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620688"/>
            <a:ext cx="5400600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Действующим законодательством предусмотрено ведение предпринимательской деятельности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2780928"/>
            <a:ext cx="309634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без образования юридического лица в качестве индивидуального предпринимателя (ИП),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427984" y="2780928"/>
            <a:ext cx="309634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 образованием юридического лица (организации).</a:t>
            </a:r>
          </a:p>
          <a:p>
            <a:pPr algn="ctr"/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411760" y="21328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580112" y="21328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251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Частью </a:t>
            </a:r>
            <a:r>
              <a:rPr lang="ru-RU" dirty="0"/>
              <a:t>2 статьи 23 Гражданского кодекса РФ предусмотрено, </a:t>
            </a:r>
            <a:r>
              <a:rPr lang="ru-RU" u="sng" dirty="0"/>
              <a:t>что глава крестьянского (фермерского) хозяйства, </a:t>
            </a:r>
            <a:r>
              <a:rPr lang="ru-RU" dirty="0"/>
              <a:t>осуществляющего деятельность без образования юридического лица, </a:t>
            </a:r>
            <a:r>
              <a:rPr lang="ru-RU" u="sng" dirty="0"/>
              <a:t>признается предпринимателем с </a:t>
            </a:r>
            <a:r>
              <a:rPr lang="ru-RU" dirty="0"/>
              <a:t>момента государственной регистрации крестьянского (фермерского) хозяйства.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Создание </a:t>
            </a:r>
            <a:r>
              <a:rPr lang="ru-RU" dirty="0"/>
              <a:t>крестьянских (фермерских) хозяйств в форме юридических лиц ГК РФ не предусматривает.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11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Если </a:t>
            </a:r>
            <a:r>
              <a:rPr lang="ru-RU" dirty="0"/>
              <a:t>предпринимательская деятельность осуществляется гражданами  без образования юридического лица, применяются правила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u="sng" dirty="0"/>
              <a:t>Гражданского Кодекса РФ</a:t>
            </a:r>
            <a:r>
              <a:rPr lang="ru-RU" dirty="0"/>
              <a:t>,</a:t>
            </a:r>
          </a:p>
          <a:p>
            <a:pPr algn="ctr">
              <a:buNone/>
            </a:pPr>
            <a:r>
              <a:rPr lang="ru-RU" dirty="0"/>
              <a:t> которые регулируют деятельность юридических </a:t>
            </a:r>
            <a:r>
              <a:rPr lang="ru-RU" dirty="0" smtClean="0"/>
              <a:t>лиц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929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859216" cy="5853264"/>
          </a:xfrm>
        </p:spPr>
        <p:txBody>
          <a:bodyPr/>
          <a:lstStyle/>
          <a:p>
            <a:r>
              <a:rPr lang="ru-RU" dirty="0"/>
              <a:t>Порядок отнесения хозяйствующих субъектов к субъектам малого и среднего предпринимательства, и основные критерии деятельности определяет </a:t>
            </a:r>
            <a:r>
              <a:rPr lang="ru-RU" u="sng" dirty="0">
                <a:hlinkClick r:id="rId2"/>
              </a:rPr>
              <a:t>Федеральный закон от 24.07.2007 N 209-ФЗ (ред. от 03.07.2016) "О развитии малого и среднего предпринимательства в Российской Федерации"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143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859216" cy="5853264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1.Выбор организационно-правовой формы ведения предпринимательской деятельности.</a:t>
            </a:r>
          </a:p>
          <a:p>
            <a:pPr marL="0" indent="0" algn="ctr">
              <a:buNone/>
            </a:pPr>
            <a:r>
              <a:rPr lang="ru-RU" dirty="0" smtClean="0"/>
              <a:t>(ООО, ИП, КФХ)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664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787208" cy="5925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dirty="0"/>
              <a:t>Индивидуальный предприниматель </a:t>
            </a:r>
            <a:r>
              <a:rPr lang="ru-RU" sz="2500" b="1" dirty="0"/>
              <a:t>не может иметь</a:t>
            </a:r>
            <a:r>
              <a:rPr lang="ru-RU" sz="2500" dirty="0"/>
              <a:t> фирменное наименование</a:t>
            </a:r>
            <a:r>
              <a:rPr lang="ru-RU" sz="2500" dirty="0" smtClean="0"/>
              <a:t>.</a:t>
            </a:r>
          </a:p>
          <a:p>
            <a:pPr marL="0" indent="0" algn="just">
              <a:buNone/>
            </a:pPr>
            <a:endParaRPr lang="ru-RU" sz="2500" dirty="0"/>
          </a:p>
          <a:p>
            <a:pPr marL="0" indent="0" algn="just">
              <a:buNone/>
            </a:pPr>
            <a:r>
              <a:rPr lang="ru-RU" sz="2500" dirty="0" smtClean="0"/>
              <a:t> </a:t>
            </a:r>
            <a:r>
              <a:rPr lang="ru-RU" sz="2500" dirty="0"/>
              <a:t>На всех официальных документах (договоры, накладные, счета-фактуры и т.д.) будет значиться, к примеру, - Индивидуальный предприниматель Иванов Иван Иванович. </a:t>
            </a:r>
            <a:endParaRPr lang="ru-RU" sz="2500" dirty="0" smtClean="0"/>
          </a:p>
          <a:p>
            <a:pPr marL="0" indent="0" algn="just">
              <a:buNone/>
            </a:pPr>
            <a:endParaRPr lang="ru-RU" sz="2500" dirty="0"/>
          </a:p>
          <a:p>
            <a:pPr marL="0" indent="0" algn="just">
              <a:buNone/>
            </a:pPr>
            <a:r>
              <a:rPr lang="ru-RU" sz="2500" dirty="0" smtClean="0"/>
              <a:t>Это </a:t>
            </a:r>
            <a:r>
              <a:rPr lang="ru-RU" sz="2500" dirty="0"/>
              <a:t>требование относиться и к печати индивидуального предпринимателя</a:t>
            </a:r>
          </a:p>
          <a:p>
            <a:pPr algn="just"/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63210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620688"/>
            <a:ext cx="752094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dirty="0" smtClean="0"/>
              <a:t>Особенности </a:t>
            </a:r>
            <a:r>
              <a:rPr lang="ru-RU" b="0" dirty="0"/>
              <a:t>формирования предпринимательских компетенций школьников в </a:t>
            </a:r>
            <a:r>
              <a:rPr lang="ru-RU" b="0" dirty="0" smtClean="0"/>
              <a:t>современных условиях - </a:t>
            </a:r>
            <a:r>
              <a:rPr lang="ru-RU" b="0" dirty="0"/>
              <a:t>один из самых актуальных вопросов образования в России</a:t>
            </a:r>
            <a:r>
              <a:rPr lang="ru-RU" b="0" dirty="0" smtClean="0"/>
              <a:t>.</a:t>
            </a:r>
          </a:p>
          <a:p>
            <a:pPr marL="0" indent="0">
              <a:buNone/>
            </a:pPr>
            <a:endParaRPr lang="ru-RU" b="0" dirty="0" smtClean="0"/>
          </a:p>
          <a:p>
            <a:pPr marL="0" indent="0">
              <a:buNone/>
            </a:pPr>
            <a:r>
              <a:rPr lang="ru-RU" b="0" dirty="0" smtClean="0"/>
              <a:t> </a:t>
            </a:r>
            <a:r>
              <a:rPr lang="ru-RU" b="0" dirty="0"/>
              <a:t>Среди молодежи становятся все наиболее </a:t>
            </a:r>
            <a:r>
              <a:rPr lang="ru-RU" b="0" dirty="0" smtClean="0"/>
              <a:t>востребованными становятся </a:t>
            </a:r>
            <a:r>
              <a:rPr lang="ru-RU" b="0" dirty="0"/>
              <a:t>навыки ведения собственной предпринимательской деятельности. </a:t>
            </a:r>
            <a:endParaRPr lang="ru-RU" b="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0" dirty="0" smtClean="0"/>
              <a:t>Современное </a:t>
            </a:r>
            <a:r>
              <a:rPr lang="ru-RU" b="0" dirty="0"/>
              <a:t>молодое поколение стремится стать деловыми людьми, достичь успеха, </a:t>
            </a:r>
            <a:r>
              <a:rPr lang="ru-RU" b="0" dirty="0" smtClean="0"/>
              <a:t>иметь финансовую независимость.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782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Индивидуальный предприниматель может быть зарегистрирован (за исключением иностранных граждан) по месту прописки</a:t>
            </a:r>
            <a:r>
              <a:rPr lang="ru-RU" sz="3600" dirty="0" smtClean="0"/>
              <a:t>.</a:t>
            </a:r>
          </a:p>
          <a:p>
            <a:endParaRPr lang="ru-RU" sz="3600" dirty="0" smtClean="0"/>
          </a:p>
          <a:p>
            <a:r>
              <a:rPr lang="ru-RU" sz="3600" dirty="0" smtClean="0"/>
              <a:t>Для регистрации фирмы необходим юридический адрес.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543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отличие от учредителей юридического лица, индивидуальный предприниматель отвечает по своим обязательствам всем принадлежащим ему имуществом, за исключением имущества, на которое в соответствии с законом не может быть обращено взыскание.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Индивидуальный </a:t>
            </a:r>
            <a:r>
              <a:rPr lang="ru-RU" sz="2800" dirty="0" smtClean="0"/>
              <a:t>предприниматель несет ответственность за налоговые, административные и даже уголовные правонарушения.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64503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/>
            <a:r>
              <a:rPr lang="ru-RU" dirty="0" smtClean="0"/>
              <a:t>Если предприниматель хочет ограничить свою ответственность, то при выборе ОПФ для него будет важна максимальная имущественная защищенность, ограниченная ответственность по долгам от предпринимательской деятельности лучше зарегистрировать ООО (общество с ограниченной ответственностью)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583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dirty="0" smtClean="0"/>
              <a:t>В ООО за </a:t>
            </a:r>
            <a:r>
              <a:rPr lang="ru-RU" dirty="0" smtClean="0"/>
              <a:t>правонарушения </a:t>
            </a:r>
            <a:r>
              <a:rPr lang="ru-RU" dirty="0" smtClean="0"/>
              <a:t>несет ответственность только </a:t>
            </a:r>
            <a:r>
              <a:rPr lang="ru-RU" dirty="0" smtClean="0"/>
              <a:t>директор </a:t>
            </a:r>
            <a:r>
              <a:rPr lang="ru-RU" dirty="0" smtClean="0"/>
              <a:t>организации.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случае если учредитель организации предполагает одновременно стать ее генеральным директором, следует обратить внимание на то, что законодательством предусмотрена административная и уголовная ответственность должностных лиц организации, поэтому, например</a:t>
            </a:r>
            <a:r>
              <a:rPr lang="ru-RU" dirty="0" smtClean="0"/>
              <a:t>, </a:t>
            </a:r>
            <a:r>
              <a:rPr lang="ru-RU" dirty="0" smtClean="0"/>
              <a:t>может быть привлечен к административной или уголовной ответственности за правонарушения, совершенные им в рамках его деятельности как руководителя организации. </a:t>
            </a:r>
          </a:p>
          <a:p>
            <a:r>
              <a:rPr lang="ru-RU" dirty="0" smtClean="0"/>
              <a:t>Если же учредитель не занимает должности в органах юридического лица, на него такая ответственность не распространяется.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210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Управление и контроль, включая принятие всех текущих решений, индивидуальный предприниматель осуществляет самостоятельно. </a:t>
            </a:r>
            <a:endParaRPr lang="ru-RU" dirty="0" smtClean="0"/>
          </a:p>
          <a:p>
            <a:r>
              <a:rPr lang="ru-RU" dirty="0" smtClean="0"/>
              <a:t>Индивидуальный </a:t>
            </a:r>
            <a:r>
              <a:rPr lang="ru-RU" dirty="0" smtClean="0"/>
              <a:t>предприниматель может делегировать полномочия по заключению тех или иных сделок любому лицу, но лишь на основании доверенности или договора поручения.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797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/>
              <a:t>Индивидуальному предпринимателю сложнее привлечь дополнительные финансовые средства на развитие деятельности в сравнении с юридическим лицом.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255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dirty="0" smtClean="0"/>
              <a:t>При распределении прибыли положение индивидуального предпринимателя более выгодно, чем положение учредителей организации.</a:t>
            </a:r>
          </a:p>
          <a:p>
            <a:r>
              <a:rPr lang="ru-RU" dirty="0" smtClean="0"/>
              <a:t> При распределении прибыли организации между учредителями будет возникать двойное налогообложение.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825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 smtClean="0"/>
              <a:t>ИП не обязан сдавать баланс и отчет о прибылях и убытках (если применяет специальный налоговый учет)</a:t>
            </a:r>
          </a:p>
          <a:p>
            <a:endParaRPr lang="ru-RU" dirty="0" smtClean="0"/>
          </a:p>
          <a:p>
            <a:r>
              <a:rPr lang="ru-RU" dirty="0" smtClean="0"/>
              <a:t>С 2013года все юридические лица обязаны вести и сдавать бухгалтерскую отчетность не зависимо от формы отчетности.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500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000" dirty="0" smtClean="0"/>
          </a:p>
          <a:p>
            <a:pPr marL="0" indent="0" algn="ctr">
              <a:buNone/>
            </a:pPr>
            <a:endParaRPr lang="ru-RU" sz="3000" dirty="0"/>
          </a:p>
          <a:p>
            <a:pPr marL="0" indent="0" algn="ctr">
              <a:buNone/>
            </a:pP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Крестьянское </a:t>
            </a:r>
            <a:r>
              <a:rPr lang="ru-RU" sz="3000" dirty="0"/>
              <a:t>(фермерское) хозяйство осуществляет предпринимательскую деятельность без образования юридического лица</a:t>
            </a:r>
          </a:p>
        </p:txBody>
      </p:sp>
    </p:spTree>
    <p:extLst>
      <p:ext uri="{BB962C8B-B14F-4D97-AF65-F5344CB8AC3E}">
        <p14:creationId xmlns:p14="http://schemas.microsoft.com/office/powerpoint/2010/main" val="1752203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Для создания крестьянского (фермерского) хозяйства группой граждан им необходимо состоять в родстве или свойстве с главой хозяйства, либо иметь общее имущество.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 Если граждане не имеют родственных связей между собой, то это не является преградой в создании крестьянского (фермерского) хозяйства, закон лишь ограничивает количество таких членов – не более пяти.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75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Самый высокий уровень безработицы в России наблюдался среди недавних выпускников школ – городской молодежи в возрасте 15–19 лет (29,2%) и молодежи сельской (25,6%).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Безработица </a:t>
            </a:r>
            <a:r>
              <a:rPr lang="ru-RU" dirty="0"/>
              <a:t>среди молодежи 15–24 лет превышает уровень среди людей среднего возраста (30–49 лет) в 3,7 раза, в том числе среди городского населения – в 4,2 раза, сельского населения – в 2,6 раза.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306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003232" cy="578125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Гражданин </a:t>
            </a:r>
            <a:r>
              <a:rPr lang="ru-RU" dirty="0"/>
              <a:t>вправе заниматься фермерством и единолично. Для этого он также регистрируется в качестве главы крестьянского (фермерского) хозяйства, а для регистрации предоставляет все те же документы, кроме соглашения о создании крестьянского (фермерского) хозяйства.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1976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ИП /КФХ легче и быстрее прекратить свою предпринимательскую деятельность нежели организации. Кроме того, затраты на регистрацию и на ликвидацию также меньше, чем  для организации юридического лица.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92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П</a:t>
            </a:r>
            <a:r>
              <a:rPr lang="ru-RU" dirty="0" smtClean="0"/>
              <a:t>реимуществ</a:t>
            </a:r>
            <a:r>
              <a:rPr lang="ru-RU" b="1" dirty="0"/>
              <a:t> индивидуального предпринимателя</a:t>
            </a:r>
            <a:endParaRPr lang="ru-RU" dirty="0"/>
          </a:p>
          <a:p>
            <a:pPr lvl="0"/>
            <a:r>
              <a:rPr lang="ru-RU" dirty="0"/>
              <a:t>Нет требований к размеру уставного капитала.</a:t>
            </a:r>
          </a:p>
          <a:p>
            <a:pPr lvl="0"/>
            <a:r>
              <a:rPr lang="ru-RU" dirty="0"/>
              <a:t>Не нужно вести полномасштабный бухгалтерский учет – достаточно простой книги учета доходов и расходов.</a:t>
            </a:r>
          </a:p>
          <a:p>
            <a:pPr lvl="0"/>
            <a:r>
              <a:rPr lang="ru-RU" dirty="0"/>
              <a:t>Объем отчетности, которую нужно представлять разным контролирующим органам, значительно меньше, чем у юридического лица.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721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Суммы штрафов за одни и те же нарушения законодательства в большинстве случаев значительно ниже, чем для юридических лиц.</a:t>
            </a:r>
          </a:p>
          <a:p>
            <a:pPr lvl="0"/>
            <a:r>
              <a:rPr lang="ru-RU" dirty="0"/>
              <a:t>Возможно применение патентной системы – одного из самых удобных и лояльных налоговых режимов.</a:t>
            </a:r>
          </a:p>
          <a:p>
            <a:pPr lvl="0"/>
            <a:r>
              <a:rPr lang="ru-RU" dirty="0"/>
              <a:t>Проще процедура регистрации: и документов требуется меньше, и госпошлина ниже.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705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Недостатка</a:t>
            </a:r>
            <a:r>
              <a:rPr lang="ru-RU" b="1" dirty="0"/>
              <a:t> индивидуального </a:t>
            </a:r>
            <a:r>
              <a:rPr lang="ru-RU" b="1" dirty="0" smtClean="0"/>
              <a:t>предпринимателя</a:t>
            </a:r>
          </a:p>
          <a:p>
            <a:pPr marL="0" indent="0" algn="ctr">
              <a:buNone/>
            </a:pPr>
            <a:endParaRPr lang="ru-RU" dirty="0"/>
          </a:p>
          <a:p>
            <a:pPr lvl="0"/>
            <a:r>
              <a:rPr lang="ru-RU" dirty="0"/>
              <a:t>Ответственность по обязательствам всем имуществом, даже если оно не участвует в предпринимательской деятельности.</a:t>
            </a:r>
          </a:p>
          <a:p>
            <a:pPr lvl="0"/>
            <a:r>
              <a:rPr lang="ru-RU" dirty="0"/>
              <a:t>Ограничение на ведение некоторых видов деятельности, например банковской или торговлю алкоголем в розницу.</a:t>
            </a:r>
          </a:p>
          <a:p>
            <a:pPr lvl="0"/>
            <a:r>
              <a:rPr lang="ru-RU" dirty="0" smtClean="0"/>
              <a:t>Сложнее </a:t>
            </a:r>
            <a:r>
              <a:rPr lang="ru-RU" dirty="0"/>
              <a:t>расширять бизнес: возможны проблемы с контрагентами, кредитованием, привлечением сторонних инвестиций.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0095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реимущества</a:t>
            </a:r>
            <a:r>
              <a:rPr lang="ru-RU" b="1" dirty="0"/>
              <a:t> юридического </a:t>
            </a:r>
            <a:r>
              <a:rPr lang="ru-RU" b="1" dirty="0" smtClean="0"/>
              <a:t>лица</a:t>
            </a:r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Проще кредитоваться в банках на крупные суммы, открывать кредитные линии или использовать такие формы финансирования, которые просто по требованиям банковской безопасности недоступны для индивидуального предпринимателя (например, зонтичные овердрафты, когда каждая из дочек в группе – а ведь у вас могут появиться и дочки – может допустить перерасход по банку).</a:t>
            </a:r>
          </a:p>
          <a:p>
            <a:pPr lvl="0"/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677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lvl="0"/>
            <a:r>
              <a:rPr lang="ru-RU" dirty="0"/>
              <a:t>Проще работать с контрагентами: получать отсрочки, рассрочки платежей или наоборот, настаивать на своих условиях погашения задолженности.</a:t>
            </a:r>
          </a:p>
          <a:p>
            <a:pPr lvl="0"/>
            <a:r>
              <a:rPr lang="ru-RU" dirty="0"/>
              <a:t>Высоки шансы стать узнаваемым на рынке: бренд - великое дело.</a:t>
            </a:r>
          </a:p>
          <a:p>
            <a:pPr lvl="0"/>
            <a:r>
              <a:rPr lang="ru-RU" dirty="0"/>
              <a:t>В дело могут войти частные инвесторы. А со временем бизнес разрастется так, что ваша компания станет акционерным обществом. Выйдет на биржу, а может даже на мировой рынок.</a:t>
            </a:r>
          </a:p>
        </p:txBody>
      </p:sp>
    </p:spTree>
    <p:extLst>
      <p:ext uri="{BB962C8B-B14F-4D97-AF65-F5344CB8AC3E}">
        <p14:creationId xmlns:p14="http://schemas.microsoft.com/office/powerpoint/2010/main" val="3586619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/>
          <a:lstStyle/>
          <a:p>
            <a:r>
              <a:rPr lang="ru-RU" dirty="0"/>
              <a:t>Н</a:t>
            </a:r>
            <a:r>
              <a:rPr lang="ru-RU" dirty="0" smtClean="0"/>
              <a:t>едостатка</a:t>
            </a:r>
            <a:r>
              <a:rPr lang="ru-RU" b="1" dirty="0"/>
              <a:t> юридического </a:t>
            </a:r>
            <a:r>
              <a:rPr lang="ru-RU" b="1" dirty="0" smtClean="0"/>
              <a:t>лица</a:t>
            </a:r>
          </a:p>
          <a:p>
            <a:endParaRPr lang="ru-RU" dirty="0"/>
          </a:p>
          <a:p>
            <a:pPr lvl="0"/>
            <a:r>
              <a:rPr lang="ru-RU" dirty="0"/>
              <a:t>Сложнее процедура регистрации: и документов требуется больше, и госпошлина выше.</a:t>
            </a:r>
          </a:p>
          <a:p>
            <a:pPr lvl="0"/>
            <a:r>
              <a:rPr lang="ru-RU" dirty="0"/>
              <a:t>Необходимость ведения полноценного бухгалтерского, налогового учета.</a:t>
            </a:r>
          </a:p>
          <a:p>
            <a:pPr lvl="0"/>
            <a:r>
              <a:rPr lang="ru-RU" dirty="0"/>
              <a:t>Объем отчетности, которую нужно представлять разным контролирующим органам, значительно больше, чем у индивидуального предпринимателя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5455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marL="0" indent="0" algn="ctr" fontAlgn="base">
              <a:buNone/>
            </a:pPr>
            <a:endParaRPr lang="ru-RU" b="1" u="sng" dirty="0" smtClean="0"/>
          </a:p>
          <a:p>
            <a:pPr marL="0" indent="0" algn="ctr" fontAlgn="base">
              <a:buNone/>
            </a:pPr>
            <a:endParaRPr lang="ru-RU" b="1" u="sng" dirty="0"/>
          </a:p>
          <a:p>
            <a:pPr marL="0" indent="0" algn="ctr" fontAlgn="base">
              <a:buNone/>
            </a:pPr>
            <a:r>
              <a:rPr lang="ru-RU" b="1" u="sng" dirty="0" err="1" smtClean="0"/>
              <a:t>Самозанятость</a:t>
            </a:r>
            <a:r>
              <a:rPr lang="ru-RU" dirty="0" smtClean="0"/>
              <a:t>.</a:t>
            </a:r>
          </a:p>
          <a:p>
            <a:pPr marL="0" indent="0" algn="ctr" fontAlgn="base">
              <a:buNone/>
            </a:pPr>
            <a:r>
              <a:rPr lang="ru-RU" dirty="0" smtClean="0"/>
              <a:t>Пилотный </a:t>
            </a:r>
            <a:r>
              <a:rPr lang="ru-RU" dirty="0"/>
              <a:t>проект </a:t>
            </a:r>
            <a:r>
              <a:rPr lang="ru-RU" dirty="0"/>
              <a:t> по регистрации </a:t>
            </a:r>
            <a:r>
              <a:rPr lang="ru-RU" dirty="0" err="1"/>
              <a:t>самозанятых</a:t>
            </a:r>
            <a:r>
              <a:rPr lang="ru-RU" dirty="0"/>
              <a:t> лиц </a:t>
            </a:r>
            <a:r>
              <a:rPr lang="ru-RU" dirty="0" smtClean="0"/>
              <a:t>стартовал с </a:t>
            </a:r>
            <a:r>
              <a:rPr lang="ru-RU" dirty="0"/>
              <a:t>1 января 2019 года в Москве, Татарстане, Московской и Калужской областях.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7476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Государство </a:t>
            </a:r>
            <a:r>
              <a:rPr lang="ru-RU" dirty="0"/>
              <a:t>предлагает платить «налог на профессиональный доход» от 4 до 6% с доходов, </a:t>
            </a:r>
            <a:r>
              <a:rPr lang="ru-RU" dirty="0" smtClean="0"/>
              <a:t>не предусмотрена сдача отчетности, </a:t>
            </a:r>
            <a:r>
              <a:rPr lang="ru-RU" dirty="0"/>
              <a:t>регистрироваться и показывать свои </a:t>
            </a:r>
            <a:r>
              <a:rPr lang="ru-RU" dirty="0" smtClean="0"/>
              <a:t>доходы можно будет через </a:t>
            </a:r>
            <a:r>
              <a:rPr lang="ru-RU" dirty="0"/>
              <a:t>в приложении </a:t>
            </a:r>
            <a:r>
              <a:rPr lang="ru-RU" dirty="0" smtClean="0"/>
              <a:t>«</a:t>
            </a:r>
            <a:r>
              <a:rPr lang="ru-RU" dirty="0"/>
              <a:t>Мой налог».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Ставка </a:t>
            </a:r>
            <a:r>
              <a:rPr lang="ru-RU" dirty="0"/>
              <a:t>4% от доходов при работе с физлицами, 6% — с юр. лицами и ИП. </a:t>
            </a:r>
            <a:r>
              <a:rPr lang="ru-RU" dirty="0" err="1"/>
              <a:t>Самозанятые</a:t>
            </a:r>
            <a:r>
              <a:rPr lang="ru-RU" dirty="0"/>
              <a:t> не будут платить страховые взносы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При этом у </a:t>
            </a:r>
            <a:r>
              <a:rPr lang="ru-RU" dirty="0" err="1"/>
              <a:t>самозанятого</a:t>
            </a:r>
            <a:r>
              <a:rPr lang="ru-RU" dirty="0"/>
              <a:t> не должно быть сотрудников, а доход — не больше 2,4 млн. рублей в год.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870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 данным статистических исследований последних лет Фонда «Общественное мнение»,  о желании создать собственный бизнес, среди опрашиваемых было получено 30 % утвердительных ответов 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При этом в ближайшие пару лет воплотить эти планы в жизнь намерены 12 % соотечественников 16-20 лет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21562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Плюсы: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+ Не нужно сдавать отчёты.</a:t>
            </a:r>
          </a:p>
          <a:p>
            <a:pPr marL="0" indent="0">
              <a:buNone/>
            </a:pPr>
            <a:r>
              <a:rPr lang="ru-RU" dirty="0"/>
              <a:t>+ Не нужно использовать кассу с фискальным накопителем.</a:t>
            </a:r>
          </a:p>
          <a:p>
            <a:pPr marL="0" indent="0">
              <a:buNone/>
            </a:pPr>
            <a:r>
              <a:rPr lang="ru-RU" dirty="0"/>
              <a:t>+ Выгодно при оказании услуг физлицам: ставка всего 4%.</a:t>
            </a:r>
          </a:p>
          <a:p>
            <a:pPr marL="0" indent="0">
              <a:buNone/>
            </a:pPr>
            <a:r>
              <a:rPr lang="ru-RU" b="1" dirty="0"/>
              <a:t>Минусы</a:t>
            </a:r>
          </a:p>
          <a:p>
            <a:pPr marL="0" indent="0">
              <a:buNone/>
            </a:pPr>
            <a:r>
              <a:rPr lang="ru-RU" dirty="0"/>
              <a:t>– Большие компании не </a:t>
            </a:r>
            <a:r>
              <a:rPr lang="ru-RU" dirty="0" smtClean="0"/>
              <a:t>хотят работать с</a:t>
            </a:r>
            <a:r>
              <a:rPr lang="ru-RU" dirty="0"/>
              <a:t> физлицами без статуса ИП.</a:t>
            </a:r>
          </a:p>
          <a:p>
            <a:pPr marL="0" indent="0">
              <a:buNone/>
            </a:pPr>
            <a:r>
              <a:rPr lang="ru-RU" dirty="0" smtClean="0"/>
              <a:t>– </a:t>
            </a:r>
            <a:r>
              <a:rPr lang="ru-RU" dirty="0"/>
              <a:t>Нет отчислений в пенсионный фонд → маленькая пенсия.</a:t>
            </a:r>
          </a:p>
          <a:p>
            <a:pPr marL="0" indent="0">
              <a:buNone/>
            </a:pP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459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Регистрация бизнеса</a:t>
            </a:r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	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www.nalog.ru/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282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6750"/>
            <a:ext cx="7467600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3559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/>
              <a:t>Выбор вида деятельности.</a:t>
            </a:r>
            <a:br>
              <a:rPr lang="ru-RU" sz="2500" dirty="0" smtClean="0"/>
            </a:br>
            <a:r>
              <a:rPr lang="ru-RU" sz="2500" dirty="0" smtClean="0"/>
              <a:t>Маркетинговое </a:t>
            </a:r>
            <a:r>
              <a:rPr lang="ru-RU" sz="2500" dirty="0" smtClean="0"/>
              <a:t>исследование</a:t>
            </a:r>
            <a:endParaRPr lang="ru-RU" sz="25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Интуитивный бизнес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071538" y="2214554"/>
            <a:ext cx="250033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Идея</a:t>
            </a:r>
            <a:endParaRPr lang="ru-RU" sz="2800" dirty="0"/>
          </a:p>
        </p:txBody>
      </p:sp>
      <p:sp>
        <p:nvSpPr>
          <p:cNvPr id="6" name="Овал 5"/>
          <p:cNvSpPr/>
          <p:nvPr/>
        </p:nvSpPr>
        <p:spPr>
          <a:xfrm>
            <a:off x="5000628" y="2285992"/>
            <a:ext cx="292895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Прибыль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1357290" y="4071942"/>
            <a:ext cx="257176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20 %</a:t>
            </a:r>
          </a:p>
          <a:p>
            <a:pPr algn="ctr"/>
            <a:r>
              <a:rPr lang="ru-RU" sz="2400" dirty="0" smtClean="0"/>
              <a:t>да</a:t>
            </a:r>
            <a:endParaRPr lang="ru-RU" sz="2400" dirty="0"/>
          </a:p>
        </p:txBody>
      </p:sp>
      <p:sp>
        <p:nvSpPr>
          <p:cNvPr id="8" name="Овал 7"/>
          <p:cNvSpPr/>
          <p:nvPr/>
        </p:nvSpPr>
        <p:spPr>
          <a:xfrm>
            <a:off x="5429256" y="4071942"/>
            <a:ext cx="271464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80%</a:t>
            </a:r>
          </a:p>
          <a:p>
            <a:pPr algn="ctr"/>
            <a:r>
              <a:rPr lang="ru-RU" sz="2400" dirty="0" smtClean="0"/>
              <a:t>нет</a:t>
            </a:r>
            <a:endParaRPr lang="ru-RU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643306" y="2643182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Маркетинговое исследование – что будет с рынком , когда мы предложим услугу, товар. Как рынок реагирует на наша товары, услуги. Что будет, если внесем изменение в товар услугу.</a:t>
            </a:r>
          </a:p>
          <a:p>
            <a:endParaRPr lang="ru-RU" dirty="0"/>
          </a:p>
          <a:p>
            <a:r>
              <a:rPr lang="ru-RU" dirty="0" smtClean="0"/>
              <a:t>Маркетинговое исследование –это проверка гипотезы, </a:t>
            </a:r>
            <a:r>
              <a:rPr lang="ru-RU" dirty="0" err="1" smtClean="0"/>
              <a:t>отностительно</a:t>
            </a:r>
            <a:r>
              <a:rPr lang="ru-RU" dirty="0" smtClean="0"/>
              <a:t> нашего продукта на рынке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Исследование потребителей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Задача</a:t>
            </a:r>
            <a:endParaRPr lang="ru-RU" dirty="0"/>
          </a:p>
          <a:p>
            <a:pPr lvl="0"/>
            <a:r>
              <a:rPr lang="ru-RU" u="sng" dirty="0"/>
              <a:t>изучать </a:t>
            </a:r>
            <a:r>
              <a:rPr lang="ru-RU" u="sng" dirty="0" smtClean="0"/>
              <a:t>мотивацию и факторы, </a:t>
            </a:r>
            <a:r>
              <a:rPr lang="ru-RU" u="sng" dirty="0"/>
              <a:t>которыми руководствуется потребители при выборе </a:t>
            </a:r>
            <a:r>
              <a:rPr lang="ru-RU" u="sng" dirty="0" smtClean="0"/>
              <a:t>вашего товара/услуги </a:t>
            </a:r>
          </a:p>
          <a:p>
            <a:pPr lvl="0">
              <a:buNone/>
            </a:pPr>
            <a:r>
              <a:rPr lang="ru-RU" dirty="0" smtClean="0"/>
              <a:t>   Проводится </a:t>
            </a:r>
            <a:r>
              <a:rPr lang="ru-RU" dirty="0"/>
              <a:t>сегментация потребителей </a:t>
            </a:r>
            <a:r>
              <a:rPr lang="ru-RU" dirty="0" smtClean="0"/>
              <a:t>в соответствии </a:t>
            </a:r>
            <a:r>
              <a:rPr lang="ru-RU" dirty="0"/>
              <a:t>с определенными признаками.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Исследование конкурентов: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 Определение доли рынка ''наших'' конкурентов;</a:t>
            </a:r>
          </a:p>
          <a:p>
            <a:pPr lvl="0"/>
            <a:r>
              <a:rPr lang="ru-RU" dirty="0" smtClean="0"/>
              <a:t> </a:t>
            </a:r>
            <a:r>
              <a:rPr lang="ru-RU" dirty="0"/>
              <a:t>А</a:t>
            </a:r>
            <a:r>
              <a:rPr lang="ru-RU" dirty="0" smtClean="0"/>
              <a:t>нализ </a:t>
            </a:r>
            <a:r>
              <a:rPr lang="ru-RU" dirty="0"/>
              <a:t>сильных и слабых сторон </a:t>
            </a:r>
            <a:r>
              <a:rPr lang="ru-RU" dirty="0" smtClean="0"/>
              <a:t>конкурентов</a:t>
            </a:r>
          </a:p>
          <a:p>
            <a:pPr lvl="0"/>
            <a:r>
              <a:rPr lang="ru-RU" dirty="0" smtClean="0"/>
              <a:t>Выбор </a:t>
            </a:r>
            <a:r>
              <a:rPr lang="ru-RU" dirty="0"/>
              <a:t>наиболее выгодного положения на рынке (ценовые преимущества</a:t>
            </a:r>
            <a:r>
              <a:rPr lang="ru-RU" dirty="0" smtClean="0"/>
              <a:t>, дополнительные услуги </a:t>
            </a:r>
            <a:r>
              <a:rPr lang="ru-RU" dirty="0"/>
              <a:t>и т.д.).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Исследование товара (услуги)</a:t>
            </a:r>
            <a:r>
              <a:rPr lang="ru-RU" dirty="0" smtClean="0"/>
              <a:t>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конкурентоспособности.</a:t>
            </a:r>
          </a:p>
          <a:p>
            <a:r>
              <a:rPr lang="ru-RU" dirty="0" smtClean="0"/>
              <a:t> изучаются  потребительские свойства </a:t>
            </a:r>
            <a:r>
              <a:rPr lang="ru-RU" dirty="0"/>
              <a:t>товара, реакция потребителя и перспективные </a:t>
            </a:r>
            <a:r>
              <a:rPr lang="ru-RU" dirty="0" smtClean="0"/>
              <a:t>требования</a:t>
            </a:r>
            <a:r>
              <a:rPr lang="ru-RU" dirty="0"/>
              <a:t> </a:t>
            </a:r>
            <a:r>
              <a:rPr lang="ru-RU" dirty="0" smtClean="0"/>
              <a:t>к продукту.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Результаты исследования: </a:t>
            </a:r>
            <a:r>
              <a:rPr lang="ru-RU" dirty="0"/>
              <a:t>разработка собственного ассортимента </a:t>
            </a:r>
            <a:r>
              <a:rPr lang="ru-RU" dirty="0" smtClean="0"/>
              <a:t>товаров/ перечня услуг, разработка фирменного стиля и </a:t>
            </a:r>
            <a:r>
              <a:rPr lang="ru-RU" dirty="0"/>
              <a:t>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Исследование цены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r>
              <a:rPr lang="ru-RU" dirty="0"/>
              <a:t>такого </a:t>
            </a:r>
            <a:r>
              <a:rPr lang="ru-RU" dirty="0" smtClean="0"/>
              <a:t>уровня и соотношения </a:t>
            </a:r>
            <a:r>
              <a:rPr lang="ru-RU" dirty="0"/>
              <a:t>цен, </a:t>
            </a:r>
            <a:r>
              <a:rPr lang="ru-RU" dirty="0" smtClean="0"/>
              <a:t>которое позволит </a:t>
            </a:r>
            <a:r>
              <a:rPr lang="ru-RU" dirty="0"/>
              <a:t>получить наибольшую прибыль при наименьших  затратах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Объект исследования затраты + степень влияния конкурентов и поведения, и реакция потребителей (эластичность спроса).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Исследование каналов коммуникаций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Каким образом будет осуществляться информирование клиентов о продукте.</a:t>
            </a:r>
          </a:p>
          <a:p>
            <a:endParaRPr lang="ru-RU" dirty="0"/>
          </a:p>
          <a:p>
            <a:r>
              <a:rPr lang="ru-RU" dirty="0" smtClean="0"/>
              <a:t>Формы продвижения продукта</a:t>
            </a:r>
          </a:p>
          <a:p>
            <a:endParaRPr lang="ru-RU" dirty="0"/>
          </a:p>
          <a:p>
            <a:r>
              <a:rPr lang="ru-RU" dirty="0" smtClean="0"/>
              <a:t>Стоимостной анализ рекламы.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22960" y="332656"/>
            <a:ext cx="7997512" cy="468052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b="1" dirty="0"/>
              <a:t>Предпринимательские компетенции</a:t>
            </a:r>
            <a:r>
              <a:rPr lang="ru-RU" sz="1800" b="1" dirty="0" smtClean="0"/>
              <a:t>,</a:t>
            </a:r>
            <a:endParaRPr lang="en-US" sz="1800" b="1" dirty="0" smtClean="0"/>
          </a:p>
          <a:p>
            <a:pPr marL="0" indent="0" algn="ctr">
              <a:buNone/>
            </a:pPr>
            <a:r>
              <a:rPr lang="ru-RU" sz="1800" b="1" dirty="0" smtClean="0"/>
              <a:t>которые </a:t>
            </a:r>
            <a:r>
              <a:rPr lang="ru-RU" sz="1800" b="1" dirty="0"/>
              <a:t>формируются при прохождении учебных </a:t>
            </a:r>
            <a:r>
              <a:rPr lang="ru-RU" sz="1800" b="1" dirty="0" smtClean="0"/>
              <a:t>предметов</a:t>
            </a:r>
            <a:endParaRPr lang="en-US" sz="1800" b="1" dirty="0" smtClean="0"/>
          </a:p>
          <a:p>
            <a:pPr algn="ctr"/>
            <a:endParaRPr lang="en-US" dirty="0" smtClean="0"/>
          </a:p>
          <a:p>
            <a:pPr algn="ctr"/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22715"/>
              </p:ext>
            </p:extLst>
          </p:nvPr>
        </p:nvGraphicFramePr>
        <p:xfrm>
          <a:off x="899592" y="1196752"/>
          <a:ext cx="7128792" cy="544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5256584"/>
              </a:tblGrid>
              <a:tr h="6532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b="1" dirty="0">
                          <a:effectLst/>
                          <a:latin typeface="Times New Roman"/>
                        </a:rPr>
                        <a:t>Предмет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b="1">
                          <a:effectLst/>
                          <a:latin typeface="Times New Roman"/>
                        </a:rPr>
                        <a:t>Компетенции, знания и умения,  которые помогут стать будущему предпринимателю, деловому человеку  успешнее</a:t>
                      </a:r>
                      <a:endParaRPr lang="ru-RU" sz="170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306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русский язык, литература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знание правил грамотной устной и письменной речи, умение ясно и убедительно говорить,  представлять свои планы, четко давать задания, применять литературные примеры для придания эмоциональности свей речи, умение вести деловую переписку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0887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математика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логическое мышление, умение делать расчеты, составлять графики, диаграммы, схемы, читать и анализировать статистические данные, умение составлять алгоритмы, количественно определять величины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7420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информатика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умение пользоваться информационно-коммуникационными технологиями, интернетом для поиска и преобразования информации, составления таблиц, графиков, схем, умение вести деловые контакты через интернет, ведение деловой переписки через электронную почту, умение определить порядок действий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328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u="sng" dirty="0" smtClean="0"/>
              <a:t>Исследование товародвижения и продаж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Определение  </a:t>
            </a:r>
            <a:r>
              <a:rPr lang="ru-RU" dirty="0"/>
              <a:t>наиболее эффективных путей доведения товаров до потребителя. </a:t>
            </a:r>
            <a:endParaRPr lang="ru-RU" dirty="0" smtClean="0"/>
          </a:p>
          <a:p>
            <a:r>
              <a:rPr lang="ru-RU" dirty="0" smtClean="0"/>
              <a:t>Объект </a:t>
            </a:r>
            <a:r>
              <a:rPr lang="ru-RU" dirty="0"/>
              <a:t>изучения – торговые каналы. Изучается здесь возможность повышения товарооборота, оптимизация товарных запасов, выбор эффективных каналов товародвижения.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>Сведения о возможных посредниках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Изучение посреднической </a:t>
            </a:r>
            <a:r>
              <a:rPr lang="ru-RU" dirty="0"/>
              <a:t>структуры рынка, т.е. коммерческих, транспортных, рекламных, финансовых посредников с </a:t>
            </a:r>
            <a:r>
              <a:rPr lang="ru-RU" dirty="0" smtClean="0"/>
              <a:t>точки зрения </a:t>
            </a:r>
            <a:r>
              <a:rPr lang="ru-RU" dirty="0"/>
              <a:t>положения на рынке, </a:t>
            </a:r>
            <a:r>
              <a:rPr lang="ru-RU" dirty="0" smtClean="0"/>
              <a:t>имиджа, устойчивости, надежности.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маркетингового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 </a:t>
            </a:r>
            <a:r>
              <a:rPr lang="ru-RU" b="1" dirty="0"/>
              <a:t>1 этапе</a:t>
            </a:r>
            <a:r>
              <a:rPr lang="ru-RU" dirty="0"/>
              <a:t> маркетингового исследования должна быть четко определена </a:t>
            </a:r>
            <a:r>
              <a:rPr lang="ru-RU" dirty="0" smtClean="0"/>
              <a:t>проблема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цели </a:t>
            </a:r>
            <a:r>
              <a:rPr lang="ru-RU" dirty="0"/>
              <a:t>исследования.</a:t>
            </a:r>
          </a:p>
          <a:p>
            <a:r>
              <a:rPr lang="ru-RU" b="1" dirty="0" smtClean="0"/>
              <a:t>2 </a:t>
            </a:r>
            <a:r>
              <a:rPr lang="ru-RU" b="1" dirty="0"/>
              <a:t>этап</a:t>
            </a:r>
            <a:r>
              <a:rPr lang="ru-RU" dirty="0"/>
              <a:t>:  определяются источники информации, </a:t>
            </a:r>
            <a:r>
              <a:rPr lang="ru-RU" dirty="0" smtClean="0"/>
              <a:t>определяется </a:t>
            </a:r>
            <a:r>
              <a:rPr lang="ru-RU" dirty="0"/>
              <a:t>состав группы для проведения </a:t>
            </a:r>
            <a:r>
              <a:rPr lang="ru-RU" dirty="0" smtClean="0"/>
              <a:t>исследования, </a:t>
            </a:r>
            <a:r>
              <a:rPr lang="ru-RU" dirty="0"/>
              <a:t>определяется смета </a:t>
            </a:r>
            <a:r>
              <a:rPr lang="ru-RU" dirty="0" smtClean="0"/>
              <a:t>затрат, сроки проведения маркетингового исследования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бизнес-плана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резюме</a:t>
            </a:r>
            <a:r>
              <a:rPr lang="ru-RU" dirty="0"/>
              <a:t>;</a:t>
            </a:r>
          </a:p>
          <a:p>
            <a:r>
              <a:rPr lang="ru-RU" dirty="0" smtClean="0"/>
              <a:t>2) общее описание проекта</a:t>
            </a:r>
          </a:p>
          <a:p>
            <a:r>
              <a:rPr lang="ru-RU" dirty="0" smtClean="0"/>
              <a:t>3) описание </a:t>
            </a:r>
            <a:r>
              <a:rPr lang="ru-RU" dirty="0"/>
              <a:t>продукции и услуг;</a:t>
            </a:r>
          </a:p>
          <a:p>
            <a:r>
              <a:rPr lang="ru-RU" dirty="0" smtClean="0"/>
              <a:t>4) маркетинг-план</a:t>
            </a:r>
            <a:r>
              <a:rPr lang="ru-RU" dirty="0"/>
              <a:t>;</a:t>
            </a:r>
          </a:p>
          <a:p>
            <a:r>
              <a:rPr lang="ru-RU" dirty="0" smtClean="0"/>
              <a:t>5) производственный </a:t>
            </a:r>
            <a:r>
              <a:rPr lang="ru-RU" dirty="0"/>
              <a:t>план;</a:t>
            </a:r>
          </a:p>
          <a:p>
            <a:r>
              <a:rPr lang="ru-RU" dirty="0" smtClean="0"/>
              <a:t>6) </a:t>
            </a:r>
            <a:r>
              <a:rPr lang="ru-RU" dirty="0"/>
              <a:t>организационный план;</a:t>
            </a:r>
          </a:p>
          <a:p>
            <a:r>
              <a:rPr lang="ru-RU" dirty="0" smtClean="0"/>
              <a:t>7</a:t>
            </a:r>
            <a:r>
              <a:rPr lang="ru-RU" dirty="0"/>
              <a:t>) финансовый план;</a:t>
            </a:r>
          </a:p>
          <a:p>
            <a:r>
              <a:rPr lang="ru-RU" dirty="0"/>
              <a:t>8) направленность и эффективность бизнес-плана;</a:t>
            </a:r>
          </a:p>
          <a:p>
            <a:r>
              <a:rPr lang="ru-RU" dirty="0"/>
              <a:t>9) риски и гарантии.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60667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	Налоги и налогообложение малого бизнеса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Налог </a:t>
            </a:r>
            <a:r>
              <a:rPr lang="ru-RU" dirty="0"/>
              <a:t>— это обязательный, индивидуально безвозмездный платеж</a:t>
            </a:r>
            <a:br>
              <a:rPr lang="ru-RU" dirty="0"/>
            </a:br>
            <a:r>
              <a:rPr lang="ru-RU" dirty="0"/>
              <a:t>в целях финансового обеспечения деятельности государства и (или) муниципальных образований</a:t>
            </a:r>
            <a:br>
              <a:rPr lang="ru-RU" dirty="0"/>
            </a:br>
            <a:r>
              <a:rPr lang="ru-RU" dirty="0"/>
              <a:t> (ст. 8 НК).</a:t>
            </a:r>
          </a:p>
        </p:txBody>
      </p:sp>
    </p:spTree>
    <p:extLst>
      <p:ext uri="{BB962C8B-B14F-4D97-AF65-F5344CB8AC3E}">
        <p14:creationId xmlns:p14="http://schemas.microsoft.com/office/powerpoint/2010/main" val="236696931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Общая система налогообложения (ОСНО)</a:t>
            </a:r>
          </a:p>
          <a:p>
            <a:endParaRPr lang="ru-RU" dirty="0"/>
          </a:p>
          <a:p>
            <a:r>
              <a:rPr lang="ru-RU" dirty="0"/>
              <a:t>Применяется по умолчанию. </a:t>
            </a:r>
          </a:p>
          <a:p>
            <a:r>
              <a:rPr lang="ru-RU" dirty="0" smtClean="0"/>
              <a:t>Платят </a:t>
            </a:r>
            <a:r>
              <a:rPr lang="ru-RU" dirty="0"/>
              <a:t>все установленные налоги: НДС, налог на прибыль, налог на имущество .</a:t>
            </a:r>
          </a:p>
          <a:p>
            <a:r>
              <a:rPr lang="ru-RU" dirty="0"/>
              <a:t>Выбирается из расчета, кто будет потребителем вашей продукции, работ, услуг.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Вашим контрагентом нужен НДС, выбирайте ОСНО.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1232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931224" cy="5925272"/>
          </a:xfrm>
        </p:spPr>
        <p:txBody>
          <a:bodyPr/>
          <a:lstStyle/>
          <a:p>
            <a:pPr algn="ctr"/>
            <a:r>
              <a:rPr lang="ru-RU" dirty="0" smtClean="0"/>
              <a:t>Специальные </a:t>
            </a:r>
            <a:r>
              <a:rPr lang="ru-RU" dirty="0"/>
              <a:t>н</a:t>
            </a:r>
            <a:r>
              <a:rPr lang="ru-RU" dirty="0" smtClean="0"/>
              <a:t>алоговые режимы</a:t>
            </a:r>
          </a:p>
          <a:p>
            <a:pPr algn="ctr"/>
            <a:endParaRPr lang="ru-RU" dirty="0"/>
          </a:p>
          <a:p>
            <a:pPr algn="ctr"/>
            <a:r>
              <a:rPr lang="ru-RU" dirty="0" err="1" smtClean="0"/>
              <a:t>Упращенная</a:t>
            </a:r>
            <a:r>
              <a:rPr lang="ru-RU" dirty="0" smtClean="0"/>
              <a:t> система налогообложения</a:t>
            </a:r>
          </a:p>
          <a:p>
            <a:pPr algn="ctr"/>
            <a:r>
              <a:rPr lang="ru-RU" dirty="0" smtClean="0"/>
              <a:t>Единый налог на вмененный доход</a:t>
            </a:r>
          </a:p>
          <a:p>
            <a:pPr algn="ctr"/>
            <a:r>
              <a:rPr lang="ru-RU" dirty="0" smtClean="0"/>
              <a:t>Патентная система налогообложения</a:t>
            </a:r>
          </a:p>
          <a:p>
            <a:pPr algn="ctr"/>
            <a:r>
              <a:rPr lang="ru-RU" dirty="0" err="1" smtClean="0"/>
              <a:t>Единвй</a:t>
            </a:r>
            <a:r>
              <a:rPr lang="ru-RU" dirty="0" smtClean="0"/>
              <a:t> сельскохозяйственный налог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587482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Упрощенная система налогообложения</a:t>
            </a:r>
            <a:endParaRPr lang="ru-RU" dirty="0"/>
          </a:p>
          <a:p>
            <a:pPr algn="ctr">
              <a:buNone/>
            </a:pPr>
            <a:endParaRPr lang="ru-RU" b="1" dirty="0"/>
          </a:p>
          <a:p>
            <a:r>
              <a:rPr lang="ru-RU" dirty="0"/>
              <a:t>Доходы. Налог составит 6%.</a:t>
            </a:r>
          </a:p>
          <a:p>
            <a:r>
              <a:rPr lang="ru-RU" dirty="0"/>
              <a:t>Доходы минус Расходы. Налог составит 15%, </a:t>
            </a:r>
            <a:r>
              <a:rPr lang="ru-RU" u="sng" dirty="0"/>
              <a:t>но не менее 1% от доходов.</a:t>
            </a:r>
          </a:p>
          <a:p>
            <a:endParaRPr lang="ru-RU" u="sng" dirty="0"/>
          </a:p>
          <a:p>
            <a:pPr>
              <a:buNone/>
            </a:pPr>
            <a:r>
              <a:rPr lang="ru-RU" u="sng" dirty="0"/>
              <a:t>Льготы</a:t>
            </a:r>
          </a:p>
          <a:p>
            <a:r>
              <a:rPr lang="ru-RU" dirty="0"/>
              <a:t>Закон Иркутской области от  30.11.2015 № 112‑ОЗ «Об особенностях налогообложения при применении упрощенной системы налогообложения»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3479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931224" cy="5853264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Единый налог на вмененный доход для отдельных видов деятельности (ЕНВД)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	Размер реально полученного дохода значения не имеет, налогоплательщики руководствуются размером вмененного им дохода.</a:t>
            </a:r>
          </a:p>
          <a:p>
            <a:r>
              <a:rPr lang="ru-RU" dirty="0"/>
              <a:t> Вводится в действие законами муниципальных органов.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54119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lvl="0" algn="ctr">
              <a:buClr>
                <a:srgbClr val="FE8637"/>
              </a:buClr>
              <a:buNone/>
            </a:pPr>
            <a:r>
              <a:rPr lang="ru-RU" sz="2500" dirty="0">
                <a:solidFill>
                  <a:prstClr val="black"/>
                </a:solidFill>
              </a:rPr>
              <a:t>Патент (ПСН)</a:t>
            </a:r>
          </a:p>
          <a:p>
            <a:pPr lvl="0">
              <a:buClr>
                <a:srgbClr val="FE8637"/>
              </a:buClr>
              <a:buNone/>
            </a:pPr>
            <a:r>
              <a:rPr lang="ru-RU" sz="1500" dirty="0">
                <a:solidFill>
                  <a:prstClr val="black"/>
                </a:solidFill>
              </a:rPr>
              <a:t>	</a:t>
            </a:r>
            <a:r>
              <a:rPr lang="ru-RU" sz="1800" dirty="0">
                <a:solidFill>
                  <a:prstClr val="black"/>
                </a:solidFill>
              </a:rPr>
              <a:t>Могут применять только ИП.</a:t>
            </a:r>
          </a:p>
          <a:p>
            <a:pPr lvl="0">
              <a:buClr>
                <a:srgbClr val="FE8637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/>
            </a:r>
            <a:br>
              <a:rPr lang="ru-RU" sz="1800" dirty="0">
                <a:solidFill>
                  <a:prstClr val="black"/>
                </a:solidFill>
              </a:rPr>
            </a:br>
            <a:r>
              <a:rPr lang="ru-RU" sz="1800" dirty="0">
                <a:solidFill>
                  <a:prstClr val="black"/>
                </a:solidFill>
              </a:rPr>
              <a:t>Патентная система налогообложения — специальный налоговый режим, введенный на территории Иркутской области с 1 января 2013 г. (Закон Иркутской области от 29.11.2012 №124-оз «О применении индивидуальными предпринимателями патентной системы налогообложения на территории Иркутской области») в отношении одного или нескольких из 47 видов деятельности. </a:t>
            </a:r>
            <a:endParaRPr lang="ru-RU" sz="1800" dirty="0" smtClean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lvl="0">
              <a:buClr>
                <a:srgbClr val="FE8637"/>
              </a:buClr>
              <a:buNone/>
            </a:pPr>
            <a:r>
              <a:rPr lang="ru-RU" sz="1800" dirty="0">
                <a:solidFill>
                  <a:prstClr val="black"/>
                </a:solidFill>
              </a:rPr>
              <a:t>	Патент выдается налоговым органом на период от 1 до 12 месяцев в пределах календарного года, действует в рамках субъекта Российской Федерации, в котором он выдан. </a:t>
            </a:r>
          </a:p>
          <a:p>
            <a:pPr lvl="0">
              <a:buClr>
                <a:srgbClr val="FE8637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lvl="0" indent="-342900">
              <a:buClr>
                <a:srgbClr val="FE8637"/>
              </a:buClr>
              <a:buNone/>
            </a:pP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Декларации не подаются, но ведется Книга учета доходов, по утвержденной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13843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04138578"/>
              </p:ext>
            </p:extLst>
          </p:nvPr>
        </p:nvGraphicFramePr>
        <p:xfrm>
          <a:off x="457200" y="332656"/>
          <a:ext cx="7931150" cy="62333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8576"/>
                <a:gridCol w="5832574"/>
              </a:tblGrid>
              <a:tr h="1625831"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история</a:t>
                      </a:r>
                      <a:endParaRPr lang="ru-RU" sz="17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понимание исторических процессов и стадий развития общества, знание успешных примеров предпринимательской деятельности, роли государства и частного сектора в развитии экономики, умение побуждать людей к энергичной деятельности, используя примеры из истории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2615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обществознание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знание сфер деятельности человека, значения и структуры экономической сферы деятельности в жизни государства и в жизни отдельного человека, общие представления об </a:t>
                      </a:r>
                      <a:r>
                        <a:rPr lang="ru-RU" sz="1700" dirty="0" err="1">
                          <a:effectLst/>
                          <a:latin typeface="Times New Roman"/>
                        </a:rPr>
                        <a:t>экон</a:t>
                      </a:r>
                      <a:r>
                        <a:rPr lang="ru-RU" sz="1700" dirty="0">
                          <a:effectLst/>
                          <a:latin typeface="Times New Roman"/>
                        </a:rPr>
                        <a:t>. процессах, роли человека в различных процессах, понятие об имидже, этикете, поведение в определенных ситуациях, умение отвечать за сказанное, понимание наличия моральной и социальной ответственности за действия,  умение определять критерии результативности, признание важности конкуренции, овладение искусством переговоров, умение понимать суть проблемы, умение давать оценку действиям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1106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/>
                        </a:rPr>
                        <a:t>история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пространственное представление о жизни и законах размещения природы, ресурсов, хозяйства, особенностях экономики отдельных регионов, стран, мира в целом, понятие о ведущих отраслях хозяйства, осознание социально-экономических потребностей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696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физика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понятия о перспективных исследованиях в области физики и технологий, используемых в передовых отраслях экономики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92643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algn="ctr">
              <a:buNone/>
            </a:pPr>
            <a:r>
              <a:rPr lang="ru-RU" b="1" dirty="0"/>
              <a:t>Единый сельскохозяйственный налог</a:t>
            </a:r>
          </a:p>
          <a:p>
            <a:pPr algn="ctr">
              <a:buNone/>
            </a:pPr>
            <a:endParaRPr lang="ru-RU" b="1" dirty="0"/>
          </a:p>
          <a:p>
            <a:r>
              <a:rPr lang="ru-RU" dirty="0"/>
              <a:t>ЕСХН разработан и введен специально для производителей сельскохозяйственной продукции. К ней относится продукция растениеводства, сельского и лесного хозяйства, животноводства, в том числе полученная в результате выращивания и </a:t>
            </a:r>
            <a:r>
              <a:rPr lang="ru-RU" dirty="0" err="1"/>
              <a:t>доращивания</a:t>
            </a:r>
            <a:r>
              <a:rPr lang="ru-RU" dirty="0"/>
              <a:t> рыб и других водных биологических ресурсов. </a:t>
            </a:r>
          </a:p>
          <a:p>
            <a:r>
              <a:rPr lang="ru-RU" dirty="0"/>
              <a:t>Важное ограничение при применении ЕСХН – в общем объеме дохода от реализации товаров (работ, услуг) на долю сельскохозяйственной продукции собственного производства должно приходиться не менее 70%.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2980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87208" cy="5997280"/>
          </a:xfrm>
        </p:spPr>
        <p:txBody>
          <a:bodyPr/>
          <a:lstStyle/>
          <a:p>
            <a:r>
              <a:rPr lang="ru-RU" dirty="0"/>
              <a:t>Ставка налога равна 6%. </a:t>
            </a:r>
          </a:p>
          <a:p>
            <a:r>
              <a:rPr lang="ru-RU" dirty="0"/>
              <a:t>Сумма ЕСХН (авансового платежа по налогу) =</a:t>
            </a:r>
          </a:p>
          <a:p>
            <a:r>
              <a:rPr lang="ru-RU" dirty="0"/>
              <a:t> = налоговая база * ставка налога. </a:t>
            </a:r>
          </a:p>
          <a:p>
            <a:r>
              <a:rPr lang="ru-RU" dirty="0"/>
              <a:t>Налоговая база = доходы, полученные за год (полугодие) -  расходы, понесенные за год (полугодие)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4974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b="1" dirty="0"/>
              <a:t>Взносы ИП «за себя» на 2019 </a:t>
            </a:r>
            <a:r>
              <a:rPr lang="ru-RU" b="1" dirty="0" smtClean="0"/>
              <a:t>год</a:t>
            </a:r>
          </a:p>
          <a:p>
            <a:pPr marL="0" indent="0" algn="ctr" fontAlgn="base">
              <a:buNone/>
            </a:pPr>
            <a:endParaRPr lang="ru-RU" b="1" dirty="0"/>
          </a:p>
          <a:p>
            <a:pPr fontAlgn="base"/>
            <a:r>
              <a:rPr lang="ru-RU" dirty="0" smtClean="0"/>
              <a:t>Взносы </a:t>
            </a:r>
            <a:r>
              <a:rPr lang="ru-RU" dirty="0"/>
              <a:t>в ПФР за себя (на пенсионное страхование): 29354 руб.</a:t>
            </a:r>
          </a:p>
          <a:p>
            <a:pPr fontAlgn="base"/>
            <a:r>
              <a:rPr lang="ru-RU" dirty="0"/>
              <a:t>Взносы в ФФОМС за себя (на медицинское страхование): 6884 руб.</a:t>
            </a:r>
          </a:p>
          <a:p>
            <a:pPr fontAlgn="base"/>
            <a:r>
              <a:rPr lang="ru-RU" dirty="0"/>
              <a:t>Итого за 2019 год = 36238 </a:t>
            </a:r>
            <a:r>
              <a:rPr lang="ru-RU" dirty="0" smtClean="0"/>
              <a:t>рублей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01133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Институты развития бизнеса в </a:t>
            </a:r>
          </a:p>
          <a:p>
            <a:pPr marL="0" indent="0" algn="ctr">
              <a:buNone/>
            </a:pPr>
            <a:r>
              <a:rPr lang="ru-RU" dirty="0" smtClean="0"/>
              <a:t>Иркутской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2942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Иркутский областной Гарантийный фонд – некоммерческая организация, созданная в целях расширения возможности доступа субъектов малого и среднего предпринимательства Иркутской области к кредитным и иным финансовым ресурсам путем предоставления поручительств по их обязательствам при недостатке собственных залогов. </a:t>
            </a:r>
            <a:endParaRPr lang="ru-RU" dirty="0" smtClean="0"/>
          </a:p>
          <a:p>
            <a:r>
              <a:rPr lang="ru-RU" dirty="0" smtClean="0"/>
              <a:t>Поручительство </a:t>
            </a:r>
            <a:r>
              <a:rPr lang="ru-RU" dirty="0"/>
              <a:t>Фонда – это дополнительный способ обеспечения до 70% суммы сделки по кредиту, лизингу или банковской гарантии. Размер капитализации нашего фонда превышает 700 млн. рублей, что по действующим стандартам позволяет предоставлять поручительство на сумму до 70 млн. рублей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86896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Фонд поддержки предпринимательства Иркутской области – некоммерческая организация, виды деятельности которой предполагают бесплатное консультирование предпринимателей Иркутской области, проведение бесплатных обучающих мероприятий (семинаров, программ обучения, конкурсов и пр.), содействие в организации и проведении </a:t>
            </a:r>
            <a:r>
              <a:rPr lang="ru-RU" dirty="0" err="1"/>
              <a:t>выставочно</a:t>
            </a:r>
            <a:r>
              <a:rPr lang="ru-RU" dirty="0"/>
              <a:t>-ярмарочных мероприятий</a:t>
            </a:r>
          </a:p>
        </p:txBody>
      </p:sp>
    </p:spTree>
    <p:extLst>
      <p:ext uri="{BB962C8B-B14F-4D97-AF65-F5344CB8AC3E}">
        <p14:creationId xmlns:p14="http://schemas.microsoft.com/office/powerpoint/2010/main" val="37900206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/>
          </a:bodyPr>
          <a:lstStyle/>
          <a:p>
            <a:r>
              <a:rPr lang="ru-RU" dirty="0"/>
              <a:t>Фонд микрокредитования Иркутской области – еще одна некоммерческая организация, которая занимается предоставлением займов субъектам малого и среднего предпринимательства на очень выгодных условиях: сумма до 3-х млн. рублей на срок не более 3 лет по ставке, не превышающей 10% годовых. При этом заем может быть получен вне зависимости от срока регистрации предприятия с индивидуальным графиком платежей и возможностью досрочного погашения без штрафных санкций.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475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5446594"/>
              </p:ext>
            </p:extLst>
          </p:nvPr>
        </p:nvGraphicFramePr>
        <p:xfrm>
          <a:off x="457200" y="549275"/>
          <a:ext cx="7786688" cy="181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0584"/>
                <a:gridCol w="5616104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химия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знания основных особенностей химии как отрасли </a:t>
                      </a:r>
                      <a:r>
                        <a:rPr lang="ru-RU" sz="1700" dirty="0" smtClean="0">
                          <a:effectLst/>
                          <a:latin typeface="Times New Roman"/>
                        </a:rPr>
                        <a:t>производства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биология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/>
                        </a:rPr>
                        <a:t>понятия о современных технологиях производства растений и животных, продуктов питания</a:t>
                      </a:r>
                      <a:endParaRPr lang="ru-RU" sz="170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иностранный язык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/>
                        </a:rPr>
                        <a:t>коммуникабельность, умение налаживать деловые контакты,  умение использовать опыт других в своей деятельности</a:t>
                      </a:r>
                      <a:endParaRPr lang="ru-RU" sz="17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2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992888" cy="588186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Предпринимательские качества личности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75037"/>
              </p:ext>
            </p:extLst>
          </p:nvPr>
        </p:nvGraphicFramePr>
        <p:xfrm>
          <a:off x="899592" y="980728"/>
          <a:ext cx="7560840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9558"/>
                <a:gridCol w="2694938"/>
                <a:gridCol w="30963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Компетенция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Общественный контекст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 зачем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Готовность к самоотдаче, риску, выдержка, вера в себя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Стимулирующий к предпринимательству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 как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Профессиональные знания и умения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Структуры профессионального образования и обучения </a:t>
                      </a:r>
                      <a:endParaRPr lang="ru-RU" dirty="0"/>
                    </a:p>
                  </a:txBody>
                  <a:tcPr/>
                </a:tc>
              </a:tr>
              <a:tr h="607680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 кто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Навыки общения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Наличие хозяйственных и социальных связей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17416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 когда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Навыки и интуиция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Наличие предпринимательских традиций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972616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Знать что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Общие знания, технологические знания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Профессиональная и общественная жизнь, информационные связи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11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Ф</a:t>
            </a:r>
            <a:r>
              <a:rPr lang="ru-RU" dirty="0" smtClean="0"/>
              <a:t>ормирование </a:t>
            </a:r>
            <a:r>
              <a:rPr lang="ru-RU" dirty="0"/>
              <a:t>предпринимательской компетентности происходит в течение нескольких этапов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/>
              <a:t>I этап (мотивация) </a:t>
            </a:r>
            <a:r>
              <a:rPr lang="ru-RU" dirty="0"/>
              <a:t>– осознание учеником целей, содержания предпринимательской деятельности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b="1" dirty="0"/>
              <a:t>II этап (актуализация) </a:t>
            </a:r>
            <a:r>
              <a:rPr lang="ru-RU" dirty="0"/>
              <a:t>– определение необходимого опыта деятельности учащихся в экономической сфере жизни человека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III </a:t>
            </a:r>
            <a:r>
              <a:rPr lang="ru-RU" b="1" dirty="0"/>
              <a:t>этап (овладение)</a:t>
            </a:r>
            <a:r>
              <a:rPr lang="ru-RU" dirty="0"/>
              <a:t> – теоретический и практический учебно-информационный блок по вопросам предпринимательской </a:t>
            </a:r>
            <a:r>
              <a:rPr lang="ru-RU" dirty="0" smtClean="0"/>
              <a:t>деятельности; </a:t>
            </a:r>
            <a:r>
              <a:rPr lang="ru-RU" b="1" dirty="0" smtClean="0"/>
              <a:t>IV </a:t>
            </a:r>
            <a:r>
              <a:rPr lang="ru-RU" b="1" dirty="0"/>
              <a:t>этап (самоанализ</a:t>
            </a:r>
            <a:r>
              <a:rPr lang="ru-RU" dirty="0"/>
              <a:t>) – анализ полученных результатов и соотнесение их с предполагаемыми.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49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1846</TotalTime>
  <Words>2312</Words>
  <Application>Microsoft Office PowerPoint</Application>
  <PresentationFormat>Экран (4:3)</PresentationFormat>
  <Paragraphs>299</Paragraphs>
  <Slides>66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 вида деятельности. Маркетинговое исследование</vt:lpstr>
      <vt:lpstr>Презентация PowerPoint</vt:lpstr>
      <vt:lpstr>Исследование потребителей</vt:lpstr>
      <vt:lpstr>Исследование конкурентов: </vt:lpstr>
      <vt:lpstr>Исследование товара (услуги):  </vt:lpstr>
      <vt:lpstr>Исследование цены: </vt:lpstr>
      <vt:lpstr>Исследование каналов коммуникаций</vt:lpstr>
      <vt:lpstr>Исследование товародвижения и продаж </vt:lpstr>
      <vt:lpstr> Сведения о возможных посредниках: </vt:lpstr>
      <vt:lpstr>Этапы маркетингового исследования</vt:lpstr>
      <vt:lpstr>Структура бизнес-плана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Ольга</cp:lastModifiedBy>
  <cp:revision>118</cp:revision>
  <dcterms:created xsi:type="dcterms:W3CDTF">2016-04-26T04:38:03Z</dcterms:created>
  <dcterms:modified xsi:type="dcterms:W3CDTF">2019-01-31T05:48:07Z</dcterms:modified>
</cp:coreProperties>
</file>