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927" r:id="rId1"/>
  </p:sldMasterIdLst>
  <p:notesMasterIdLst>
    <p:notesMasterId r:id="rId42"/>
  </p:notesMasterIdLst>
  <p:sldIdLst>
    <p:sldId id="266" r:id="rId2"/>
    <p:sldId id="353" r:id="rId3"/>
    <p:sldId id="367" r:id="rId4"/>
    <p:sldId id="347" r:id="rId5"/>
    <p:sldId id="348" r:id="rId6"/>
    <p:sldId id="351" r:id="rId7"/>
    <p:sldId id="352" r:id="rId8"/>
    <p:sldId id="363" r:id="rId9"/>
    <p:sldId id="364" r:id="rId10"/>
    <p:sldId id="349" r:id="rId11"/>
    <p:sldId id="355" r:id="rId12"/>
    <p:sldId id="362" r:id="rId13"/>
    <p:sldId id="354" r:id="rId14"/>
    <p:sldId id="365" r:id="rId15"/>
    <p:sldId id="366" r:id="rId16"/>
    <p:sldId id="328" r:id="rId17"/>
    <p:sldId id="368" r:id="rId18"/>
    <p:sldId id="329" r:id="rId19"/>
    <p:sldId id="330" r:id="rId20"/>
    <p:sldId id="369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70" r:id="rId35"/>
    <p:sldId id="371" r:id="rId36"/>
    <p:sldId id="372" r:id="rId37"/>
    <p:sldId id="373" r:id="rId38"/>
    <p:sldId id="374" r:id="rId39"/>
    <p:sldId id="344" r:id="rId40"/>
    <p:sldId id="32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лентина Матвеева Юрьевна" initials="ВМЮ" lastIdx="7" clrIdx="0">
    <p:extLst>
      <p:ext uri="{19B8F6BF-5375-455C-9EA6-DF929625EA0E}">
        <p15:presenceInfo xmlns:p15="http://schemas.microsoft.com/office/powerpoint/2012/main" userId="S-1-5-21-207279708-1633301519-4237594332-12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ECFF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41" autoAdjust="0"/>
  </p:normalViewPr>
  <p:slideViewPr>
    <p:cSldViewPr snapToGrid="0">
      <p:cViewPr varScale="1">
        <p:scale>
          <a:sx n="95" d="100"/>
          <a:sy n="95" d="100"/>
        </p:scale>
        <p:origin x="1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tx1"/>
                </a:solidFill>
              </a:rPr>
              <a:t>Обеспеченность  специалистами по ВР в ПОО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803102643978642E-2"/>
          <c:y val="0.16219312794190233"/>
          <c:w val="0.80675466014064345"/>
          <c:h val="0.485300943594652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Наличие должности в штатном расписании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92D050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Социальный педагог</c:v>
                </c:pt>
                <c:pt idx="1">
                  <c:v>Педагог-психолог</c:v>
                </c:pt>
                <c:pt idx="2">
                  <c:v>Воспитатель общежития</c:v>
                </c:pt>
                <c:pt idx="3">
                  <c:v>Педагог ДО</c:v>
                </c:pt>
                <c:pt idx="4">
                  <c:v>Педагог - организатор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91.1</c:v>
                </c:pt>
                <c:pt idx="1">
                  <c:v>100</c:v>
                </c:pt>
                <c:pt idx="2">
                  <c:v>85.7</c:v>
                </c:pt>
                <c:pt idx="3">
                  <c:v>57.1</c:v>
                </c:pt>
                <c:pt idx="4">
                  <c:v>71.400000000000006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2-45CF-B65B-2559D0133ED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Полностью обеспечены специалистами по ВР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Социальный педагог</c:v>
                </c:pt>
                <c:pt idx="1">
                  <c:v>Педагог-психолог</c:v>
                </c:pt>
                <c:pt idx="2">
                  <c:v>Воспитатель общежития</c:v>
                </c:pt>
                <c:pt idx="3">
                  <c:v>Педагог ДО</c:v>
                </c:pt>
                <c:pt idx="4">
                  <c:v>Педагог - организатор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86.3</c:v>
                </c:pt>
                <c:pt idx="1">
                  <c:v>71.400000000000006</c:v>
                </c:pt>
                <c:pt idx="2">
                  <c:v>66.7</c:v>
                </c:pt>
                <c:pt idx="3">
                  <c:v>78.7</c:v>
                </c:pt>
                <c:pt idx="4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2-45CF-B65B-2559D0133ED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Частично обеспечены специалистами по ВР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  <a:sp3d>
              <a:contourClr>
                <a:srgbClr val="FF0000"/>
              </a:contourClr>
            </a:sp3d>
          </c:spPr>
          <c:invertIfNegative val="0"/>
          <c:dLbls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Социальный педагог</c:v>
                </c:pt>
                <c:pt idx="1">
                  <c:v>Педагог-психолог</c:v>
                </c:pt>
                <c:pt idx="2">
                  <c:v>Воспитатель общежития</c:v>
                </c:pt>
                <c:pt idx="3">
                  <c:v>Педагог ДО</c:v>
                </c:pt>
                <c:pt idx="4">
                  <c:v>Педагог - организатор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5.9</c:v>
                </c:pt>
                <c:pt idx="1">
                  <c:v>17.899999999999999</c:v>
                </c:pt>
                <c:pt idx="2">
                  <c:v>29.2</c:v>
                </c:pt>
                <c:pt idx="3">
                  <c:v>15.6</c:v>
                </c:pt>
                <c:pt idx="4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72-45CF-B65B-2559D0133ED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Полностью отсутствуют специалисты по ВР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r"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Социальный педагог</c:v>
                </c:pt>
                <c:pt idx="1">
                  <c:v>Педагог-психолог</c:v>
                </c:pt>
                <c:pt idx="2">
                  <c:v>Воспитатель общежития</c:v>
                </c:pt>
                <c:pt idx="3">
                  <c:v>Педагог ДО</c:v>
                </c:pt>
                <c:pt idx="4">
                  <c:v>Педагог - организатор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7.8</c:v>
                </c:pt>
                <c:pt idx="1">
                  <c:v>10.7</c:v>
                </c:pt>
                <c:pt idx="2">
                  <c:v>4.0999999999999996</c:v>
                </c:pt>
                <c:pt idx="3">
                  <c:v>6.3</c:v>
                </c:pt>
                <c:pt idx="4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72-45CF-B65B-2559D0133E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5185327"/>
        <c:axId val="1057670991"/>
        <c:axId val="0"/>
      </c:bar3DChart>
      <c:catAx>
        <c:axId val="1075185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7670991"/>
        <c:crosses val="autoZero"/>
        <c:auto val="1"/>
        <c:lblAlgn val="ctr"/>
        <c:lblOffset val="100"/>
        <c:noMultiLvlLbl val="0"/>
      </c:catAx>
      <c:valAx>
        <c:axId val="1057670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1853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8705144461316094E-3"/>
          <c:y val="0.75129779496639815"/>
          <c:w val="0.436912383963933"/>
          <c:h val="0.174281631281989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очно</c:v>
                </c:pt>
                <c:pt idx="1">
                  <c:v>онлайн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6554</c:v>
                </c:pt>
                <c:pt idx="1">
                  <c:v>4225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A2-4DBD-BCEA-3657D2DFD7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очно</c:v>
                </c:pt>
                <c:pt idx="1">
                  <c:v>онлайн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5302</c:v>
                </c:pt>
                <c:pt idx="1">
                  <c:v>4652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A2-4DBD-BCEA-3657D2DFD7D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АЧТ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очно</c:v>
                </c:pt>
                <c:pt idx="1">
                  <c:v>онлайн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6074</c:v>
                </c:pt>
                <c:pt idx="1">
                  <c:v>2033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A2-4DBD-BCEA-3657D2DFD7D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БИТ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очно</c:v>
                </c:pt>
                <c:pt idx="1">
                  <c:v>онлайн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7675</c:v>
                </c:pt>
                <c:pt idx="1">
                  <c:v>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A2-4DBD-BCEA-3657D2DFD7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221983"/>
        <c:axId val="219474287"/>
      </c:barChart>
      <c:catAx>
        <c:axId val="44221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474287"/>
        <c:crosses val="autoZero"/>
        <c:auto val="1"/>
        <c:lblAlgn val="ctr"/>
        <c:lblOffset val="100"/>
        <c:noMultiLvlLbl val="0"/>
      </c:catAx>
      <c:valAx>
        <c:axId val="219474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21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очно</c:v>
                </c:pt>
                <c:pt idx="1">
                  <c:v>онлайн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6554</c:v>
                </c:pt>
                <c:pt idx="1">
                  <c:v>4225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90-4E37-BE04-45FEEC5A01A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очно</c:v>
                </c:pt>
                <c:pt idx="1">
                  <c:v>онлайн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5302</c:v>
                </c:pt>
                <c:pt idx="1">
                  <c:v>4652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90-4E37-BE04-45FEEC5A01A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АЧТ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очно</c:v>
                </c:pt>
                <c:pt idx="1">
                  <c:v>онлайн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6074</c:v>
                </c:pt>
                <c:pt idx="1">
                  <c:v>2033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90-4E37-BE04-45FEEC5A01A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БИТ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очно</c:v>
                </c:pt>
                <c:pt idx="1">
                  <c:v>онлайн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7675</c:v>
                </c:pt>
                <c:pt idx="1">
                  <c:v>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90-4E37-BE04-45FEEC5A01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221983"/>
        <c:axId val="219474287"/>
      </c:barChart>
      <c:catAx>
        <c:axId val="44221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474287"/>
        <c:crosses val="autoZero"/>
        <c:auto val="1"/>
        <c:lblAlgn val="ctr"/>
        <c:lblOffset val="100"/>
        <c:noMultiLvlLbl val="0"/>
      </c:catAx>
      <c:valAx>
        <c:axId val="219474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21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'[мониторинг ВР 2021 БИТ 2.2  Все.xlsx]5.1'!$C$71</c:f>
              <c:strCache>
                <c:ptCount val="1"/>
                <c:pt idx="0">
                  <c:v>Всего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'[мониторинг ВР 2021 БИТ 2.2  Все.xlsx]5.1'!$D$70:$G$70</c:f>
              <c:strCache>
                <c:ptCount val="4"/>
                <c:pt idx="0">
                  <c:v>Состоят на учете в КДНиЗП</c:v>
                </c:pt>
                <c:pt idx="1">
                  <c:v>Состоят на учете в ОДН, ПДН</c:v>
                </c:pt>
                <c:pt idx="2">
                  <c:v>Состоят на учете в ПОО</c:v>
                </c:pt>
                <c:pt idx="3">
                  <c:v>Всего состоит на учете в органах профилактики</c:v>
                </c:pt>
              </c:strCache>
            </c:strRef>
          </c:cat>
          <c:val>
            <c:numRef>
              <c:f>'[мониторинг ВР 2021 БИТ 2.2  Все.xlsx]5.1'!$D$71:$G$71</c:f>
              <c:numCache>
                <c:formatCode>General</c:formatCode>
                <c:ptCount val="4"/>
                <c:pt idx="0">
                  <c:v>0.64700000000000002</c:v>
                </c:pt>
                <c:pt idx="1">
                  <c:v>0.92400000000000004</c:v>
                </c:pt>
                <c:pt idx="2">
                  <c:v>2.093</c:v>
                </c:pt>
                <c:pt idx="3">
                  <c:v>3.66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3C-4D6E-9B1F-F759926CA07E}"/>
            </c:ext>
          </c:extLst>
        </c:ser>
        <c:ser>
          <c:idx val="1"/>
          <c:order val="1"/>
          <c:tx>
            <c:strRef>
              <c:f>'[мониторинг ВР 2021 БИТ 2.2  Все.xlsx]5.1'!$C$72</c:f>
              <c:strCache>
                <c:ptCount val="1"/>
                <c:pt idx="0">
                  <c:v>Всего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'[мониторинг ВР 2021 БИТ 2.2  Все.xlsx]5.1'!$D$70:$G$70</c:f>
              <c:strCache>
                <c:ptCount val="4"/>
                <c:pt idx="0">
                  <c:v>Состоят на учете в КДНиЗП</c:v>
                </c:pt>
                <c:pt idx="1">
                  <c:v>Состоят на учете в ОДН, ПДН</c:v>
                </c:pt>
                <c:pt idx="2">
                  <c:v>Состоят на учете в ПОО</c:v>
                </c:pt>
                <c:pt idx="3">
                  <c:v>Всего состоит на учете в органах профилактики</c:v>
                </c:pt>
              </c:strCache>
            </c:strRef>
          </c:cat>
          <c:val>
            <c:numRef>
              <c:f>'[мониторинг ВР 2021 БИТ 2.2  Все.xlsx]5.1'!$D$72:$G$72</c:f>
              <c:numCache>
                <c:formatCode>General</c:formatCode>
                <c:ptCount val="4"/>
                <c:pt idx="0">
                  <c:v>0.85</c:v>
                </c:pt>
                <c:pt idx="1">
                  <c:v>1.141</c:v>
                </c:pt>
                <c:pt idx="2">
                  <c:v>2.6509999999999998</c:v>
                </c:pt>
                <c:pt idx="3">
                  <c:v>4.6399999999999997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3C-4D6E-9B1F-F759926CA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2600543"/>
        <c:axId val="298617327"/>
      </c:barChart>
      <c:catAx>
        <c:axId val="2526005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вид постановки на учет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8617327"/>
        <c:crosses val="autoZero"/>
        <c:auto val="1"/>
        <c:lblAlgn val="ctr"/>
        <c:lblOffset val="100"/>
        <c:noMultiLvlLbl val="0"/>
      </c:catAx>
      <c:valAx>
        <c:axId val="298617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проценты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2600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654500414210225E-2"/>
          <c:y val="7.9837121063785987E-2"/>
          <c:w val="0.94410682066171758"/>
          <c:h val="0.76887006151072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4.1992963341277945E-2"/>
                  <c:y val="7.03134184108377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6019792725092206E-2"/>
                      <c:h val="4.12734349610337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628B-4E14-AB0C-958176B0280A}"/>
                </c:ext>
              </c:extLst>
            </c:dLbl>
            <c:dLbl>
              <c:idx val="5"/>
              <c:layout>
                <c:manualLayout>
                  <c:x val="6.8096697310180455E-3"/>
                  <c:y val="-4.68749971164503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8B-4E14-AB0C-958176B0280A}"/>
                </c:ext>
              </c:extLst>
            </c:dLbl>
            <c:spPr>
              <a:solidFill>
                <a:srgbClr val="92D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Из числа детей-сирот </c:v>
                </c:pt>
                <c:pt idx="1">
                  <c:v>Из неполных семей</c:v>
                </c:pt>
                <c:pt idx="2">
                  <c:v>С ОВЗ</c:v>
                </c:pt>
                <c:pt idx="3">
                  <c:v>Из полных семей</c:v>
                </c:pt>
                <c:pt idx="4">
                  <c:v>Из малообеспеченных семей</c:v>
                </c:pt>
                <c:pt idx="5">
                  <c:v>Из многодетных семей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</c:v>
                </c:pt>
                <c:pt idx="1">
                  <c:v>50</c:v>
                </c:pt>
                <c:pt idx="2">
                  <c:v>10</c:v>
                </c:pt>
                <c:pt idx="3">
                  <c:v>16.7</c:v>
                </c:pt>
                <c:pt idx="4">
                  <c:v>8.3000000000000007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8B-4E14-AB0C-958176B028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1250000000000002E-3"/>
                  <c:y val="-5.3906246683916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8B-4E14-AB0C-958176B0280A}"/>
                </c:ext>
              </c:extLst>
            </c:dLbl>
            <c:dLbl>
              <c:idx val="1"/>
              <c:layout>
                <c:manualLayout>
                  <c:x val="-2.6038496975416378E-3"/>
                  <c:y val="-3.2812497981514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8B-4E14-AB0C-958176B0280A}"/>
                </c:ext>
              </c:extLst>
            </c:dLbl>
            <c:dLbl>
              <c:idx val="2"/>
              <c:layout>
                <c:manualLayout>
                  <c:x val="3.5409031480870816E-2"/>
                  <c:y val="-7.9687495097964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8B-4E14-AB0C-958176B0280A}"/>
                </c:ext>
              </c:extLst>
            </c:dLbl>
            <c:dLbl>
              <c:idx val="3"/>
              <c:layout>
                <c:manualLayout>
                  <c:x val="4.8976002616629832E-3"/>
                  <c:y val="-2.3437498558224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8B-4E14-AB0C-958176B0280A}"/>
                </c:ext>
              </c:extLst>
            </c:dLbl>
            <c:dLbl>
              <c:idx val="4"/>
              <c:layout>
                <c:manualLayout>
                  <c:x val="4.1495732338871327E-2"/>
                  <c:y val="-2.812499826986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8B-4E14-AB0C-958176B0280A}"/>
                </c:ext>
              </c:extLst>
            </c:dLbl>
            <c:dLbl>
              <c:idx val="5"/>
              <c:layout>
                <c:manualLayout>
                  <c:x val="2.0312500000000001E-2"/>
                  <c:y val="-2.812499826986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8B-4E14-AB0C-958176B0280A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Из числа детей-сирот </c:v>
                </c:pt>
                <c:pt idx="1">
                  <c:v>Из неполных семей</c:v>
                </c:pt>
                <c:pt idx="2">
                  <c:v>С ОВЗ</c:v>
                </c:pt>
                <c:pt idx="3">
                  <c:v>Из полных семей</c:v>
                </c:pt>
                <c:pt idx="4">
                  <c:v>Из малообеспеченных семей</c:v>
                </c:pt>
                <c:pt idx="5">
                  <c:v>Из многодетных семей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17.8</c:v>
                </c:pt>
                <c:pt idx="1">
                  <c:v>8.2200000000000006</c:v>
                </c:pt>
                <c:pt idx="2">
                  <c:v>4.1100000000000003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8B-4E14-AB0C-958176B028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2111295"/>
        <c:axId val="1161933359"/>
      </c:barChart>
      <c:catAx>
        <c:axId val="9621112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1933359"/>
        <c:crosses val="autoZero"/>
        <c:auto val="1"/>
        <c:lblAlgn val="ctr"/>
        <c:lblOffset val="100"/>
        <c:noMultiLvlLbl val="0"/>
      </c:catAx>
      <c:valAx>
        <c:axId val="1161933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2111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378801730478277"/>
          <c:y val="0.93116931455114338"/>
          <c:w val="0.17027883005941929"/>
          <c:h val="6.88306854488565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Распределение обучающихся, имеющих условную судимость, по территориям</a:t>
            </a:r>
          </a:p>
        </c:rich>
      </c:tx>
      <c:layout>
        <c:manualLayout>
          <c:xMode val="edge"/>
          <c:yMode val="edge"/>
          <c:x val="5.7187500000000002E-2"/>
          <c:y val="2.22222222222222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вынесенных условных судимостей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2.4154589371980675E-3"/>
                  <c:y val="4.005989827871279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7B-4D17-A976-B0C0F42EF97A}"/>
                </c:ext>
              </c:extLst>
            </c:dLbl>
            <c:dLbl>
              <c:idx val="1"/>
              <c:layout>
                <c:manualLayout>
                  <c:x val="0"/>
                  <c:y val="1.20784916320924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7B-4D17-A976-B0C0F42EF97A}"/>
                </c:ext>
              </c:extLst>
            </c:dLbl>
            <c:dLbl>
              <c:idx val="2"/>
              <c:layout>
                <c:manualLayout>
                  <c:x val="0"/>
                  <c:y val="2.115393189681668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7B-4D17-A976-B0C0F42EF97A}"/>
                </c:ext>
              </c:extLst>
            </c:dLbl>
            <c:dLbl>
              <c:idx val="3"/>
              <c:layout>
                <c:manualLayout>
                  <c:x val="0"/>
                  <c:y val="7.77243400924310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7B-4D17-A976-B0C0F42EF97A}"/>
                </c:ext>
              </c:extLst>
            </c:dLbl>
            <c:dLbl>
              <c:idx val="4"/>
              <c:layout>
                <c:manualLayout>
                  <c:x val="-1.7713160915506076E-16"/>
                  <c:y val="1.31334757496905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7B-4D17-A976-B0C0F42EF97A}"/>
                </c:ext>
              </c:extLst>
            </c:dLbl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БИТ</c:v>
                </c:pt>
                <c:pt idx="1">
                  <c:v>АЧТ</c:v>
                </c:pt>
                <c:pt idx="2">
                  <c:v>ЗТ</c:v>
                </c:pt>
                <c:pt idx="3">
                  <c:v>СТ</c:v>
                </c:pt>
                <c:pt idx="4">
                  <c:v>Всего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11</c:v>
                </c:pt>
                <c:pt idx="2">
                  <c:v>5</c:v>
                </c:pt>
                <c:pt idx="3">
                  <c:v>10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7B-4D17-A976-B0C0F42EF97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(от количества вынесенных условных судимостей)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БИТ</c:v>
                </c:pt>
                <c:pt idx="1">
                  <c:v>АЧТ</c:v>
                </c:pt>
                <c:pt idx="2">
                  <c:v>ЗТ</c:v>
                </c:pt>
                <c:pt idx="3">
                  <c:v>СТ</c:v>
                </c:pt>
                <c:pt idx="4">
                  <c:v>Всего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13.3</c:v>
                </c:pt>
                <c:pt idx="1">
                  <c:v>36.700000000000003</c:v>
                </c:pt>
                <c:pt idx="2">
                  <c:v>16.7</c:v>
                </c:pt>
                <c:pt idx="3">
                  <c:v>33.299999999999997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7B-4D17-A976-B0C0F42EF97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63238639"/>
        <c:axId val="797200063"/>
      </c:barChart>
      <c:catAx>
        <c:axId val="563238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7200063"/>
        <c:crosses val="autoZero"/>
        <c:auto val="1"/>
        <c:lblAlgn val="ctr"/>
        <c:lblOffset val="100"/>
        <c:noMultiLvlLbl val="0"/>
      </c:catAx>
      <c:valAx>
        <c:axId val="797200063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63238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вынесенных условных судимостей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Итого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8</c:v>
                </c:pt>
                <c:pt idx="4">
                  <c:v>14</c:v>
                </c:pt>
                <c:pt idx="5">
                  <c:v>5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BA-4DBF-A7DC-7071644E907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(от количества условных судимостей)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Итого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3.3</c:v>
                </c:pt>
                <c:pt idx="1">
                  <c:v>3.3</c:v>
                </c:pt>
                <c:pt idx="2">
                  <c:v>3.3</c:v>
                </c:pt>
                <c:pt idx="3">
                  <c:v>26.7</c:v>
                </c:pt>
                <c:pt idx="4">
                  <c:v>46.7</c:v>
                </c:pt>
                <c:pt idx="5">
                  <c:v>16.7</c:v>
                </c:pt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BA-4DBF-A7DC-7071644E9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9316047"/>
        <c:axId val="797838431"/>
        <c:axId val="0"/>
      </c:bar3DChart>
      <c:catAx>
        <c:axId val="669316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7838431"/>
        <c:crosses val="autoZero"/>
        <c:auto val="1"/>
        <c:lblAlgn val="ctr"/>
        <c:lblOffset val="100"/>
        <c:noMultiLvlLbl val="0"/>
      </c:catAx>
      <c:valAx>
        <c:axId val="79783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9316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Несчастные случаи, суициды за 2021 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несчастных случаев с обучающимися (в стенах ПОО (общежитии))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БИТ</c:v>
                </c:pt>
                <c:pt idx="1">
                  <c:v>АЧТ</c:v>
                </c:pt>
                <c:pt idx="2">
                  <c:v>ЗТ</c:v>
                </c:pt>
                <c:pt idx="3">
                  <c:v>СТ</c:v>
                </c:pt>
                <c:pt idx="4">
                  <c:v>Всего за 2021 г.</c:v>
                </c:pt>
                <c:pt idx="5">
                  <c:v>Всего за 2022 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5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45-4F85-8509-BACB8E709F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(от общего количества обучающихся)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9.5156249999999998E-3"/>
                  <c:y val="-2.3437498558224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45-4F85-8509-BACB8E709FC5}"/>
                </c:ext>
              </c:extLst>
            </c:dLbl>
            <c:dLbl>
              <c:idx val="4"/>
              <c:layout>
                <c:manualLayout>
                  <c:x val="1.6500071695537968E-3"/>
                  <c:y val="-4.2187497404804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845-4F85-8509-BACB8E709F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БИТ</c:v>
                </c:pt>
                <c:pt idx="1">
                  <c:v>АЧТ</c:v>
                </c:pt>
                <c:pt idx="2">
                  <c:v>ЗТ</c:v>
                </c:pt>
                <c:pt idx="3">
                  <c:v>СТ</c:v>
                </c:pt>
                <c:pt idx="4">
                  <c:v>Всего за 2021 г.</c:v>
                </c:pt>
                <c:pt idx="5">
                  <c:v>Всего за 2022 г.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0</c:v>
                </c:pt>
                <c:pt idx="1">
                  <c:v>0.01</c:v>
                </c:pt>
                <c:pt idx="2">
                  <c:v>0.04</c:v>
                </c:pt>
                <c:pt idx="3">
                  <c:v>0.03</c:v>
                </c:pt>
                <c:pt idx="4">
                  <c:v>0.01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45-4F85-8509-BACB8E709F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несчастных случаев с обучающимися (за пределами ПОО (общежития)), ед.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БИТ</c:v>
                </c:pt>
                <c:pt idx="1">
                  <c:v>АЧТ</c:v>
                </c:pt>
                <c:pt idx="2">
                  <c:v>ЗТ</c:v>
                </c:pt>
                <c:pt idx="3">
                  <c:v>СТ</c:v>
                </c:pt>
                <c:pt idx="4">
                  <c:v>Всего за 2021 г.</c:v>
                </c:pt>
                <c:pt idx="5">
                  <c:v>Всего за 2022 г.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7</c:v>
                </c:pt>
                <c:pt idx="4">
                  <c:v>15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45-4F85-8509-BACB8E709FC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% от общего количества обучающихся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БИТ</c:v>
                </c:pt>
                <c:pt idx="1">
                  <c:v>АЧТ</c:v>
                </c:pt>
                <c:pt idx="2">
                  <c:v>ЗТ</c:v>
                </c:pt>
                <c:pt idx="3">
                  <c:v>СТ</c:v>
                </c:pt>
                <c:pt idx="4">
                  <c:v>Всего за 2021 г.</c:v>
                </c:pt>
                <c:pt idx="5">
                  <c:v>Всего за 2022 г.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0.03</c:v>
                </c:pt>
                <c:pt idx="1">
                  <c:v>0.03</c:v>
                </c:pt>
                <c:pt idx="2">
                  <c:v>0.04</c:v>
                </c:pt>
                <c:pt idx="3">
                  <c:v>0.1</c:v>
                </c:pt>
                <c:pt idx="4">
                  <c:v>0.04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45-4F85-8509-BACB8E709FC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11831711"/>
        <c:axId val="875438735"/>
      </c:barChart>
      <c:catAx>
        <c:axId val="10118317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5438735"/>
        <c:crosses val="autoZero"/>
        <c:auto val="1"/>
        <c:lblAlgn val="ctr"/>
        <c:lblOffset val="100"/>
        <c:noMultiLvlLbl val="0"/>
      </c:catAx>
      <c:valAx>
        <c:axId val="875438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183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Международные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Из них очных</c:v>
                </c:pt>
                <c:pt idx="2">
                  <c:v>Из них дистанционных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130</c:v>
                </c:pt>
                <c:pt idx="1">
                  <c:v>9</c:v>
                </c:pt>
                <c:pt idx="2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E6-4714-A2F6-DD3240080F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Всероссийские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Из них очных</c:v>
                </c:pt>
                <c:pt idx="2">
                  <c:v>Из них дистанционных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492</c:v>
                </c:pt>
                <c:pt idx="1">
                  <c:v>81</c:v>
                </c:pt>
                <c:pt idx="2">
                  <c:v>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E6-4714-A2F6-DD3240080FE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Межрегиональные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Из них очных</c:v>
                </c:pt>
                <c:pt idx="2">
                  <c:v>Из них дистанционных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178</c:v>
                </c:pt>
                <c:pt idx="1">
                  <c:v>44</c:v>
                </c:pt>
                <c:pt idx="2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E6-4714-A2F6-DD3240080FE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Областные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Из них очных</c:v>
                </c:pt>
                <c:pt idx="2">
                  <c:v>Из них дистанционных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892</c:v>
                </c:pt>
                <c:pt idx="1">
                  <c:v>385</c:v>
                </c:pt>
                <c:pt idx="2">
                  <c:v>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6-4714-A2F6-DD3240080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6739168"/>
        <c:axId val="482132736"/>
      </c:barChart>
      <c:catAx>
        <c:axId val="55673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2132736"/>
        <c:crosses val="autoZero"/>
        <c:auto val="1"/>
        <c:lblAlgn val="ctr"/>
        <c:lblOffset val="100"/>
        <c:noMultiLvlLbl val="0"/>
      </c:catAx>
      <c:valAx>
        <c:axId val="482132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6739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Международные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Количество участников очных мероприятий</c:v>
                </c:pt>
                <c:pt idx="1">
                  <c:v>Количество победителей очных мероприятий</c:v>
                </c:pt>
                <c:pt idx="2">
                  <c:v>Количество участников дистанционных мероприятий</c:v>
                </c:pt>
                <c:pt idx="3">
                  <c:v>Количество победителей дистанционных мероприятий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</c:v>
                </c:pt>
                <c:pt idx="1">
                  <c:v>23</c:v>
                </c:pt>
                <c:pt idx="2">
                  <c:v>1043</c:v>
                </c:pt>
                <c:pt idx="3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0C-47DA-ABFE-41BB2BE803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Всероссийские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Количество участников очных мероприятий</c:v>
                </c:pt>
                <c:pt idx="1">
                  <c:v>Количество победителей очных мероприятий</c:v>
                </c:pt>
                <c:pt idx="2">
                  <c:v>Количество участников дистанционных мероприятий</c:v>
                </c:pt>
                <c:pt idx="3">
                  <c:v>Количество победителей дистанционных мероприятий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1396</c:v>
                </c:pt>
                <c:pt idx="1">
                  <c:v>71</c:v>
                </c:pt>
                <c:pt idx="2">
                  <c:v>2794</c:v>
                </c:pt>
                <c:pt idx="3">
                  <c:v>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0C-47DA-ABFE-41BB2BE8036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Межрегиональные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Количество участников очных мероприятий</c:v>
                </c:pt>
                <c:pt idx="1">
                  <c:v>Количество победителей очных мероприятий</c:v>
                </c:pt>
                <c:pt idx="2">
                  <c:v>Количество участников дистанционных мероприятий</c:v>
                </c:pt>
                <c:pt idx="3">
                  <c:v>Количество победителей дистанционных мероприятий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225</c:v>
                </c:pt>
                <c:pt idx="1">
                  <c:v>82</c:v>
                </c:pt>
                <c:pt idx="2">
                  <c:v>754</c:v>
                </c:pt>
                <c:pt idx="3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0C-47DA-ABFE-41BB2BE8036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Областные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Количество участников очных мероприятий</c:v>
                </c:pt>
                <c:pt idx="1">
                  <c:v>Количество победителей очных мероприятий</c:v>
                </c:pt>
                <c:pt idx="2">
                  <c:v>Количество участников дистанционных мероприятий</c:v>
                </c:pt>
                <c:pt idx="3">
                  <c:v>Количество победителей дистанционных мероприятий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2657</c:v>
                </c:pt>
                <c:pt idx="1">
                  <c:v>472</c:v>
                </c:pt>
                <c:pt idx="2">
                  <c:v>2055</c:v>
                </c:pt>
                <c:pt idx="3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0C-47DA-ABFE-41BB2BE80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8306528"/>
        <c:axId val="549991168"/>
      </c:barChart>
      <c:catAx>
        <c:axId val="41830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9991168"/>
        <c:crosses val="autoZero"/>
        <c:auto val="1"/>
        <c:lblAlgn val="ctr"/>
        <c:lblOffset val="100"/>
        <c:noMultiLvlLbl val="0"/>
      </c:catAx>
      <c:valAx>
        <c:axId val="549991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830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Общий контингент</c:v>
                </c:pt>
                <c:pt idx="1">
                  <c:v>Процент участников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CC-4694-9390-71611E3C97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Общий контингент</c:v>
                </c:pt>
                <c:pt idx="1">
                  <c:v>Процент участников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1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CC-4694-9390-71611E3C9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9932208"/>
        <c:axId val="371185872"/>
      </c:barChart>
      <c:catAx>
        <c:axId val="36993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71185872"/>
        <c:crosses val="autoZero"/>
        <c:auto val="1"/>
        <c:lblAlgn val="ctr"/>
        <c:lblOffset val="100"/>
        <c:noMultiLvlLbl val="0"/>
      </c:catAx>
      <c:valAx>
        <c:axId val="37118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993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0.47364</cdr:x>
      <cdr:y>0.7547</cdr:y>
    </cdr:from>
    <cdr:to>
      <cdr:x>0.96407</cdr:x>
      <cdr:y>0.95633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FBDE9E0F-5F77-44A3-B081-E3D44449CB6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446206" y="4632277"/>
          <a:ext cx="5639249" cy="123758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29A14-6792-44C9-89F4-5FB56FB0CE01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36C47-1E8C-40C4-B8C3-52D911F71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49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6851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641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36C47-1E8C-40C4-B8C3-52D911F71EB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817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347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164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491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883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999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2769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300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20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584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806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885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210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725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106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3849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556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43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836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74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923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292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537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36C47-1E8C-40C4-B8C3-52D911F71EB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283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6C47-1E8C-40C4-B8C3-52D911F71EB5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898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991DD-59F3-44FC-B3F9-D078A826C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2358A6-14D9-430D-8EFC-81DF37AAD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179FE0-9F4C-4CD2-B9D9-364C59E8D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9370D-F8A4-4571-A55C-9FB14C3B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598AF5-CC90-4B8C-9529-D1571B76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0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709C1-7A03-4465-B655-6706C70A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C4BFFD-F6E0-4E3F-977D-D3A092E3D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5F24BC-9FCE-4724-B645-8F15E1A3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2EB7D7-900B-4037-A076-6E4C0434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59881C-DDA6-4292-8885-4969DF06C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857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FEBFC0-4BED-4FA5-A95A-B49E62905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349D77-66C7-40C0-820A-5251F4AB9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ABEB9C-C92B-4D7B-BE0A-8C27F8615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F427B4-EF92-427C-B1C9-A7ADE07D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8485DB-5F20-4F45-8301-01E15A3CF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19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C8B9F-394E-4FCC-B0CF-C20804EA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3DFBC6-4020-4592-9192-3A4FCA068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42595E-CA12-47B3-80A3-CF903468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C8E80E-7665-415A-B264-9C451AC1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44D061-0B7F-408F-8102-184AE08B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70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97ACF-AFA0-49DE-AAA0-19E89783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DB6228-CA6E-4182-B9F6-5DD79BE14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FA688-1CDA-4635-AA77-C58BE6BF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C1198B-DCBE-429E-980E-68465329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15557A-29FB-4234-A07C-9A2C7CCF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19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537E8-C40D-4064-B979-F1187ECC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509B2C-B20A-4967-ABAE-734757E72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75D4F1-153B-4C0F-9FA6-F8345EE7D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078DE5-C841-4807-8DFF-4516C68B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69B4B-2F51-4B42-B057-F763897B5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24BAD4-DA7B-403A-8C61-DC7E54DCE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31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68F4D-37F3-467A-874D-805F6B97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C22D8A-F044-43B4-AB0B-AAD1B84B9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6D8EA3-FF66-421D-A985-A18C3A0E5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46DA5D-6A34-4193-9E79-4EE307857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7430DF-C623-4B56-8288-D509A9989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16AB15-2EFC-447D-BF85-9F7ED426F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E8C669-1D3A-48A9-88E8-4442D539C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C93EE6-5B13-4EBC-8907-3BE89310A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54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CD9BA-4F1F-445B-89B0-D0E03E9F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105A99-6BF1-4EDB-B745-6BE17DD2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50FD0A-D3B5-40F6-9A45-EC839C24A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B5B4C5-25AC-4A35-9790-70E8015D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26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521A9E-2EE7-4247-8D9A-C4C6FA24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6DCD75-5A50-4FF7-8278-00FF651A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30ADCC-CBCC-44D8-AB33-3D84824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541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DFF69-BA37-4A90-A1DA-953CA735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7EC92B-89A7-40CA-8DC8-2BFB3F9A4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5B248E-4096-4ED1-A1FD-C61D838D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F7C357-FCE7-49C9-8172-5D7757A25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D4E6CD-E3D1-45A7-8C89-36C137A4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223314-8DE4-4ACD-8D16-612285BC7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60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81A5F-2828-4F66-BBCF-CAB0499A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E872B0-3DAA-461F-91E3-7B96955B25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337AE8-9F0F-48BB-A56B-999AA42FB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E15574-3C79-47F9-85E8-BDB0C207F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AC50CC-9390-4E1F-837A-8BEB45DA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2B3BB6-C068-4C70-ABF0-60941C41F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54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E3E1A-9107-4139-81E8-4AACC39D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A6A60-6E20-45AC-9682-3766AD77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B0A9C4-31C2-4D31-B0F5-3FAD8D469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BDDCA-FCE4-46A7-8326-796D012B3968}" type="datetimeFigureOut">
              <a:rPr lang="ru-RU" smtClean="0"/>
              <a:t>04.10.2022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2F239-4F12-4FD7-BA3B-5F91B0C12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C5C81A-728A-4F68-869B-43F21716D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53143-AF71-41E8-B94A-E55CA97739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73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-CPMsM9vVF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hips--journal-ru.turbopages.org/chips-journal.ru/s/reviews/kto-nado-mnoj-izdevalsa?parent_reqid=1647990480762357-847275739991443780300171-prestable-app-host-sas-web-yp-77&amp;recommendation=tru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www.youtube.com/watch?v=-lb1hbZ5Aq8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62.pn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079897-2D94-402D-875A-F712F641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DAE7D2-3E64-4201-84D1-FB70E20E5522}"/>
              </a:ext>
            </a:extLst>
          </p:cNvPr>
          <p:cNvSpPr txBox="1"/>
          <p:nvPr/>
        </p:nvSpPr>
        <p:spPr>
          <a:xfrm>
            <a:off x="4255911" y="2028533"/>
            <a:ext cx="77644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67928"/>
            <a:r>
              <a:rPr lang="ru-RU" sz="3200" b="1" dirty="0">
                <a:cs typeface="Times New Roman" panose="02020603050405020304" pitchFamily="18" charset="0"/>
              </a:rPr>
              <a:t>Актуальные вопросы организации профилактической работы по предупреждению социально-негативных явлений среди обучающихся </a:t>
            </a:r>
          </a:p>
          <a:p>
            <a:pPr algn="ctr" defTabSz="1067928"/>
            <a:r>
              <a:rPr lang="ru-RU" sz="3200" b="1" dirty="0">
                <a:cs typeface="Times New Roman" panose="02020603050405020304" pitchFamily="18" charset="0"/>
              </a:rPr>
              <a:t>профессиональных образовательных организаций</a:t>
            </a:r>
          </a:p>
          <a:p>
            <a:pPr defTabSz="1067928"/>
            <a:endParaRPr lang="ru-RU" sz="3200" b="1" dirty="0">
              <a:cs typeface="Times New Roman" panose="02020603050405020304" pitchFamily="18" charset="0"/>
            </a:endParaRPr>
          </a:p>
          <a:p>
            <a:pPr defTabSz="1067928"/>
            <a:endParaRPr lang="ru-RU" sz="3200" b="1" dirty="0">
              <a:cs typeface="Times New Roman" panose="02020603050405020304" pitchFamily="18" charset="0"/>
            </a:endParaRPr>
          </a:p>
          <a:p>
            <a:pPr defTabSz="1067928"/>
            <a:endParaRPr lang="ru-RU" sz="32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defTabSz="1067928"/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67928"/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9A9D9-9940-4A60-BCF3-F4FF01FBEB56}"/>
              </a:ext>
            </a:extLst>
          </p:cNvPr>
          <p:cNvSpPr txBox="1"/>
          <p:nvPr/>
        </p:nvSpPr>
        <p:spPr>
          <a:xfrm>
            <a:off x="275207" y="2567367"/>
            <a:ext cx="3107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accent1">
                    <a:lumMod val="50000"/>
                  </a:schemeClr>
                </a:solidFill>
              </a:rPr>
              <a:t>08 апреля </a:t>
            </a:r>
          </a:p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15:00</a:t>
            </a:r>
          </a:p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вебинар для лиц, ответственных за организацию профилактической работы по предупреждению социально-негативных явлений среди обучающихся ПОО</a:t>
            </a:r>
          </a:p>
        </p:txBody>
      </p:sp>
    </p:spTree>
    <p:extLst>
      <p:ext uri="{BB962C8B-B14F-4D97-AF65-F5344CB8AC3E}">
        <p14:creationId xmlns:p14="http://schemas.microsoft.com/office/powerpoint/2010/main" val="203712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B7C406B-B624-4412-9593-4687C524B13E}"/>
              </a:ext>
            </a:extLst>
          </p:cNvPr>
          <p:cNvSpPr/>
          <p:nvPr/>
        </p:nvSpPr>
        <p:spPr>
          <a:xfrm>
            <a:off x="263704" y="136909"/>
            <a:ext cx="9250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Указ Губернатора Иркутской области от 01.04.2021 № 92-уг «О Концепции обеспечения комплексной безопасности детей на территории Иркутской области до 2025 года»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1A0D54-C083-48D3-B36F-EF4DB784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847" y="136909"/>
            <a:ext cx="1639966" cy="2499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7104F9-B37F-415E-8C3C-A41A9641D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79" t="59906" r="31960" b="22615"/>
          <a:stretch/>
        </p:blipFill>
        <p:spPr>
          <a:xfrm>
            <a:off x="156870" y="1175657"/>
            <a:ext cx="5373647" cy="16335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9014B6-3B39-48F0-9545-9397CBCEA1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60" t="30413" r="31490" b="61682"/>
          <a:stretch/>
        </p:blipFill>
        <p:spPr>
          <a:xfrm>
            <a:off x="6404186" y="918360"/>
            <a:ext cx="5066240" cy="548700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482EBB52-FF4F-4687-9802-13714FC53D23}"/>
              </a:ext>
            </a:extLst>
          </p:cNvPr>
          <p:cNvSpPr/>
          <p:nvPr/>
        </p:nvSpPr>
        <p:spPr>
          <a:xfrm>
            <a:off x="5530517" y="2901696"/>
            <a:ext cx="805394" cy="442981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0FFCBF-8D59-463B-869C-90F98037D8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40" t="47135" r="32837" b="45292"/>
          <a:stretch/>
        </p:blipFill>
        <p:spPr>
          <a:xfrm>
            <a:off x="0" y="4151343"/>
            <a:ext cx="6404186" cy="1380471"/>
          </a:xfrm>
          <a:prstGeom prst="rect">
            <a:avLst/>
          </a:prstGeom>
        </p:spPr>
      </p:pic>
      <p:sp>
        <p:nvSpPr>
          <p:cNvPr id="10" name="Стрелка: изогнутая влево 9">
            <a:extLst>
              <a:ext uri="{FF2B5EF4-FFF2-40B4-BE49-F238E27FC236}">
                <a16:creationId xmlns:a16="http://schemas.microsoft.com/office/drawing/2014/main" id="{46859C5D-6946-4FE2-9E3C-CB16D8E4483B}"/>
              </a:ext>
            </a:extLst>
          </p:cNvPr>
          <p:cNvSpPr/>
          <p:nvPr/>
        </p:nvSpPr>
        <p:spPr>
          <a:xfrm rot="5856843">
            <a:off x="4983837" y="4846745"/>
            <a:ext cx="902300" cy="2443016"/>
          </a:xfrm>
          <a:prstGeom prst="curved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BC927A-DDEC-4E3C-B595-112BD5E6C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826" y="1467060"/>
            <a:ext cx="4986960" cy="53588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F58454-7233-44F8-B237-0C780ED3D7E9}"/>
              </a:ext>
            </a:extLst>
          </p:cNvPr>
          <p:cNvSpPr txBox="1"/>
          <p:nvPr/>
        </p:nvSpPr>
        <p:spPr>
          <a:xfrm>
            <a:off x="5255142" y="2670783"/>
            <a:ext cx="108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меры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B5C4A60-0BDD-4641-8A02-92FD78BE7842}"/>
              </a:ext>
            </a:extLst>
          </p:cNvPr>
          <p:cNvCxnSpPr/>
          <p:nvPr/>
        </p:nvCxnSpPr>
        <p:spPr>
          <a:xfrm>
            <a:off x="263704" y="4511710"/>
            <a:ext cx="5996419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44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5511AE-C187-4F06-9A63-D92F5FE9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23" t="16674" r="34904" b="4716"/>
          <a:stretch/>
        </p:blipFill>
        <p:spPr>
          <a:xfrm rot="5400000">
            <a:off x="4337938" y="-1149183"/>
            <a:ext cx="4351621" cy="68259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B8C00F-9A7C-4791-ABF3-C2421025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20399" cy="47625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D7790A-5A56-4147-9B75-5936F6F90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708" y="2202079"/>
            <a:ext cx="5765899" cy="35764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00B5F-BFF7-4661-94D6-0B1077DD2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992" y="2582426"/>
            <a:ext cx="5350486" cy="30511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3431D6-6692-46E4-B84F-91B79754C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371" y="3224111"/>
            <a:ext cx="4657977" cy="28478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88610D-2C54-4077-82EF-91B7CA981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6796" y="2956609"/>
            <a:ext cx="5035733" cy="29659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974040-D770-439E-8329-4B1B066ED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415" y="3543823"/>
            <a:ext cx="5164644" cy="25398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FEF678-4F11-4873-B9FC-7AEA4E9336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8005" y="6190072"/>
            <a:ext cx="3868616" cy="526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DEE38C-5B1C-4E71-8032-800AD33F1D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5478" y="141735"/>
            <a:ext cx="1639966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2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170402-2C7D-43B8-9ED8-8094E886D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8" t="54878" r="32916" b="10563"/>
          <a:stretch/>
        </p:blipFill>
        <p:spPr>
          <a:xfrm>
            <a:off x="335433" y="404430"/>
            <a:ext cx="11194767" cy="60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54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98F79D-AE22-4EB3-851E-1FD1C3E91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48" t="16411" r="21703" b="21758"/>
          <a:stretch/>
        </p:blipFill>
        <p:spPr>
          <a:xfrm>
            <a:off x="0" y="71918"/>
            <a:ext cx="5566787" cy="34854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F0B259-1677-42BD-9621-73A1FCB45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59" t="36630" r="22940" b="50000"/>
          <a:stretch/>
        </p:blipFill>
        <p:spPr>
          <a:xfrm>
            <a:off x="50242" y="3557354"/>
            <a:ext cx="5466302" cy="7626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C6A65D-EF0B-4E9D-894F-F9ABDA223F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11" t="76484" r="23187" b="8864"/>
          <a:stretch/>
        </p:blipFill>
        <p:spPr>
          <a:xfrm>
            <a:off x="50241" y="4428297"/>
            <a:ext cx="5295481" cy="8097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887973-A476-4291-82E9-143FFAE56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177" y="104575"/>
            <a:ext cx="1646063" cy="24995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D3C061-60B7-48A2-B8ED-9AA7037F6D2F}"/>
              </a:ext>
            </a:extLst>
          </p:cNvPr>
          <p:cNvSpPr/>
          <p:nvPr/>
        </p:nvSpPr>
        <p:spPr>
          <a:xfrm>
            <a:off x="5767754" y="948690"/>
            <a:ext cx="628356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Постановление комиссии по делам несовершеннолетних и защите их прав Иркутской области от 04.06.2021 № 4-кдн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Осуществлять повышение профессиональной компетентности руководящих и педагогических работников по вопросам профилактики.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Организовывать во взаимодействии с правоохранительными органами индивидуально-профилактические мероприятия несовершеннолетних-участников протестных акций и размещающих в соцсетях материалы асоциального содержания.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каждому факту происшествия в ОО, связанному с применением агрессии, насилия в отношении несовершеннолетних, педагогов, общественного порядка и общественной безопасности организовать проведение внутреннего расследования с принятием мер к их устранению.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Обеспечить выявление и пресечение любых проявлений деструктивного поведения, в том числе буллинга, среди обучающихся, нарушения этики среди педагогических работников.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Продолжить изучение, обобщение и трансляцию эффективного опыта организации в ПОО профилактической работы (проведение вебинаров, конкурсов по ВР, формирование реестра лучших практик).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Принять меры по повышению эффективности проведения профилактической и воспитательной работы в ПОО с привлечением к данной работе различных субъектов системы профилактики.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Обобщать и представлять в министерство образования Иркутской области опыт по организации профилактической и воспитательной работы в ПОО и общежитиях при ПОО (до 15 июня ежегодно).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Обеспечить полный охват внеурочной деятельностью обучающихся из числа детей-сирот.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82C00-CB6C-40F8-9611-A64CB6A31738}"/>
              </a:ext>
            </a:extLst>
          </p:cNvPr>
          <p:cNvSpPr txBox="1"/>
          <p:nvPr/>
        </p:nvSpPr>
        <p:spPr>
          <a:xfrm>
            <a:off x="5878286" y="104575"/>
            <a:ext cx="412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Задачи для ПОО:</a:t>
            </a:r>
          </a:p>
        </p:txBody>
      </p:sp>
    </p:spTree>
    <p:extLst>
      <p:ext uri="{BB962C8B-B14F-4D97-AF65-F5344CB8AC3E}">
        <p14:creationId xmlns:p14="http://schemas.microsoft.com/office/powerpoint/2010/main" val="4609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C9F3BC-C594-4E5F-AC83-7D7F2714269B}"/>
              </a:ext>
            </a:extLst>
          </p:cNvPr>
          <p:cNvSpPr txBox="1"/>
          <p:nvPr/>
        </p:nvSpPr>
        <p:spPr>
          <a:xfrm>
            <a:off x="273903" y="152419"/>
            <a:ext cx="871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Итоги мониторинга воспитательной работы ПОО Иркутской области за 2021 год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354398-DAB1-4567-8082-22EF53D6F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282" y="152419"/>
            <a:ext cx="1639966" cy="2499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0E86F4-2B4D-4DEF-97D3-679F722F9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95" b="4645"/>
          <a:stretch/>
        </p:blipFill>
        <p:spPr>
          <a:xfrm>
            <a:off x="273903" y="1055077"/>
            <a:ext cx="8269794" cy="4523871"/>
          </a:xfrm>
          <a:prstGeom prst="rect">
            <a:avLst/>
          </a:prstGeom>
        </p:spPr>
      </p:pic>
      <p:pic>
        <p:nvPicPr>
          <p:cNvPr id="6" name="Рисунок 5" descr="Презентация с линейчатой диаграммой">
            <a:extLst>
              <a:ext uri="{FF2B5EF4-FFF2-40B4-BE49-F238E27FC236}">
                <a16:creationId xmlns:a16="http://schemas.microsoft.com/office/drawing/2014/main" id="{662FD389-5AD6-45DE-A298-395AA79D3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13217" y="54838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84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11B898-E9F9-440C-AF2B-36BBB2267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951" y="117563"/>
            <a:ext cx="1639966" cy="249958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E8D1367-4BE1-480B-AAA9-6CA7E1074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756492"/>
              </p:ext>
            </p:extLst>
          </p:nvPr>
        </p:nvGraphicFramePr>
        <p:xfrm>
          <a:off x="345831" y="842801"/>
          <a:ext cx="9119716" cy="48548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89150">
                  <a:extLst>
                    <a:ext uri="{9D8B030D-6E8A-4147-A177-3AD203B41FA5}">
                      <a16:colId xmlns:a16="http://schemas.microsoft.com/office/drawing/2014/main" val="4225566167"/>
                    </a:ext>
                  </a:extLst>
                </a:gridCol>
                <a:gridCol w="6149591">
                  <a:extLst>
                    <a:ext uri="{9D8B030D-6E8A-4147-A177-3AD203B41FA5}">
                      <a16:colId xmlns:a16="http://schemas.microsoft.com/office/drawing/2014/main" val="707189398"/>
                    </a:ext>
                  </a:extLst>
                </a:gridCol>
                <a:gridCol w="1185705">
                  <a:extLst>
                    <a:ext uri="{9D8B030D-6E8A-4147-A177-3AD203B41FA5}">
                      <a16:colId xmlns:a16="http://schemas.microsoft.com/office/drawing/2014/main" val="2088623251"/>
                    </a:ext>
                  </a:extLst>
                </a:gridCol>
                <a:gridCol w="1095270">
                  <a:extLst>
                    <a:ext uri="{9D8B030D-6E8A-4147-A177-3AD203B41FA5}">
                      <a16:colId xmlns:a16="http://schemas.microsoft.com/office/drawing/2014/main" val="3339847955"/>
                    </a:ext>
                  </a:extLst>
                </a:gridCol>
              </a:tblGrid>
              <a:tr h="451846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Социальный статус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чел.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общего контингента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322691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контингент (очная форма обучения, бюджет)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33536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233612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несовершеннолетних обучающихся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15329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45,7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502745"/>
                  </a:ext>
                </a:extLst>
              </a:tr>
              <a:tr h="43599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оставшиеся без попечения родителей </a:t>
                      </a:r>
                    </a:p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опекаемыми и состоящими на попечении) (до 18 лет)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1437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272635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Лица из числа детей-сирот и детей, оставшихся без попечения родителей (после 18 лет)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2267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560749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5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с инвалидностью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2794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6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с ОВЗ (программы профессионального обучения)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2282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04006"/>
                  </a:ext>
                </a:extLst>
              </a:tr>
              <a:tr h="6631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7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Обучающиеся, относящиеся к категории «дети-сироты, дети, оставшиеся без попечения родителей, и лица из их числа» с ОВЗ </a:t>
                      </a:r>
                    </a:p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(программы профессионального обучения)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874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161693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8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из многодетных семей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5632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16,8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912343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9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из малообеспеченных семей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5482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899323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Обучающиеся, родители которых являются безработными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3192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233749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11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Обучающиеся, проживающие в неполных семьях (имеют только мать)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8502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25,4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1068774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12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Обучающиеся, проживающие в неполных семьях (имеют только отца)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1138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730284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13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Обучающиеся, родители которых являются инвалидами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029877"/>
                  </a:ext>
                </a:extLst>
              </a:tr>
              <a:tr h="2088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14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Обучающиеся, родители которых являются пенсионерами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1811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2365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740A9A-0B4D-48EF-8BF1-3C1F5CC100ED}"/>
              </a:ext>
            </a:extLst>
          </p:cNvPr>
          <p:cNvSpPr/>
          <p:nvPr/>
        </p:nvSpPr>
        <p:spPr>
          <a:xfrm>
            <a:off x="462856" y="6028814"/>
            <a:ext cx="7083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увеличение общей численности обучающихся ПОО</a:t>
            </a:r>
          </a:p>
          <a:p>
            <a:pPr algn="ctr"/>
            <a:r>
              <a:rPr lang="ru-RU" sz="1600" dirty="0"/>
              <a:t> на 4,5 %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F64B9A-C6E4-4EA0-8561-DCF8FE4613CD}"/>
              </a:ext>
            </a:extLst>
          </p:cNvPr>
          <p:cNvSpPr/>
          <p:nvPr/>
        </p:nvSpPr>
        <p:spPr>
          <a:xfrm>
            <a:off x="697523" y="182855"/>
            <a:ext cx="632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Социальный паспорт обучающихся ПОО на начало 2022 года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838A5B-AE1E-4B26-BAA2-6B364B487397}"/>
              </a:ext>
            </a:extLst>
          </p:cNvPr>
          <p:cNvSpPr/>
          <p:nvPr/>
        </p:nvSpPr>
        <p:spPr>
          <a:xfrm>
            <a:off x="9540177" y="1001253"/>
            <a:ext cx="2542232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/>
              <a:t>Снижение количества обучающихся, не достигших совершеннолетия, на 0,1%);</a:t>
            </a:r>
          </a:p>
          <a:p>
            <a:pPr algn="just"/>
            <a:r>
              <a:rPr lang="ru-RU" sz="1050" dirty="0"/>
              <a:t>дети-сироты и дети, оставшиеся без попечения родителей (с опекаемыми и состоящими на попечении) (до 18 лет) –на 1,2%);</a:t>
            </a:r>
          </a:p>
          <a:p>
            <a:pPr algn="just"/>
            <a:r>
              <a:rPr lang="ru-RU" sz="1050" dirty="0"/>
              <a:t>обучающиеся с инвалидностью – на 0,3%);</a:t>
            </a:r>
          </a:p>
          <a:p>
            <a:pPr algn="just"/>
            <a:r>
              <a:rPr lang="ru-RU" sz="1050" dirty="0"/>
              <a:t>обучающиеся, проживающие в неполных семьях (имеют только отца) –на 0,1%).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F389DCE-2497-48DA-9E58-5FFF52CD1F46}"/>
              </a:ext>
            </a:extLst>
          </p:cNvPr>
          <p:cNvSpPr/>
          <p:nvPr/>
        </p:nvSpPr>
        <p:spPr>
          <a:xfrm>
            <a:off x="9594972" y="3270219"/>
            <a:ext cx="2432641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/>
              <a:t>Увеличение количества лиц </a:t>
            </a:r>
          </a:p>
          <a:p>
            <a:pPr algn="just"/>
            <a:r>
              <a:rPr lang="ru-RU" sz="1050" dirty="0"/>
              <a:t>из числа детей-сирот на 0,2%;</a:t>
            </a:r>
          </a:p>
          <a:p>
            <a:pPr algn="just"/>
            <a:r>
              <a:rPr lang="ru-RU" sz="1050" dirty="0"/>
              <a:t>обучающиеся с ОВЗ (программы ПО) – на 0,8%;</a:t>
            </a:r>
          </a:p>
          <a:p>
            <a:pPr algn="just"/>
            <a:r>
              <a:rPr lang="ru-RU" sz="1050" dirty="0"/>
              <a:t>дети-сироты с ОВЗ (программы ПО)  – на 1%;</a:t>
            </a:r>
          </a:p>
          <a:p>
            <a:pPr algn="just"/>
            <a:r>
              <a:rPr lang="ru-RU" sz="1050" dirty="0"/>
              <a:t>из многодетных семей – на 0,9%;</a:t>
            </a:r>
          </a:p>
          <a:p>
            <a:pPr algn="just"/>
            <a:r>
              <a:rPr lang="ru-RU" sz="1050" dirty="0"/>
              <a:t>из малообеспеченных семей – на 0,3%;</a:t>
            </a:r>
          </a:p>
          <a:p>
            <a:pPr algn="just"/>
            <a:r>
              <a:rPr lang="ru-RU" sz="1050" dirty="0"/>
              <a:t>родители являются безработными – на 2,3%;</a:t>
            </a:r>
          </a:p>
          <a:p>
            <a:pPr algn="just"/>
            <a:r>
              <a:rPr lang="ru-RU" sz="1050" dirty="0"/>
              <a:t>имеют только мать – на 0,2%;</a:t>
            </a:r>
          </a:p>
          <a:p>
            <a:pPr algn="just"/>
            <a:r>
              <a:rPr lang="ru-RU" sz="1050" dirty="0"/>
              <a:t>родители-инвалиды – на 0,6%;</a:t>
            </a:r>
          </a:p>
          <a:p>
            <a:pPr algn="just"/>
            <a:r>
              <a:rPr lang="ru-RU" sz="1050" dirty="0"/>
              <a:t>родители-пенсионеры – на 0.5%. </a:t>
            </a:r>
          </a:p>
        </p:txBody>
      </p:sp>
    </p:spTree>
    <p:extLst>
      <p:ext uri="{BB962C8B-B14F-4D97-AF65-F5344CB8AC3E}">
        <p14:creationId xmlns:p14="http://schemas.microsoft.com/office/powerpoint/2010/main" val="377671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614E39F-8F5D-423D-B29F-BCC876996A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274639"/>
              </p:ext>
            </p:extLst>
          </p:nvPr>
        </p:nvGraphicFramePr>
        <p:xfrm>
          <a:off x="346710" y="360044"/>
          <a:ext cx="11498580" cy="6137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F9862C-860F-4660-B883-CC3560EFEC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44" y="197413"/>
            <a:ext cx="1637512" cy="24820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B09CCF-6CB8-48E0-B1B5-46C2F424E56F}"/>
              </a:ext>
            </a:extLst>
          </p:cNvPr>
          <p:cNvSpPr/>
          <p:nvPr/>
        </p:nvSpPr>
        <p:spPr>
          <a:xfrm>
            <a:off x="693336" y="6337420"/>
            <a:ext cx="111519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Необеспеченность специалистами по ВР при наличии ставок выявлена </a:t>
            </a:r>
            <a:r>
              <a:rPr lang="ru-RU" sz="1600" dirty="0">
                <a:solidFill>
                  <a:srgbClr val="FF0000"/>
                </a:solidFill>
              </a:rPr>
              <a:t>по всем </a:t>
            </a:r>
            <a:r>
              <a:rPr lang="ru-RU" sz="1600" dirty="0"/>
              <a:t>должностям</a:t>
            </a:r>
          </a:p>
        </p:txBody>
      </p:sp>
    </p:spTree>
    <p:extLst>
      <p:ext uri="{BB962C8B-B14F-4D97-AF65-F5344CB8AC3E}">
        <p14:creationId xmlns:p14="http://schemas.microsoft.com/office/powerpoint/2010/main" val="142165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20DCBD-CDE6-4672-84C7-D106E017C0F8}"/>
              </a:ext>
            </a:extLst>
          </p:cNvPr>
          <p:cNvSpPr/>
          <p:nvPr/>
        </p:nvSpPr>
        <p:spPr>
          <a:xfrm>
            <a:off x="214364" y="244231"/>
            <a:ext cx="8648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Занятость обучающихся различными формами внеурочной деятельности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15A072-BCF1-402A-AEB7-62C4D6DDF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516" y="244231"/>
            <a:ext cx="1633870" cy="24995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46DF2D-33E5-41ED-96F9-18171AD2EE3A}"/>
              </a:ext>
            </a:extLst>
          </p:cNvPr>
          <p:cNvSpPr/>
          <p:nvPr/>
        </p:nvSpPr>
        <p:spPr>
          <a:xfrm>
            <a:off x="9034726" y="760164"/>
            <a:ext cx="27631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Увеличилось количество ПОО, </a:t>
            </a:r>
          </a:p>
          <a:p>
            <a:r>
              <a:rPr lang="ru-RU" sz="1400" dirty="0"/>
              <a:t>которые имеют лицензию </a:t>
            </a:r>
          </a:p>
          <a:p>
            <a:pPr algn="just"/>
            <a:r>
              <a:rPr lang="ru-RU" sz="1400" dirty="0"/>
              <a:t>на дополнительное образование</a:t>
            </a:r>
          </a:p>
          <a:p>
            <a:r>
              <a:rPr lang="ru-RU" sz="1400" dirty="0"/>
              <a:t> детей и взрослых, на 14,3 %.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A0889FA-0DF7-401F-8C33-5720347EC653}"/>
              </a:ext>
            </a:extLst>
          </p:cNvPr>
          <p:cNvSpPr/>
          <p:nvPr/>
        </p:nvSpPr>
        <p:spPr>
          <a:xfrm>
            <a:off x="9084068" y="1714271"/>
            <a:ext cx="27759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Снизилось количество обучающихся ПОО, занятых различными формами внеурочной деятельности, на 11,9 %.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1C72089-C927-4DC8-AE8C-D8222D363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702346"/>
              </p:ext>
            </p:extLst>
          </p:nvPr>
        </p:nvGraphicFramePr>
        <p:xfrm>
          <a:off x="294307" y="747028"/>
          <a:ext cx="8660476" cy="4906784"/>
        </p:xfrm>
        <a:graphic>
          <a:graphicData uri="http://schemas.openxmlformats.org/drawingml/2006/table">
            <a:tbl>
              <a:tblPr firstRow="1" firstCol="1" bandRow="1"/>
              <a:tblGrid>
                <a:gridCol w="967164">
                  <a:extLst>
                    <a:ext uri="{9D8B030D-6E8A-4147-A177-3AD203B41FA5}">
                      <a16:colId xmlns:a16="http://schemas.microsoft.com/office/drawing/2014/main" val="82522257"/>
                    </a:ext>
                  </a:extLst>
                </a:gridCol>
                <a:gridCol w="986319">
                  <a:extLst>
                    <a:ext uri="{9D8B030D-6E8A-4147-A177-3AD203B41FA5}">
                      <a16:colId xmlns:a16="http://schemas.microsoft.com/office/drawing/2014/main" val="3199060247"/>
                    </a:ext>
                  </a:extLst>
                </a:gridCol>
                <a:gridCol w="1024395">
                  <a:extLst>
                    <a:ext uri="{9D8B030D-6E8A-4147-A177-3AD203B41FA5}">
                      <a16:colId xmlns:a16="http://schemas.microsoft.com/office/drawing/2014/main" val="1876038510"/>
                    </a:ext>
                  </a:extLst>
                </a:gridCol>
                <a:gridCol w="989340">
                  <a:extLst>
                    <a:ext uri="{9D8B030D-6E8A-4147-A177-3AD203B41FA5}">
                      <a16:colId xmlns:a16="http://schemas.microsoft.com/office/drawing/2014/main" val="2134643391"/>
                    </a:ext>
                  </a:extLst>
                </a:gridCol>
                <a:gridCol w="986319">
                  <a:extLst>
                    <a:ext uri="{9D8B030D-6E8A-4147-A177-3AD203B41FA5}">
                      <a16:colId xmlns:a16="http://schemas.microsoft.com/office/drawing/2014/main" val="3378330290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2532048356"/>
                    </a:ext>
                  </a:extLst>
                </a:gridCol>
                <a:gridCol w="883578">
                  <a:extLst>
                    <a:ext uri="{9D8B030D-6E8A-4147-A177-3AD203B41FA5}">
                      <a16:colId xmlns:a16="http://schemas.microsoft.com/office/drawing/2014/main" val="2161918441"/>
                    </a:ext>
                  </a:extLst>
                </a:gridCol>
                <a:gridCol w="1045932">
                  <a:extLst>
                    <a:ext uri="{9D8B030D-6E8A-4147-A177-3AD203B41FA5}">
                      <a16:colId xmlns:a16="http://schemas.microsoft.com/office/drawing/2014/main" val="201443735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15983541"/>
                    </a:ext>
                  </a:extLst>
                </a:gridCol>
              </a:tblGrid>
              <a:tr h="856328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Занимаются в клубах, секциях, кружках, объединениях в ПОО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Занимаются в учреждениях дополнительного образования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Занимаются в клубах по месту жительства и др.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обучающихся, занятых внеурочной деят-ю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00801"/>
                  </a:ext>
                </a:extLst>
              </a:tr>
              <a:tr h="1518921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общего числа контингента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общего числа контингента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общего числа контингента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общего числа контингента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405253"/>
                  </a:ext>
                </a:extLst>
              </a:tr>
              <a:tr h="506307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3748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27,05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6,67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5637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242607"/>
                  </a:ext>
                </a:extLst>
              </a:tr>
              <a:tr h="506307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АЧТ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879821"/>
                  </a:ext>
                </a:extLst>
              </a:tr>
              <a:tr h="506307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954992"/>
                  </a:ext>
                </a:extLst>
              </a:tr>
              <a:tr h="506307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74696"/>
                  </a:ext>
                </a:extLst>
              </a:tr>
              <a:tr h="506307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2657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844637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C13F4B-C48E-4314-9243-B0BECC2A9407}"/>
              </a:ext>
            </a:extLst>
          </p:cNvPr>
          <p:cNvSpPr/>
          <p:nvPr/>
        </p:nvSpPr>
        <p:spPr>
          <a:xfrm>
            <a:off x="9133411" y="2883822"/>
            <a:ext cx="277594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Охват внеурочной деятельностью обучающихся отдельных категорий, в ом числе проживающих в общежитиях, увеличился на 1,2%.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9151D84-0D48-481F-8DDF-9550ECDD792A}"/>
              </a:ext>
            </a:extLst>
          </p:cNvPr>
          <p:cNvSpPr/>
          <p:nvPr/>
        </p:nvSpPr>
        <p:spPr>
          <a:xfrm>
            <a:off x="9157700" y="4053373"/>
            <a:ext cx="26286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Незначительно увеличилось количество кружков, секций и других организационных форм внеурочной деятельности, действующих в общежитиях ПОО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AE4D1F-6CF1-419C-91CB-51820E53290E}"/>
              </a:ext>
            </a:extLst>
          </p:cNvPr>
          <p:cNvSpPr/>
          <p:nvPr/>
        </p:nvSpPr>
        <p:spPr>
          <a:xfrm>
            <a:off x="243789" y="5653812"/>
            <a:ext cx="11616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Увеличение посещаемости занятий в рамках ДО в ПОО (профессионально-прикладное, спортивное, социальное, военно-патриотическое, художественное направления); уменьшение количества социальных партнеров внеурочной занятости (- 12) при незначительном увеличении количества обучающихся, принявших участие в мероприятиях социальных партнеров. </a:t>
            </a:r>
          </a:p>
          <a:p>
            <a:pPr algn="just"/>
            <a:r>
              <a:rPr lang="ru-RU" sz="1400" dirty="0"/>
              <a:t>Увеличение мероприятий волонтёрского и добровольческого движения, по профилактике социально-негативных явлений в молодежной среде (прежде всего, курение, алкоголизм, наркомания), пропаганде ЗОЖ. 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28209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60534-1C75-4837-A481-1245360A1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553" y="84514"/>
            <a:ext cx="10058400" cy="593507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+mn-lt"/>
                <a:ea typeface="Calibri" panose="020F0502020204030204" pitchFamily="34" charset="0"/>
              </a:rPr>
              <a:t>Сведения об обучающихся, состоящих на учете в органах профилактики</a:t>
            </a:r>
            <a:endParaRPr lang="ru-RU" sz="2000" dirty="0">
              <a:latin typeface="+mn-lt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A4D4E83-6B17-4BFB-9868-E84DE9F589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605729"/>
              </p:ext>
            </p:extLst>
          </p:nvPr>
        </p:nvGraphicFramePr>
        <p:xfrm>
          <a:off x="723900" y="1160712"/>
          <a:ext cx="10744199" cy="5040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561205-889A-49C2-9695-2C102C7C8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785" y="131310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9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6E50C-A5DD-466A-AABD-EB2097F1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0167" y="0"/>
            <a:ext cx="10950693" cy="1223010"/>
          </a:xfrm>
        </p:spPr>
        <p:txBody>
          <a:bodyPr>
            <a:normAutofit fontScale="90000"/>
          </a:bodyPr>
          <a:lstStyle/>
          <a:p>
            <a:pPr lvl="0" indent="457200" algn="ctr" eaLnBrk="0" fontAlgn="base" hangingPunct="0">
              <a:lnSpc>
                <a:spcPct val="100000"/>
              </a:lnSpc>
              <a:spcAft>
                <a:spcPct val="0"/>
              </a:spcAft>
            </a:pPr>
            <a:br>
              <a:rPr lang="ru-RU" altLang="ru-RU" sz="1400" b="1" spc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br>
              <a:rPr lang="ru-RU" altLang="ru-RU" sz="1400" b="1" spc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altLang="ru-RU" sz="2000" b="1" spc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Информация о количестве обучающихся ПОО,</a:t>
            </a:r>
            <a:br>
              <a:rPr lang="ru-RU" altLang="ru-RU" sz="2000" spc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altLang="ru-RU" sz="2000" b="1" spc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совершивших преступления в 2021 г.</a:t>
            </a:r>
            <a:br>
              <a:rPr lang="ru-RU" altLang="ru-RU" sz="2000" spc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ru-RU" sz="20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B05B2E7-FB27-487E-A194-C7E1F08075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522529"/>
              </p:ext>
            </p:extLst>
          </p:nvPr>
        </p:nvGraphicFramePr>
        <p:xfrm>
          <a:off x="715125" y="1613263"/>
          <a:ext cx="10478739" cy="333708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419961">
                  <a:extLst>
                    <a:ext uri="{9D8B030D-6E8A-4147-A177-3AD203B41FA5}">
                      <a16:colId xmlns:a16="http://schemas.microsoft.com/office/drawing/2014/main" val="151611493"/>
                    </a:ext>
                  </a:extLst>
                </a:gridCol>
                <a:gridCol w="2662813">
                  <a:extLst>
                    <a:ext uri="{9D8B030D-6E8A-4147-A177-3AD203B41FA5}">
                      <a16:colId xmlns:a16="http://schemas.microsoft.com/office/drawing/2014/main" val="1400987465"/>
                    </a:ext>
                  </a:extLst>
                </a:gridCol>
                <a:gridCol w="2280976">
                  <a:extLst>
                    <a:ext uri="{9D8B030D-6E8A-4147-A177-3AD203B41FA5}">
                      <a16:colId xmlns:a16="http://schemas.microsoft.com/office/drawing/2014/main" val="3243857995"/>
                    </a:ext>
                  </a:extLst>
                </a:gridCol>
                <a:gridCol w="3114989">
                  <a:extLst>
                    <a:ext uri="{9D8B030D-6E8A-4147-A177-3AD203B41FA5}">
                      <a16:colId xmlns:a16="http://schemas.microsoft.com/office/drawing/2014/main" val="154342926"/>
                    </a:ext>
                  </a:extLst>
                </a:gridCol>
              </a:tblGrid>
              <a:tr h="831533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чел., совершивших преступления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девочек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совершивших правонарушения от общего кол-ва обучающихся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731407"/>
                  </a:ext>
                </a:extLst>
              </a:tr>
              <a:tr h="415766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400" b="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071876"/>
                  </a:ext>
                </a:extLst>
              </a:tr>
              <a:tr h="415766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АЧТ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400" b="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2893"/>
                  </a:ext>
                </a:extLst>
              </a:tr>
              <a:tr h="415766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0,35</a:t>
                      </a:r>
                      <a:endParaRPr lang="ru-RU" sz="1400" b="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409790"/>
                  </a:ext>
                </a:extLst>
              </a:tr>
              <a:tr h="415766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400" b="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577226"/>
                  </a:ext>
                </a:extLst>
              </a:tr>
              <a:tr h="415766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i="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 за 2021 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i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 </a:t>
                      </a: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i="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(60</a:t>
                      </a:r>
                      <a:r>
                        <a:rPr lang="ru-RU" sz="1400" b="0" i="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преступлений</a:t>
                      </a:r>
                      <a:r>
                        <a:rPr lang="ru-RU" sz="1400" b="1" i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i="0" u="sng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i="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0" u="sng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i="0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0,18</a:t>
                      </a:r>
                      <a:endParaRPr lang="ru-RU" sz="1400" b="1" i="0" u="sng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068632"/>
                  </a:ext>
                </a:extLst>
              </a:tr>
              <a:tr h="415766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i="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 за 2020 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i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400" b="1" i="0" u="sng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i="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i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ru-RU" sz="1400" b="1" i="0" u="sng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17464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685749-A03C-4C42-91E8-386C86A13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569" y="242769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3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38FB8E-7019-42AB-BF0E-2B9CF8EF3C5F}"/>
              </a:ext>
            </a:extLst>
          </p:cNvPr>
          <p:cNvSpPr txBox="1"/>
          <p:nvPr/>
        </p:nvSpPr>
        <p:spPr>
          <a:xfrm>
            <a:off x="542611" y="1004835"/>
            <a:ext cx="111536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Вопросы для обсуждения:</a:t>
            </a:r>
          </a:p>
          <a:p>
            <a:pPr marL="342900" indent="-342900" algn="just">
              <a:buAutoNum type="arabicPeriod"/>
            </a:pPr>
            <a:r>
              <a:rPr lang="ru-RU" sz="2800" dirty="0"/>
              <a:t>Основные проблемы, связанные с обеспечением безопасности детства (региональный контекст).</a:t>
            </a:r>
          </a:p>
          <a:p>
            <a:pPr marL="342900" indent="-342900">
              <a:buAutoNum type="arabicPeriod"/>
            </a:pPr>
            <a:r>
              <a:rPr lang="ru-RU" sz="2800" dirty="0"/>
              <a:t>Итоги мониторинга воспитательной работы ПОО Иркутской области за 2021 год.</a:t>
            </a:r>
          </a:p>
          <a:p>
            <a:pPr marL="342900" indent="-342900" algn="just">
              <a:buAutoNum type="arabicPeriod"/>
            </a:pPr>
            <a:r>
              <a:rPr lang="ru-RU" sz="2800" dirty="0"/>
              <a:t>Необходимые подходы и меры для обеспечения безопасного детства (в том числе в рамках профилактической работы в образовательных организациях).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2D028E-DA90-4089-8CDA-802496EB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661" y="168935"/>
            <a:ext cx="1639966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31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1CD753-D519-4284-89CB-CED45B2DD651}"/>
              </a:ext>
            </a:extLst>
          </p:cNvPr>
          <p:cNvSpPr/>
          <p:nvPr/>
        </p:nvSpPr>
        <p:spPr>
          <a:xfrm>
            <a:off x="264938" y="669500"/>
            <a:ext cx="11468520" cy="5807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158 Кража (27 чел.); 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94% преступлений детей-сирот приходится на имущественные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228 Незаконные приобретение, хранение, перевозка, изготовление, переработка наркотических средств, психотропных веществ или их аналогов, а также незаконные приобретение, хранение, перевозка растений, содержащих 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наркотические средства или психотропные вещества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либо их частей, содержащих наркотические средства или психотропные вещества (8 чел.).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166. Неправомерное завладение автомобилем или иным транспортным средством 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без цели хищения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(4 человека);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161. Грабеж (3 человека);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162. Разбой (2 человек);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111. 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Умышл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енное причинение тяжкого вреда здоровью (1 человек);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112. 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Умышл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енное причинение средней тяжести вреда здоровью (1 человек);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13. Выдача лиц, совершивших преступление (1 человек);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159. Мошенничество (1 человек);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175. Приобретение или сбыт имущества, заведомо добытого преступным путем (1 человек);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имущественное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264 Управление транспортным средством в состоянии 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опьянения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лицом, подвергнутым административному наказанию или имеющим судимость (1 человек);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325. По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хищени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е или повреждение документов, штампов, печатей либо похищение акцизных марок, специальных марок или знаков соответствия (1 человек).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E5D09-0C76-4A6B-B03C-216CFF377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192" y="148839"/>
            <a:ext cx="1633870" cy="249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CE4898-6CBC-49F5-A382-35F58F2A983D}"/>
              </a:ext>
            </a:extLst>
          </p:cNvPr>
          <p:cNvSpPr txBox="1"/>
          <p:nvPr/>
        </p:nvSpPr>
        <p:spPr>
          <a:xfrm>
            <a:off x="264938" y="89152"/>
            <a:ext cx="866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Статьи УК РФ, по которым осуждены обучающиеся ПОО в 2021 году:</a:t>
            </a:r>
          </a:p>
        </p:txBody>
      </p:sp>
    </p:spTree>
    <p:extLst>
      <p:ext uri="{BB962C8B-B14F-4D97-AF65-F5344CB8AC3E}">
        <p14:creationId xmlns:p14="http://schemas.microsoft.com/office/powerpoint/2010/main" val="3638922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64681-A4C1-4025-AC41-96B57177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373" y="551403"/>
            <a:ext cx="9826526" cy="295191"/>
          </a:xfrm>
        </p:spPr>
        <p:txBody>
          <a:bodyPr>
            <a:normAutofit fontScale="90000"/>
          </a:bodyPr>
          <a:lstStyle/>
          <a:p>
            <a:pPr lvl="0" indent="45720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000" b="1" spc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Социальный статус обучающихся ПОО, совершивших преступления в 2021 году</a:t>
            </a:r>
            <a:br>
              <a:rPr lang="ru-RU" altLang="ru-RU" sz="800" spc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ru-RU" dirty="0"/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70CE03F0-AABE-4A94-B692-B98E9ECCF1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871800"/>
              </p:ext>
            </p:extLst>
          </p:nvPr>
        </p:nvGraphicFramePr>
        <p:xfrm>
          <a:off x="501015" y="739763"/>
          <a:ext cx="11189970" cy="5566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9262FF6-EB50-4AB1-B604-32152A5D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048" y="1144870"/>
            <a:ext cx="1940122" cy="14532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DEBDBD-701A-40E9-8E4A-9473E8348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037" y="191529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55084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C37E0B38-5A10-4C64-A80E-CB63F58E5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775895"/>
              </p:ext>
            </p:extLst>
          </p:nvPr>
        </p:nvGraphicFramePr>
        <p:xfrm>
          <a:off x="457200" y="1063487"/>
          <a:ext cx="11559210" cy="425395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311842">
                  <a:extLst>
                    <a:ext uri="{9D8B030D-6E8A-4147-A177-3AD203B41FA5}">
                      <a16:colId xmlns:a16="http://schemas.microsoft.com/office/drawing/2014/main" val="1806619154"/>
                    </a:ext>
                  </a:extLst>
                </a:gridCol>
                <a:gridCol w="2311842">
                  <a:extLst>
                    <a:ext uri="{9D8B030D-6E8A-4147-A177-3AD203B41FA5}">
                      <a16:colId xmlns:a16="http://schemas.microsoft.com/office/drawing/2014/main" val="2344831735"/>
                    </a:ext>
                  </a:extLst>
                </a:gridCol>
                <a:gridCol w="2311842">
                  <a:extLst>
                    <a:ext uri="{9D8B030D-6E8A-4147-A177-3AD203B41FA5}">
                      <a16:colId xmlns:a16="http://schemas.microsoft.com/office/drawing/2014/main" val="1120943652"/>
                    </a:ext>
                  </a:extLst>
                </a:gridCol>
                <a:gridCol w="2311842">
                  <a:extLst>
                    <a:ext uri="{9D8B030D-6E8A-4147-A177-3AD203B41FA5}">
                      <a16:colId xmlns:a16="http://schemas.microsoft.com/office/drawing/2014/main" val="212891915"/>
                    </a:ext>
                  </a:extLst>
                </a:gridCol>
                <a:gridCol w="2311842">
                  <a:extLst>
                    <a:ext uri="{9D8B030D-6E8A-4147-A177-3AD203B41FA5}">
                      <a16:colId xmlns:a16="http://schemas.microsoft.com/office/drawing/2014/main" val="1015267273"/>
                    </a:ext>
                  </a:extLst>
                </a:gridCol>
              </a:tblGrid>
              <a:tr h="19840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рождения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г.(чел)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от числа обучающихся, совершивших преступления (59) в 2021 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(чел.)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от числа обучающихся, совершивших преступления (73) в 2020 г.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571673"/>
                  </a:ext>
                </a:extLst>
              </a:tr>
              <a:tr h="56747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844501"/>
                  </a:ext>
                </a:extLst>
              </a:tr>
              <a:tr h="56747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959086"/>
                  </a:ext>
                </a:extLst>
              </a:tr>
              <a:tr h="56747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6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57,7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23,3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468987"/>
                  </a:ext>
                </a:extLst>
              </a:tr>
              <a:tr h="56747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53418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357B8EB-09ED-47C8-BC4D-7A3812DEF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978" y="-525451"/>
            <a:ext cx="8552278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Возрастной состав обучающихся ПОО, совершивших преступления в 2021 году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059139-8A32-469C-A675-C9BD76AC8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565" y="5317436"/>
            <a:ext cx="1476435" cy="154056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CAA2C54-1169-4BD3-9D23-191E41C28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540" y="218662"/>
            <a:ext cx="1633870" cy="249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6A1720-55E9-4A51-83DB-2D7DA9CAE1C5}"/>
              </a:ext>
            </a:extLst>
          </p:cNvPr>
          <p:cNvSpPr txBox="1"/>
          <p:nvPr/>
        </p:nvSpPr>
        <p:spPr>
          <a:xfrm>
            <a:off x="457200" y="5764551"/>
            <a:ext cx="913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Возраст большинства обучающихся, совершивших преступление как в 2021, так и в 2020 году – 17 лет.</a:t>
            </a:r>
          </a:p>
        </p:txBody>
      </p:sp>
    </p:spTree>
    <p:extLst>
      <p:ext uri="{BB962C8B-B14F-4D97-AF65-F5344CB8AC3E}">
        <p14:creationId xmlns:p14="http://schemas.microsoft.com/office/powerpoint/2010/main" val="3919953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65A3EF5-A249-4ABD-94F9-5F72CE9B61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985653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F3E678-081A-4E34-A709-144E403CE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7413" y="153317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41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81FBA52F-59E2-4288-BD12-8745F55170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853417"/>
              </p:ext>
            </p:extLst>
          </p:nvPr>
        </p:nvGraphicFramePr>
        <p:xfrm>
          <a:off x="488801" y="862946"/>
          <a:ext cx="10933043" cy="574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3658E6-02ED-4172-A547-4B8AC8D62D7D}"/>
              </a:ext>
            </a:extLst>
          </p:cNvPr>
          <p:cNvSpPr/>
          <p:nvPr/>
        </p:nvSpPr>
        <p:spPr>
          <a:xfrm>
            <a:off x="401934" y="253220"/>
            <a:ext cx="8932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обучающихся, имеющих условную судимость, по годам рождения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138779-A0A6-4AE3-834E-54F6CC474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326" y="183146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49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E749A3A-46B4-47CB-AE8D-EF2AE4180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41961"/>
              </p:ext>
            </p:extLst>
          </p:nvPr>
        </p:nvGraphicFramePr>
        <p:xfrm>
          <a:off x="323057" y="813818"/>
          <a:ext cx="11343079" cy="5387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15519">
                  <a:extLst>
                    <a:ext uri="{9D8B030D-6E8A-4147-A177-3AD203B41FA5}">
                      <a16:colId xmlns:a16="http://schemas.microsoft.com/office/drawing/2014/main" val="2699183777"/>
                    </a:ext>
                  </a:extLst>
                </a:gridCol>
                <a:gridCol w="3170698">
                  <a:extLst>
                    <a:ext uri="{9D8B030D-6E8A-4147-A177-3AD203B41FA5}">
                      <a16:colId xmlns:a16="http://schemas.microsoft.com/office/drawing/2014/main" val="3312476739"/>
                    </a:ext>
                  </a:extLst>
                </a:gridCol>
                <a:gridCol w="2556862">
                  <a:extLst>
                    <a:ext uri="{9D8B030D-6E8A-4147-A177-3AD203B41FA5}">
                      <a16:colId xmlns:a16="http://schemas.microsoft.com/office/drawing/2014/main" val="153814944"/>
                    </a:ext>
                  </a:extLst>
                </a:gridCol>
              </a:tblGrid>
              <a:tr h="732575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Название статьи УК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Кол-во вынесенных условных судимостей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% (от количества условных судимостей)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47066"/>
                  </a:ext>
                </a:extLst>
              </a:tr>
              <a:tr h="323805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УК РФ Статья 158. Кража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75362"/>
                  </a:ext>
                </a:extLst>
              </a:tr>
              <a:tr h="1831438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УК РФ Статья 228. Незаконные приобретение, хранение, перевозка, изготовление, переработка наркотических средств, психотропных веществ или их аналогов, а также незаконные приобретение, хранение, перевозка растений, содержащих наркотические средства или психотропные вещества, либо их частей, содержащих наркотические средства или психотропные вещества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757854"/>
                  </a:ext>
                </a:extLst>
              </a:tr>
              <a:tr h="647611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УК РФ Статья 166. Неправомерное завладение автомобилем или иным транспортным средством без цели хищения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708000"/>
                  </a:ext>
                </a:extLst>
              </a:tr>
              <a:tr h="61205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УК РФ Статья 112. Умышленное причинение средней тяжести вреда здоровью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06860"/>
                  </a:ext>
                </a:extLst>
              </a:tr>
              <a:tr h="323805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УК РФ Статья 162. Разбой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797653"/>
                  </a:ext>
                </a:extLst>
              </a:tr>
              <a:tr h="915719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УК РФ Статья 264 Управление транспортным средством в состоянии опьянения лицом, подвергнутым административному наказанию или имеющим судимость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60" marR="570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56423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7086DBA8-607E-4001-BE54-48C8171BF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96" y="167487"/>
            <a:ext cx="108670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обучающихся, имеющих условную судимость, по видам преступлений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A589DC-2C31-435F-97C5-0B08F1F9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630" y="167487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20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1BB5F8FB-9DC8-468F-8E1D-E32D62CFB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35" y="43917"/>
            <a:ext cx="870667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Самовольные уходы обучающихся ПОО в 2021 г.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F8E0311-06C6-472F-BAA4-A9F128478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205495"/>
              </p:ext>
            </p:extLst>
          </p:nvPr>
        </p:nvGraphicFramePr>
        <p:xfrm>
          <a:off x="70338" y="734906"/>
          <a:ext cx="11294348" cy="5959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961">
                  <a:extLst>
                    <a:ext uri="{9D8B030D-6E8A-4147-A177-3AD203B41FA5}">
                      <a16:colId xmlns:a16="http://schemas.microsoft.com/office/drawing/2014/main" val="3370695116"/>
                    </a:ext>
                  </a:extLst>
                </a:gridCol>
                <a:gridCol w="1863253">
                  <a:extLst>
                    <a:ext uri="{9D8B030D-6E8A-4147-A177-3AD203B41FA5}">
                      <a16:colId xmlns:a16="http://schemas.microsoft.com/office/drawing/2014/main" val="371241352"/>
                    </a:ext>
                  </a:extLst>
                </a:gridCol>
                <a:gridCol w="2029767">
                  <a:extLst>
                    <a:ext uri="{9D8B030D-6E8A-4147-A177-3AD203B41FA5}">
                      <a16:colId xmlns:a16="http://schemas.microsoft.com/office/drawing/2014/main" val="98847803"/>
                    </a:ext>
                  </a:extLst>
                </a:gridCol>
                <a:gridCol w="1647929">
                  <a:extLst>
                    <a:ext uri="{9D8B030D-6E8A-4147-A177-3AD203B41FA5}">
                      <a16:colId xmlns:a16="http://schemas.microsoft.com/office/drawing/2014/main" val="363711251"/>
                    </a:ext>
                  </a:extLst>
                </a:gridCol>
                <a:gridCol w="2100106">
                  <a:extLst>
                    <a:ext uri="{9D8B030D-6E8A-4147-A177-3AD203B41FA5}">
                      <a16:colId xmlns:a16="http://schemas.microsoft.com/office/drawing/2014/main" val="3471458376"/>
                    </a:ext>
                  </a:extLst>
                </a:gridCol>
                <a:gridCol w="1939332">
                  <a:extLst>
                    <a:ext uri="{9D8B030D-6E8A-4147-A177-3AD203B41FA5}">
                      <a16:colId xmlns:a16="http://schemas.microsoft.com/office/drawing/2014/main" val="2409535229"/>
                    </a:ext>
                  </a:extLst>
                </a:gridCol>
              </a:tblGrid>
              <a:tr h="2433399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Территория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Количество совершенных самовольных уходов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Количество обучающихся, совершивших самовольные уходы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Из них  девушки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% обучающихся, совершивших СУ от общего количества обучающихся на территории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% обучающихся совершивших СУ от общего количества обучающихся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468206"/>
                  </a:ext>
                </a:extLst>
              </a:tr>
              <a:tr h="705281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БИТ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0,19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</a:t>
                      </a:r>
                      <a:endParaRPr lang="ru-RU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656032"/>
                  </a:ext>
                </a:extLst>
              </a:tr>
              <a:tr h="705281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АЧТ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0,37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</a:t>
                      </a:r>
                      <a:endParaRPr lang="ru-RU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172803"/>
                  </a:ext>
                </a:extLst>
              </a:tr>
              <a:tr h="705281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ЗТ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1,06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0,18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297946"/>
                  </a:ext>
                </a:extLst>
              </a:tr>
              <a:tr h="705281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3,76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0,75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354130"/>
                  </a:ext>
                </a:extLst>
              </a:tr>
              <a:tr h="705281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u="sng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273</a:t>
                      </a:r>
                      <a:endParaRPr lang="ru-RU" sz="1400" b="1" u="sng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u="sng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400" b="1" u="sng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1,09</a:t>
                      </a:r>
                      <a:endParaRPr lang="ru-RU" sz="140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1,09</a:t>
                      </a:r>
                      <a:endParaRPr lang="ru-RU" sz="140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5869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D5F14C-8242-41F5-A003-AEC9B6AEA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569" y="163291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57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E2C43B57-856B-4325-956F-7B80822C9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210972"/>
              </p:ext>
            </p:extLst>
          </p:nvPr>
        </p:nvGraphicFramePr>
        <p:xfrm>
          <a:off x="434010" y="432078"/>
          <a:ext cx="1089328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F65046-2C57-43CA-AFAA-1AF08A158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174" y="153315"/>
            <a:ext cx="1693143" cy="2787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57724A-94EC-4F6D-968A-F0664003C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8605" y="5968720"/>
            <a:ext cx="1196498" cy="819291"/>
          </a:xfrm>
          <a:prstGeom prst="rect">
            <a:avLst/>
          </a:prstGeom>
        </p:spPr>
      </p:pic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BAC48B75-F680-4928-89F4-7728FDAED785}"/>
              </a:ext>
            </a:extLst>
          </p:cNvPr>
          <p:cNvSpPr/>
          <p:nvPr/>
        </p:nvSpPr>
        <p:spPr>
          <a:xfrm>
            <a:off x="864704" y="5809604"/>
            <a:ext cx="1428850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369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C8F1E00-17C4-4604-ADA1-396A2C3AE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049326"/>
              </p:ext>
            </p:extLst>
          </p:nvPr>
        </p:nvGraphicFramePr>
        <p:xfrm>
          <a:off x="0" y="0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9426407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2532176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5974484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9349237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620159515"/>
                    </a:ext>
                  </a:extLst>
                </a:gridCol>
              </a:tblGrid>
              <a:tr h="724507">
                <a:tc rowSpan="2"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endParaRPr lang="ru-RU" dirty="0"/>
                    </a:p>
                    <a:p>
                      <a:pPr algn="ctr"/>
                      <a:endParaRPr lang="ru-RU" dirty="0"/>
                    </a:p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Территория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Суициды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591672"/>
                  </a:ext>
                </a:extLst>
              </a:tr>
              <a:tr h="17864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Попытки (ед.)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(от общего количества обучающихся)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Завершенные (ед.)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(от общего количества обучающихся)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266749"/>
                  </a:ext>
                </a:extLst>
              </a:tr>
              <a:tr h="724507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3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0,02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1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0,01</a:t>
                      </a:r>
                      <a:endParaRPr lang="ru-RU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2612717"/>
                  </a:ext>
                </a:extLst>
              </a:tr>
              <a:tr h="724507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АЧТ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1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0,014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1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0,01</a:t>
                      </a:r>
                      <a:endParaRPr lang="ru-RU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1942472"/>
                  </a:ext>
                </a:extLst>
              </a:tr>
              <a:tr h="724507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2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0,04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1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0,02</a:t>
                      </a:r>
                      <a:endParaRPr lang="ru-RU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5298037"/>
                  </a:ext>
                </a:extLst>
              </a:tr>
              <a:tr h="724507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1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0,01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0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0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0070736"/>
                  </a:ext>
                </a:extLst>
              </a:tr>
              <a:tr h="724507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за 2021 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7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0,02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3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0,01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298729"/>
                  </a:ext>
                </a:extLst>
              </a:tr>
              <a:tr h="724507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за 2022 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5</a:t>
                      </a:r>
                      <a:endParaRPr lang="ru-RU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 -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2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- 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4308133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921F7C-447D-40DD-8755-10B099973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870" y="209129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91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549B2C6-8A08-4119-B43E-7746EE385692}"/>
              </a:ext>
            </a:extLst>
          </p:cNvPr>
          <p:cNvSpPr/>
          <p:nvPr/>
        </p:nvSpPr>
        <p:spPr>
          <a:xfrm>
            <a:off x="-231110" y="157587"/>
            <a:ext cx="10440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ероприятия с обучающимися ПОО в целях профилактики и недопущения экстремистских проявлений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B9C8C6-EA49-4D42-B5C7-1FA1507DB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3918" y="91078"/>
            <a:ext cx="1633870" cy="24995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4FE6F2-17DC-4B4B-96BD-463B9F3755FF}"/>
              </a:ext>
            </a:extLst>
          </p:cNvPr>
          <p:cNvSpPr/>
          <p:nvPr/>
        </p:nvSpPr>
        <p:spPr>
          <a:xfrm>
            <a:off x="385186" y="1176891"/>
            <a:ext cx="55902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Направления работы: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проведение занятий по патриотизму, культуре поведения, межнациональной и межконфессиональной дружбе, по обучению навыкам бесконфликтного общения, правовому воспитанию;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организация досуга обучающихся;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повышение профессионального уровня педагогических работников по вопросам противодействия терроризму и экстремизму;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усиление взаимодействия ПОО по предупреждению актов терроризма, экстремизма с социальными партнерами;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активизация работы с родителями (законными представителями) по недопущению вовлечения обучающихся в экстремистские и террористические организации.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5E30B4-D52C-4143-BFF0-BD1029FEA772}"/>
              </a:ext>
            </a:extLst>
          </p:cNvPr>
          <p:cNvSpPr/>
          <p:nvPr/>
        </p:nvSpPr>
        <p:spPr>
          <a:xfrm>
            <a:off x="6216580" y="1228367"/>
            <a:ext cx="53892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Формы массовых воспитательных мероприятий: </a:t>
            </a:r>
            <a:r>
              <a:rPr lang="ru-RU" dirty="0"/>
              <a:t>классные часы, профилактические беседы, лекции, анкетирования, социологические опросы, конференции, дискуссии, собрания, фестивали, встречи, круглые столы, слеты, соревнования, заседания, тренинги, конкурсы, </a:t>
            </a:r>
            <a:r>
              <a:rPr lang="ru-RU" dirty="0" err="1"/>
              <a:t>квизы</a:t>
            </a:r>
            <a:r>
              <a:rPr lang="ru-RU" dirty="0"/>
              <a:t>, брифинги, ликбезы, викторины, интеллектуальные игры, акции, экскурсии, просмотр документальных и художественных видеофильмов, выставки, уроки памяти и мужества, уроки права, профилактические десанты, рейды,  практические занятия по эвакуации, учебные сборы, недели профилактики экстремизма и терроризма.</a:t>
            </a:r>
          </a:p>
        </p:txBody>
      </p:sp>
      <p:pic>
        <p:nvPicPr>
          <p:cNvPr id="11" name="Рисунок 10" descr="Презентация с линейчатой диаграммой">
            <a:extLst>
              <a:ext uri="{FF2B5EF4-FFF2-40B4-BE49-F238E27FC236}">
                <a16:creationId xmlns:a16="http://schemas.microsoft.com/office/drawing/2014/main" id="{70ED9744-805E-429F-832C-29A3FDB8B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3217" y="54838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65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770A0F-ECC2-4B03-92D2-F97BDB671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6" t="23883" r="34478" b="52754"/>
          <a:stretch/>
        </p:blipFill>
        <p:spPr>
          <a:xfrm>
            <a:off x="90429" y="160412"/>
            <a:ext cx="5888334" cy="24773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F79DD6-7E9F-4EAB-85EA-4323A2C111D1}"/>
              </a:ext>
            </a:extLst>
          </p:cNvPr>
          <p:cNvSpPr/>
          <p:nvPr/>
        </p:nvSpPr>
        <p:spPr>
          <a:xfrm>
            <a:off x="110529" y="2782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hlinkClick r:id="rId4"/>
              </a:rPr>
              <a:t>(9) 54-я сессия Законодательного Собрания Иркутской области - </a:t>
            </a:r>
            <a:r>
              <a:rPr lang="ru-RU" dirty="0" err="1">
                <a:hlinkClick r:id="rId4"/>
              </a:rPr>
              <a:t>YouTube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59FE390-2413-4555-9010-F794748E0BFC}"/>
              </a:ext>
            </a:extLst>
          </p:cNvPr>
          <p:cNvSpPr/>
          <p:nvPr/>
        </p:nvSpPr>
        <p:spPr>
          <a:xfrm>
            <a:off x="90429" y="3888160"/>
            <a:ext cx="5005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chemeClr val="accent1"/>
                </a:solidFill>
              </a:rPr>
              <a:t>https://www.youtube.com/watch?v=GsrRWEr5EVU</a:t>
            </a:r>
            <a:endParaRPr lang="ru-RU" u="sng" dirty="0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729147E-E12E-46CE-B5FD-AD43C9B79852}"/>
              </a:ext>
            </a:extLst>
          </p:cNvPr>
          <p:cNvSpPr/>
          <p:nvPr/>
        </p:nvSpPr>
        <p:spPr>
          <a:xfrm>
            <a:off x="110529" y="35662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Куратор «групп смерти» Кира Свобода вышла на свободу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7CF3EBA-26DF-4AD0-A1CC-103952FCFB82}"/>
              </a:ext>
            </a:extLst>
          </p:cNvPr>
          <p:cNvSpPr/>
          <p:nvPr/>
        </p:nvSpPr>
        <p:spPr>
          <a:xfrm>
            <a:off x="5633779" y="5353358"/>
            <a:ext cx="609600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600" dirty="0"/>
              <a:t>VI Всероссийская научно-практическая конференция «Безопасное детство: обсуждение актуальных вопросов и перспективных направлений деятельности по профилактике деструктивного поведения обучающихся» </a:t>
            </a:r>
          </a:p>
          <a:p>
            <a:pPr algn="ctr"/>
            <a:r>
              <a:rPr lang="ru-RU" sz="1600" dirty="0"/>
              <a:t>10 - 11 марта 2022 года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C87F52B-648E-4276-9DF2-9963B294F547}"/>
              </a:ext>
            </a:extLst>
          </p:cNvPr>
          <p:cNvSpPr/>
          <p:nvPr/>
        </p:nvSpPr>
        <p:spPr>
          <a:xfrm>
            <a:off x="567729" y="4296336"/>
            <a:ext cx="5005859" cy="1815882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ПРАВИТЕЛЬСТВО РОССИЙСКОЙ ФЕДЕРАЦИИ</a:t>
            </a:r>
          </a:p>
          <a:p>
            <a:pPr algn="ctr"/>
            <a:r>
              <a:rPr lang="ru-RU" sz="1400" dirty="0"/>
              <a:t>РАСПОРЯЖЕНИЕ</a:t>
            </a:r>
          </a:p>
          <a:p>
            <a:pPr algn="ctr"/>
            <a:r>
              <a:rPr lang="ru-RU" sz="1400" dirty="0"/>
              <a:t>от 22 марта 2017 года N 520-р</a:t>
            </a:r>
          </a:p>
          <a:p>
            <a:pPr algn="ctr"/>
            <a:r>
              <a:rPr lang="ru-RU" sz="1400" dirty="0"/>
              <a:t>Об утверждении Концепции развития системы профилактики безнадзорности и правонарушений несовершеннолетних на период до 2025 года и плана мероприятий на 2021-2025 годы по ее реализации</a:t>
            </a:r>
          </a:p>
          <a:p>
            <a:pPr algn="ctr"/>
            <a:r>
              <a:rPr lang="ru-RU" sz="1400" dirty="0"/>
              <a:t>(с изменениями на 18 марта 2021 года)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EF43B7-4A88-41F4-9724-4D97C2CCE1C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9583422" flipV="1">
            <a:off x="6207049" y="440781"/>
            <a:ext cx="951185" cy="11699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73A1EA-0F36-4F92-9F81-6DF62471AD6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6151170" y="4406437"/>
            <a:ext cx="914479" cy="914479"/>
          </a:xfrm>
          <a:prstGeom prst="rect">
            <a:avLst/>
          </a:prstGeom>
          <a:noFill/>
        </p:spPr>
      </p:pic>
      <p:sp>
        <p:nvSpPr>
          <p:cNvPr id="13" name="Дуга 12">
            <a:extLst>
              <a:ext uri="{FF2B5EF4-FFF2-40B4-BE49-F238E27FC236}">
                <a16:creationId xmlns:a16="http://schemas.microsoft.com/office/drawing/2014/main" id="{22466517-AA2D-47BB-8B03-ECB8D958CB9C}"/>
              </a:ext>
            </a:extLst>
          </p:cNvPr>
          <p:cNvSpPr/>
          <p:nvPr/>
        </p:nvSpPr>
        <p:spPr>
          <a:xfrm rot="10800000" flipV="1">
            <a:off x="90429" y="1877274"/>
            <a:ext cx="5554360" cy="882989"/>
          </a:xfrm>
          <a:prstGeom prst="arc">
            <a:avLst>
              <a:gd name="adj1" fmla="val 16200000"/>
              <a:gd name="adj2" fmla="val 1575834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870321-E25E-41EF-93FD-1A3329A1A79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48" y="5807948"/>
            <a:ext cx="914479" cy="10833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7EEE6E-85A3-4829-A5F9-35ED4F5C45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26" t="15824" r="30919" b="24542"/>
          <a:stretch/>
        </p:blipFill>
        <p:spPr>
          <a:xfrm>
            <a:off x="5927503" y="1475213"/>
            <a:ext cx="3347657" cy="28034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8F43679-E56C-41E2-8CE7-E5E38A51A8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72"/>
          <a:stretch/>
        </p:blipFill>
        <p:spPr>
          <a:xfrm>
            <a:off x="7386520" y="57257"/>
            <a:ext cx="4782153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73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7BA7A7-7D28-4460-8D0F-0C7CD10B9D1C}"/>
              </a:ext>
            </a:extLst>
          </p:cNvPr>
          <p:cNvSpPr/>
          <p:nvPr/>
        </p:nvSpPr>
        <p:spPr>
          <a:xfrm>
            <a:off x="301451" y="173894"/>
            <a:ext cx="9837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Количество проведенных конкурсов, фестивалей и иных мероприятиях воспитательной направленности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27854C2C-6A18-4417-87B7-F1B97B3843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088363"/>
              </p:ext>
            </p:extLst>
          </p:nvPr>
        </p:nvGraphicFramePr>
        <p:xfrm>
          <a:off x="160774" y="904352"/>
          <a:ext cx="11897248" cy="5779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A93198-5880-4215-9F0D-2BB210D7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152" y="173894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40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D0E5FBD8-40F7-4E27-8DD9-B7E87004E1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4715934"/>
              </p:ext>
            </p:extLst>
          </p:nvPr>
        </p:nvGraphicFramePr>
        <p:xfrm>
          <a:off x="492369" y="1828799"/>
          <a:ext cx="11143622" cy="4431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0E921B-5D2B-4D19-87F2-DE10D3742216}"/>
              </a:ext>
            </a:extLst>
          </p:cNvPr>
          <p:cNvSpPr/>
          <p:nvPr/>
        </p:nvSpPr>
        <p:spPr>
          <a:xfrm>
            <a:off x="492369" y="263769"/>
            <a:ext cx="8531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a typeface="Times New Roman" panose="02020603050405020304" pitchFamily="18" charset="0"/>
              </a:rPr>
              <a:t>Участие обучающихся ПОО в конкурсах, фестивалях и иных мероприятиях воспитательной направленности</a:t>
            </a: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B37E69-2CF1-4A2E-8582-A53A873F2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821" y="138790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5F2FD-5AD6-47D1-BD1E-64A3C124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latin typeface="+mn-lt"/>
                <a:cs typeface="Times New Roman" panose="02020603050405020304" pitchFamily="18" charset="0"/>
              </a:rPr>
              <a:t>Процентное соотношение количества участников от общего контингента обучающихся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D5DCF9C1-9F19-4BAE-A383-EC3C7ECAC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7678163"/>
              </p:ext>
            </p:extLst>
          </p:nvPr>
        </p:nvGraphicFramePr>
        <p:xfrm>
          <a:off x="934497" y="2534602"/>
          <a:ext cx="9726803" cy="2801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E58ABA-F73C-4435-90A1-7F52CF968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627" y="177969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60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20EE689D-8804-48BA-ADC8-A24D65F46B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051828"/>
              </p:ext>
            </p:extLst>
          </p:nvPr>
        </p:nvGraphicFramePr>
        <p:xfrm>
          <a:off x="180870" y="1245996"/>
          <a:ext cx="11866773" cy="5479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80A978-1FFC-4F00-AC29-4AF5FDAAD95D}"/>
              </a:ext>
            </a:extLst>
          </p:cNvPr>
          <p:cNvSpPr/>
          <p:nvPr/>
        </p:nvSpPr>
        <p:spPr>
          <a:xfrm>
            <a:off x="351693" y="59566"/>
            <a:ext cx="8812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a typeface="Calibri" panose="020F0502020204030204" pitchFamily="34" charset="0"/>
              </a:rPr>
              <a:t>Количество мероприятий, проводимых с родителями (законными представителями) обучающихся</a:t>
            </a: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F20C45-3616-4AF5-AA03-3FE97E17D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773" y="132774"/>
            <a:ext cx="1633870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6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74D4C5-2A9A-422F-9D0A-1F505D216FFE}"/>
              </a:ext>
            </a:extLst>
          </p:cNvPr>
          <p:cNvSpPr/>
          <p:nvPr/>
        </p:nvSpPr>
        <p:spPr>
          <a:xfrm>
            <a:off x="619649" y="922442"/>
            <a:ext cx="10946004" cy="562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Наличие в ОО психолого-медико-педагогического консилиума - 13 ПОО (23,2 %)</a:t>
            </a:r>
            <a:endParaRPr lang="ru-RU" sz="1600" dirty="0"/>
          </a:p>
          <a:p>
            <a:pPr indent="450215" algn="just"/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Наличие в ОО медиативной службы (или комиссии по урегулированию споров, конфликтов) - 4 ПОО (7,1 %).</a:t>
            </a:r>
            <a:endParaRPr lang="ru-RU" sz="1600" dirty="0"/>
          </a:p>
          <a:p>
            <a:pPr indent="450215" algn="just"/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Направления социально-психологического сопровождения воспитательного процесса в ПОО:</a:t>
            </a:r>
            <a:endParaRPr lang="ru-RU" sz="1600" dirty="0"/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психолого-педагогическая диагностика обучающихся;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 с детьми и обучающимися, в том числе работа по восстановлению и реабилитации;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 со студентами с ОВЗ;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</a:t>
            </a: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консультирование субъектов образовательного процесса; </a:t>
            </a:r>
            <a:r>
              <a:rPr lang="ru-RU" sz="1600" dirty="0">
                <a:solidFill>
                  <a:srgbClr val="FF5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всех субъектов</a:t>
            </a:r>
            <a:endParaRPr lang="ru-RU" sz="1600" dirty="0">
              <a:solidFill>
                <a:srgbClr val="FF5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просвещение субъектов образовательного процесса; </a:t>
            </a:r>
            <a:r>
              <a:rPr lang="ru-RU" sz="1600" dirty="0">
                <a:solidFill>
                  <a:srgbClr val="FF5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всех субъектов</a:t>
            </a:r>
            <a:endParaRPr lang="ru-RU" sz="1600" dirty="0">
              <a:solidFill>
                <a:srgbClr val="FF5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психолого-педагогическая профилактика (профессиональная деятельность, направленная на сохранение и укрепление психологического здоровья обучающихся в процессе обучения и воспитания в образовательных организациях);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и методическое сопровождение реализации основных и дополнительных образовательных программ;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психолого-педагогическая </a:t>
            </a: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экспертиза (оценка) комфортности и безопасности образовательной среды образовательных организаций.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endParaRPr lang="ru-RU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93% ПОО осуществляется достаточный уровень социально-психологического сопровождения воспитательного процесса. Социально-психологические службы применяют различные формы и методы психолого-педагогического сопровождения обучающихся и родителей, в том числе дистанционные.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B3790F-0A67-4D36-A42D-B37C313E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290" y="154588"/>
            <a:ext cx="1633870" cy="24304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DC70B13-01CD-4657-A4AB-623E8A5CC3FB}"/>
              </a:ext>
            </a:extLst>
          </p:cNvPr>
          <p:cNvSpPr/>
          <p:nvPr/>
        </p:nvSpPr>
        <p:spPr>
          <a:xfrm>
            <a:off x="767024" y="276111"/>
            <a:ext cx="9120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Социально-психологическое сопровождение воспитательного процесса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721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F6B1FD09-1FA2-4E0C-9D1D-A26A95B43C95}"/>
              </a:ext>
            </a:extLst>
          </p:cNvPr>
          <p:cNvGraphicFramePr/>
          <p:nvPr/>
        </p:nvGraphicFramePr>
        <p:xfrm>
          <a:off x="3392805" y="2145030"/>
          <a:ext cx="5406390" cy="256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628B49-7C6C-4A7B-909B-2AFEF6F59824}"/>
              </a:ext>
            </a:extLst>
          </p:cNvPr>
          <p:cNvSpPr/>
          <p:nvPr/>
        </p:nvSpPr>
        <p:spPr>
          <a:xfrm>
            <a:off x="-90436" y="243952"/>
            <a:ext cx="9154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Мероприятия, проводимые с родителями (законными представителями) обучающихся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B473B8-28CF-4D44-A95A-8F1EBE56C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290" y="154588"/>
            <a:ext cx="1633870" cy="2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35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37A41A-12C2-4CB4-AE4F-25F1A9D342B9}"/>
              </a:ext>
            </a:extLst>
          </p:cNvPr>
          <p:cNvSpPr/>
          <p:nvPr/>
        </p:nvSpPr>
        <p:spPr>
          <a:xfrm>
            <a:off x="120581" y="1757811"/>
            <a:ext cx="18565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ea typeface="Calibri" panose="020F0502020204030204" pitchFamily="34" charset="0"/>
              </a:rPr>
              <a:t>Основные </a:t>
            </a:r>
          </a:p>
          <a:p>
            <a:r>
              <a:rPr lang="ru-RU" sz="2800" b="1" dirty="0">
                <a:ea typeface="Calibri" panose="020F0502020204030204" pitchFamily="34" charset="0"/>
              </a:rPr>
              <a:t>выводы</a:t>
            </a:r>
            <a:endParaRPr lang="ru-RU" sz="2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B32076-5B5F-4487-B75E-3224B21EE06A}"/>
              </a:ext>
            </a:extLst>
          </p:cNvPr>
          <p:cNvSpPr/>
          <p:nvPr/>
        </p:nvSpPr>
        <p:spPr>
          <a:xfrm>
            <a:off x="1593363" y="520511"/>
            <a:ext cx="885929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400" dirty="0"/>
              <a:t> </a:t>
            </a:r>
            <a:endParaRPr lang="ru-RU" dirty="0"/>
          </a:p>
          <a:p>
            <a:pPr indent="450215" algn="just"/>
            <a:r>
              <a:rPr lang="ru-RU" sz="2000" dirty="0"/>
              <a:t>1. Актуализировать профессиональный стандарт педагога-психолога, специалиста по воспитанию, привести должностные инструкции в соответствие современным требованиям. </a:t>
            </a:r>
          </a:p>
          <a:p>
            <a:pPr indent="450215" algn="just"/>
            <a:r>
              <a:rPr lang="ru-RU" sz="2000" dirty="0"/>
              <a:t>2. Развивать дополнительное образование детей и взрослых в ПОО.</a:t>
            </a:r>
          </a:p>
          <a:p>
            <a:pPr indent="450215" algn="just"/>
            <a:r>
              <a:rPr lang="ru-RU" sz="2000" dirty="0"/>
              <a:t>3. Развивать формы  внеучебной деятельности, в том числе во взаимодействии с социальными партнерами.</a:t>
            </a:r>
          </a:p>
          <a:p>
            <a:pPr indent="450215" algn="just"/>
            <a:r>
              <a:rPr lang="ru-RU" sz="2000" dirty="0"/>
              <a:t>4. Изучать новые практики профилактической работы, переносить акцент с информирования (предупрежден – значит, вооружен) на приобретение компетенций (способов конструктивно мыслить и действовать в самых сложных ситуациях).</a:t>
            </a:r>
            <a:endParaRPr lang="en-US" sz="2000" dirty="0"/>
          </a:p>
          <a:p>
            <a:pPr indent="450215" algn="just"/>
            <a:r>
              <a:rPr lang="en-US" sz="2000" dirty="0"/>
              <a:t>5</a:t>
            </a:r>
            <a:r>
              <a:rPr lang="ru-RU" sz="2000" dirty="0"/>
              <a:t>. Постоянно повышать компетентность в вопросах помощи семье и обучающимся с учетом современных реалий, знать и не оставлять без внимания явные и неявные сигналы проблемы.</a:t>
            </a:r>
          </a:p>
          <a:p>
            <a:pPr indent="450215" algn="just"/>
            <a:r>
              <a:rPr lang="en-US" sz="2000" dirty="0">
                <a:hlinkClick r:id="rId3"/>
              </a:rPr>
              <a:t>https://chips--journal-ru.turbopages.org/chips-journal.ru/s/reviews/kto-nado-mnoj-izdevalsa?parent_reqid=1647990480762357-847275739991443780300171-prestable-app-host-sas-web-yp-77&amp;recommendation=true</a:t>
            </a:r>
            <a:r>
              <a:rPr lang="ru-RU" sz="2000" dirty="0"/>
              <a:t> .</a:t>
            </a:r>
            <a:endParaRPr lang="en-US" sz="2000" dirty="0"/>
          </a:p>
          <a:p>
            <a:pPr indent="450215" algn="just"/>
            <a:r>
              <a:rPr lang="en-US" sz="2000" dirty="0">
                <a:hlinkClick r:id="rId4"/>
              </a:rPr>
              <a:t>https://www.youtube.com/watch?v=-lb1hbZ5Aq8</a:t>
            </a:r>
            <a:r>
              <a:rPr lang="en-US" sz="2000" dirty="0"/>
              <a:t> </a:t>
            </a:r>
            <a:r>
              <a:rPr lang="ru-RU" sz="2000" dirty="0"/>
              <a:t>.</a:t>
            </a:r>
          </a:p>
          <a:p>
            <a:pPr indent="450215" algn="just"/>
            <a:endParaRPr lang="ru-RU" sz="2000" dirty="0"/>
          </a:p>
          <a:p>
            <a:pPr indent="450215" algn="just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87F03C-F38B-4EC8-8847-AA989956D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3290" y="154588"/>
            <a:ext cx="1633870" cy="2430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294C03-3F56-45D4-A440-52170C7051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76" t="13040" r="37527" b="4615"/>
          <a:stretch/>
        </p:blipFill>
        <p:spPr>
          <a:xfrm>
            <a:off x="10456510" y="2049895"/>
            <a:ext cx="1735490" cy="31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68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F5E03A-C643-4C83-BBFA-11FDAC5F1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8" t="9084" r="30934" b="3737"/>
          <a:stretch/>
        </p:blipFill>
        <p:spPr>
          <a:xfrm>
            <a:off x="0" y="84545"/>
            <a:ext cx="9060944" cy="668890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A40116E-245C-404A-A7EA-21DDB303239C}"/>
              </a:ext>
            </a:extLst>
          </p:cNvPr>
          <p:cNvCxnSpPr/>
          <p:nvPr/>
        </p:nvCxnSpPr>
        <p:spPr>
          <a:xfrm>
            <a:off x="572756" y="984738"/>
            <a:ext cx="8249697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80DDEC-BC9C-43D8-8A45-2A559A8967E3}"/>
              </a:ext>
            </a:extLst>
          </p:cNvPr>
          <p:cNvSpPr/>
          <p:nvPr/>
        </p:nvSpPr>
        <p:spPr>
          <a:xfrm>
            <a:off x="9060944" y="55976"/>
            <a:ext cx="2997078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“Когда школьная учительница сына говорит мне, что она одна, а учеников много, я отвечаю ей: “Это вас, учителей много, а ребенок у меня один”.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79457F-C447-4373-988F-738FF3122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383" y="1140033"/>
            <a:ext cx="7284921" cy="52916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BCF58E-F1A2-46F2-9D5E-9C8638D28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567" y="1499688"/>
            <a:ext cx="6586377" cy="494193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A06A98-02D0-4722-B9A2-C711918319CE}"/>
              </a:ext>
            </a:extLst>
          </p:cNvPr>
          <p:cNvSpPr/>
          <p:nvPr/>
        </p:nvSpPr>
        <p:spPr>
          <a:xfrm>
            <a:off x="9191572" y="3970656"/>
            <a:ext cx="2735821" cy="2946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Педагогическим работникам запрещается использовать образовательную деятельность для ..., в том числе посредством сообщения обучающимся недостоверных сведений об исторических, о национальных, религиозных и культурных традициях народов, а также для побуждения обучающихся к действиям, противоречащим Конституции Российской Федерации.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0B7AC9-CD74-4BB4-B1A7-33C701347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15" t="30435" r="39670" b="42102"/>
          <a:stretch/>
        </p:blipFill>
        <p:spPr>
          <a:xfrm>
            <a:off x="9717433" y="2498091"/>
            <a:ext cx="1635194" cy="12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85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6E87BD-8E27-4511-9460-1D5DE738C503}"/>
              </a:ext>
            </a:extLst>
          </p:cNvPr>
          <p:cNvSpPr/>
          <p:nvPr/>
        </p:nvSpPr>
        <p:spPr>
          <a:xfrm>
            <a:off x="2585776" y="397635"/>
            <a:ext cx="6096000" cy="57169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Постановление комиссии по делам несовершеннолетних и защите их прав Иркутской области от 04.06.2021 № 4-кдн</a:t>
            </a:r>
          </a:p>
          <a:p>
            <a:pPr lvl="0" algn="ctr">
              <a:defRPr/>
            </a:pPr>
            <a:endParaRPr lang="ru-RU" sz="1350" b="1" dirty="0">
              <a:solidFill>
                <a:prstClr val="black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prstClr val="black"/>
                </a:solidFill>
              </a:rPr>
              <a:t>Осуществлять </a:t>
            </a:r>
            <a:r>
              <a:rPr lang="ru-RU" sz="1350" dirty="0">
                <a:solidFill>
                  <a:prstClr val="black"/>
                </a:solidFill>
                <a:highlight>
                  <a:srgbClr val="FFFF00"/>
                </a:highlight>
              </a:rPr>
              <a:t>повышение профессиональной компетентности </a:t>
            </a:r>
            <a:r>
              <a:rPr lang="ru-RU" sz="1350" dirty="0">
                <a:solidFill>
                  <a:prstClr val="black"/>
                </a:solidFill>
              </a:rPr>
              <a:t>руководящих и педагогических работников по вопросам профилактики.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prstClr val="black"/>
                </a:solidFill>
              </a:rPr>
              <a:t>Организовывать во взаимодействии с правоохранительными органами </a:t>
            </a:r>
            <a:r>
              <a:rPr lang="ru-RU" sz="1350" dirty="0">
                <a:solidFill>
                  <a:prstClr val="black"/>
                </a:solidFill>
                <a:highlight>
                  <a:srgbClr val="FFFF00"/>
                </a:highlight>
              </a:rPr>
              <a:t>индивидуально-профилактические мероприятия </a:t>
            </a:r>
            <a:r>
              <a:rPr lang="ru-RU" sz="1350" dirty="0">
                <a:solidFill>
                  <a:prstClr val="black"/>
                </a:solidFill>
              </a:rPr>
              <a:t>несовершеннолетних-участников протестных акций и размещающих в соцсетях материалы асоциального содержания.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prstClr val="black"/>
                </a:solidFill>
              </a:rPr>
              <a:t>По каждому факту происшествия в ОО, связанному с применением агрессии, насилия в отношении несовершеннолетних, педагогов, общественного порядка и общественной безопасности организовать проведение </a:t>
            </a:r>
            <a:r>
              <a:rPr lang="ru-RU" sz="1350" dirty="0">
                <a:solidFill>
                  <a:prstClr val="black"/>
                </a:solidFill>
                <a:highlight>
                  <a:srgbClr val="FFFF00"/>
                </a:highlight>
              </a:rPr>
              <a:t>внутреннего расследования с принятием мер к их устранению</a:t>
            </a:r>
            <a:r>
              <a:rPr lang="ru-RU" sz="1350" dirty="0">
                <a:solidFill>
                  <a:prstClr val="black"/>
                </a:solidFill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prstClr val="black"/>
                </a:solidFill>
              </a:rPr>
              <a:t>Обеспечить выявление и </a:t>
            </a:r>
            <a:r>
              <a:rPr lang="ru-RU" sz="1350" dirty="0">
                <a:solidFill>
                  <a:prstClr val="black"/>
                </a:solidFill>
                <a:highlight>
                  <a:srgbClr val="FFFF00"/>
                </a:highlight>
              </a:rPr>
              <a:t>пресечение любых проявлений </a:t>
            </a:r>
            <a:r>
              <a:rPr lang="ru-RU" sz="1350" dirty="0">
                <a:solidFill>
                  <a:prstClr val="black"/>
                </a:solidFill>
              </a:rPr>
              <a:t>деструктивного поведения, в том числе буллинга, среди обучающихся, нарушения этики среди педагогических работников.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prstClr val="black"/>
                </a:solidFill>
              </a:rPr>
              <a:t>Продолжить изучение, обобщение и </a:t>
            </a:r>
            <a:r>
              <a:rPr lang="ru-RU" sz="1350" dirty="0">
                <a:solidFill>
                  <a:prstClr val="black"/>
                </a:solidFill>
                <a:highlight>
                  <a:srgbClr val="FFFF00"/>
                </a:highlight>
              </a:rPr>
              <a:t>трансляцию эффективного опыта </a:t>
            </a:r>
            <a:r>
              <a:rPr lang="ru-RU" sz="1350" dirty="0">
                <a:solidFill>
                  <a:prstClr val="black"/>
                </a:solidFill>
              </a:rPr>
              <a:t>организации в ПОО профилактической работы (проведение вебинаров, конкурсов по ВР, формирование реестра лучших практик).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prstClr val="black"/>
                </a:solidFill>
              </a:rPr>
              <a:t>Принять меры по повышению эффективности проведения профилактической и воспитательной работы в ПОО с привлечением к данной работе </a:t>
            </a:r>
            <a:r>
              <a:rPr lang="ru-RU" sz="1350" dirty="0">
                <a:solidFill>
                  <a:prstClr val="black"/>
                </a:solidFill>
                <a:highlight>
                  <a:srgbClr val="FFFF00"/>
                </a:highlight>
              </a:rPr>
              <a:t>различных субъектов системы профилактики</a:t>
            </a:r>
            <a:r>
              <a:rPr lang="ru-RU" sz="1350" dirty="0">
                <a:solidFill>
                  <a:prstClr val="black"/>
                </a:solidFill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prstClr val="black"/>
                </a:solidFill>
              </a:rPr>
              <a:t>Обобщать и представлять в министерство образования Иркутской области опыт по организации профилактической и воспитательной работы в ПОО и </a:t>
            </a:r>
            <a:r>
              <a:rPr lang="ru-RU" sz="1350" dirty="0">
                <a:solidFill>
                  <a:prstClr val="black"/>
                </a:solidFill>
                <a:highlight>
                  <a:srgbClr val="FFFF00"/>
                </a:highlight>
              </a:rPr>
              <a:t>общежитиях</a:t>
            </a:r>
            <a:r>
              <a:rPr lang="ru-RU" sz="1350" dirty="0">
                <a:solidFill>
                  <a:prstClr val="black"/>
                </a:solidFill>
              </a:rPr>
              <a:t> при ПОО (до 15 июня ежегодно).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prstClr val="black"/>
                </a:solidFill>
              </a:rPr>
              <a:t>Обеспечить полный </a:t>
            </a:r>
            <a:r>
              <a:rPr lang="ru-RU" sz="1350" dirty="0">
                <a:solidFill>
                  <a:prstClr val="black"/>
                </a:solidFill>
                <a:highlight>
                  <a:srgbClr val="FFFF00"/>
                </a:highlight>
              </a:rPr>
              <a:t>охват внеурочной деятельностью </a:t>
            </a:r>
            <a:r>
              <a:rPr lang="ru-RU" sz="1350" dirty="0">
                <a:solidFill>
                  <a:prstClr val="black"/>
                </a:solidFill>
              </a:rPr>
              <a:t>обучающихся из числа детей-сирот.</a:t>
            </a:r>
          </a:p>
        </p:txBody>
      </p:sp>
      <p:pic>
        <p:nvPicPr>
          <p:cNvPr id="4" name="Рисунок 3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BC8EFD7F-DB4C-4030-8853-235A89D260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090" y="2600012"/>
            <a:ext cx="914400" cy="914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A44C79-E08E-4F18-8D96-561CE9F00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290" y="154588"/>
            <a:ext cx="1633870" cy="2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65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4DA2D2-39D1-48F6-BD33-2AE2305A42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613" y="55266"/>
            <a:ext cx="8855947" cy="766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Межрегиональная научно-практическая конференция по вопросам профилактики социально-негативных явлений среди молодежи </a:t>
            </a:r>
          </a:p>
          <a:p>
            <a:pPr marL="0" indent="0">
              <a:buNone/>
            </a:pPr>
            <a:r>
              <a:rPr lang="ru-RU" sz="1800" b="1" dirty="0"/>
              <a:t>(ноябрь 2022 года)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9E8FBE-4701-477A-AB89-E41373ADD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28" y="163248"/>
            <a:ext cx="1633870" cy="24995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ACAEC6-5928-49A4-9B72-345EC71908C6}"/>
              </a:ext>
            </a:extLst>
          </p:cNvPr>
          <p:cNvSpPr/>
          <p:nvPr/>
        </p:nvSpPr>
        <p:spPr>
          <a:xfrm>
            <a:off x="7375488" y="1809689"/>
            <a:ext cx="43710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Open Sans"/>
              </a:rPr>
              <a:t>Государственное казенное учреждение Иркутской области "Центр психолого-педагогической, медицинской и социальной помощи, профилактики, реабилитации и коррекции"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Open Sans"/>
              </a:rPr>
              <a:t>(ГКУ "ЦПРК")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05EFE-2485-40D8-9DBC-C9C999D2120B}"/>
              </a:ext>
            </a:extLst>
          </p:cNvPr>
          <p:cNvSpPr txBox="1"/>
          <p:nvPr/>
        </p:nvSpPr>
        <p:spPr>
          <a:xfrm>
            <a:off x="1500552" y="1391983"/>
            <a:ext cx="343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менее 150 участников</a:t>
            </a:r>
          </a:p>
          <a:p>
            <a:r>
              <a:rPr lang="ru-RU" dirty="0"/>
              <a:t>Не менее 3 субъектов </a:t>
            </a:r>
          </a:p>
          <a:p>
            <a:r>
              <a:rPr lang="ru-RU" dirty="0"/>
              <a:t>Не менее 3 ведомств</a:t>
            </a:r>
          </a:p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C3138-5ADC-4F4E-87C9-FC9FEA7172A5}"/>
              </a:ext>
            </a:extLst>
          </p:cNvPr>
          <p:cNvSpPr txBox="1"/>
          <p:nvPr/>
        </p:nvSpPr>
        <p:spPr>
          <a:xfrm>
            <a:off x="2160394" y="5788721"/>
            <a:ext cx="465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Презентации лучших практик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E1C24-C2DB-499D-BEA4-3AA9904A1F43}"/>
              </a:ext>
            </a:extLst>
          </p:cNvPr>
          <p:cNvSpPr txBox="1"/>
          <p:nvPr/>
        </p:nvSpPr>
        <p:spPr>
          <a:xfrm>
            <a:off x="1363225" y="4327173"/>
            <a:ext cx="606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Изучение, внедрение эффективных практик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83070-5C47-4E92-AACD-BF62F5C310ED}"/>
              </a:ext>
            </a:extLst>
          </p:cNvPr>
          <p:cNvSpPr txBox="1"/>
          <p:nvPr/>
        </p:nvSpPr>
        <p:spPr>
          <a:xfrm>
            <a:off x="9792954" y="4196215"/>
            <a:ext cx="13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ОГКУ ЦПН</a:t>
            </a:r>
          </a:p>
        </p:txBody>
      </p:sp>
      <p:pic>
        <p:nvPicPr>
          <p:cNvPr id="10" name="Рисунок 9" descr="Значок сотрудника">
            <a:extLst>
              <a:ext uri="{FF2B5EF4-FFF2-40B4-BE49-F238E27FC236}">
                <a16:creationId xmlns:a16="http://schemas.microsoft.com/office/drawing/2014/main" id="{107D45AC-9D8C-45BC-864F-CFE00DA35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559" y="1108633"/>
            <a:ext cx="1106993" cy="1159273"/>
          </a:xfrm>
          <a:prstGeom prst="rect">
            <a:avLst/>
          </a:prstGeom>
        </p:spPr>
      </p:pic>
      <p:pic>
        <p:nvPicPr>
          <p:cNvPr id="12" name="Рисунок 11" descr="Рукопожатие">
            <a:extLst>
              <a:ext uri="{FF2B5EF4-FFF2-40B4-BE49-F238E27FC236}">
                <a16:creationId xmlns:a16="http://schemas.microsoft.com/office/drawing/2014/main" id="{4B4A6305-DBB0-4A33-AC72-18CF73A0C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891" y="5456648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FEB8F3-8F91-4AB4-873F-A56CDAC942BF}"/>
              </a:ext>
            </a:extLst>
          </p:cNvPr>
          <p:cNvSpPr txBox="1"/>
          <p:nvPr/>
        </p:nvSpPr>
        <p:spPr>
          <a:xfrm>
            <a:off x="8169476" y="5724717"/>
            <a:ext cx="3215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Уполномоченный по правам ребенка в ИО</a:t>
            </a:r>
          </a:p>
        </p:txBody>
      </p:sp>
      <p:pic>
        <p:nvPicPr>
          <p:cNvPr id="15" name="Рисунок 14" descr="Беспроводная связь">
            <a:extLst>
              <a:ext uri="{FF2B5EF4-FFF2-40B4-BE49-F238E27FC236}">
                <a16:creationId xmlns:a16="http://schemas.microsoft.com/office/drawing/2014/main" id="{B6E9043F-7C45-4A94-9B1D-46A2097FE0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53200" y="4411744"/>
            <a:ext cx="914400" cy="914400"/>
          </a:xfrm>
          <a:prstGeom prst="rect">
            <a:avLst/>
          </a:prstGeom>
        </p:spPr>
      </p:pic>
      <p:pic>
        <p:nvPicPr>
          <p:cNvPr id="17" name="Рисунок 16" descr="Ссылка">
            <a:extLst>
              <a:ext uri="{FF2B5EF4-FFF2-40B4-BE49-F238E27FC236}">
                <a16:creationId xmlns:a16="http://schemas.microsoft.com/office/drawing/2014/main" id="{BCE2BE28-8741-45B6-8F9D-C344DA9EE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85006" y="3543277"/>
            <a:ext cx="783896" cy="783896"/>
          </a:xfrm>
          <a:prstGeom prst="rect">
            <a:avLst/>
          </a:prstGeom>
        </p:spPr>
      </p:pic>
      <p:pic>
        <p:nvPicPr>
          <p:cNvPr id="19" name="Рисунок 18" descr="Открытая книга">
            <a:extLst>
              <a:ext uri="{FF2B5EF4-FFF2-40B4-BE49-F238E27FC236}">
                <a16:creationId xmlns:a16="http://schemas.microsoft.com/office/drawing/2014/main" id="{2DB0ACE3-B32A-405F-AB61-8A2E2235B5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84291" y="3509904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2F9227-D16F-40CA-A4C9-55DCDC77337F}"/>
              </a:ext>
            </a:extLst>
          </p:cNvPr>
          <p:cNvSpPr txBox="1"/>
          <p:nvPr/>
        </p:nvSpPr>
        <p:spPr>
          <a:xfrm>
            <a:off x="9877530" y="4868944"/>
            <a:ext cx="113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КДНиЗП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44DA8AB2-B922-41F4-8BAB-5EB412270665}"/>
              </a:ext>
            </a:extLst>
          </p:cNvPr>
          <p:cNvSpPr/>
          <p:nvPr/>
        </p:nvSpPr>
        <p:spPr>
          <a:xfrm rot="5400000">
            <a:off x="3122322" y="4978917"/>
            <a:ext cx="916032" cy="51871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82008-552F-404E-8718-7F54BC37DA00}"/>
              </a:ext>
            </a:extLst>
          </p:cNvPr>
          <p:cNvSpPr txBox="1"/>
          <p:nvPr/>
        </p:nvSpPr>
        <p:spPr>
          <a:xfrm>
            <a:off x="1030794" y="2582426"/>
            <a:ext cx="578198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Фестиваль лучших практик постинтернатного сопровождения</a:t>
            </a:r>
          </a:p>
        </p:txBody>
      </p:sp>
    </p:spTree>
    <p:extLst>
      <p:ext uri="{BB962C8B-B14F-4D97-AF65-F5344CB8AC3E}">
        <p14:creationId xmlns:p14="http://schemas.microsoft.com/office/powerpoint/2010/main" val="234585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28520-261C-49A7-BEB6-9662BCA13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092" y="152116"/>
            <a:ext cx="1639966" cy="249958"/>
          </a:xfrm>
          <a:prstGeom prst="rect">
            <a:avLst/>
          </a:prstGeom>
        </p:spPr>
      </p:pic>
      <p:sp>
        <p:nvSpPr>
          <p:cNvPr id="17" name="Стрелка: изогнутая вправо 16">
            <a:extLst>
              <a:ext uri="{FF2B5EF4-FFF2-40B4-BE49-F238E27FC236}">
                <a16:creationId xmlns:a16="http://schemas.microsoft.com/office/drawing/2014/main" id="{D0420EC4-556A-4882-8FDD-67E0DDE2EC33}"/>
              </a:ext>
            </a:extLst>
          </p:cNvPr>
          <p:cNvSpPr/>
          <p:nvPr/>
        </p:nvSpPr>
        <p:spPr>
          <a:xfrm>
            <a:off x="844062" y="2159904"/>
            <a:ext cx="2675391" cy="1377116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CC6CD0-51C4-448C-8976-85A98842A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4" t="-2" r="2682" b="4776"/>
          <a:stretch/>
        </p:blipFill>
        <p:spPr>
          <a:xfrm>
            <a:off x="0" y="2954"/>
            <a:ext cx="4027470" cy="28562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8917B6-014D-4C80-A35F-3AD60B869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4329" y="5273606"/>
            <a:ext cx="2087586" cy="142810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52D62E-0711-458A-8394-184EBC559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7470" y="884866"/>
            <a:ext cx="8151058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79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E18A1-5841-4567-A91F-40BCB8D03C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3051" y="796977"/>
            <a:ext cx="5539708" cy="73612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Телеграм-канал  «Отдела сопровождения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специальн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29AFA0-FC8E-4459-9946-B81A81842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2" t="1" r="23919" b="26"/>
          <a:stretch/>
        </p:blipFill>
        <p:spPr>
          <a:xfrm>
            <a:off x="758651" y="591711"/>
            <a:ext cx="914400" cy="9413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29B407-318B-4B88-AE4E-DCCD59E6F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290" y="154588"/>
            <a:ext cx="1633870" cy="243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B40804-30B5-4DF8-870F-E23751ADEFDE}"/>
              </a:ext>
            </a:extLst>
          </p:cNvPr>
          <p:cNvSpPr txBox="1"/>
          <p:nvPr/>
        </p:nvSpPr>
        <p:spPr>
          <a:xfrm>
            <a:off x="758651" y="2361363"/>
            <a:ext cx="8912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Сокольникова Ольга Владимировна – заведующий отделом, 8983 695 87 09</a:t>
            </a:r>
          </a:p>
          <a:p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Матвеева Валентина Юрьевна – старший методист, 8950 119 72 23</a:t>
            </a:r>
          </a:p>
          <a:p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Арбатская Ирина Олеговна – старший методист, 8904 139 96 92</a:t>
            </a:r>
          </a:p>
        </p:txBody>
      </p:sp>
    </p:spTree>
    <p:extLst>
      <p:ext uri="{BB962C8B-B14F-4D97-AF65-F5344CB8AC3E}">
        <p14:creationId xmlns:p14="http://schemas.microsoft.com/office/powerpoint/2010/main" val="135652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C2DF3-1EE5-43EE-87FA-5C23977B7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3" t="8652"/>
          <a:stretch/>
        </p:blipFill>
        <p:spPr>
          <a:xfrm>
            <a:off x="0" y="3429000"/>
            <a:ext cx="4694025" cy="25483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9BDD3A-B3D8-4873-BF99-73CA3BF76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91"/>
          <a:stretch/>
        </p:blipFill>
        <p:spPr>
          <a:xfrm>
            <a:off x="6197028" y="534501"/>
            <a:ext cx="4702140" cy="22961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BE57E8-3F5D-403D-9005-75A11494A9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73"/>
          <a:stretch/>
        </p:blipFill>
        <p:spPr>
          <a:xfrm>
            <a:off x="0" y="18492"/>
            <a:ext cx="5775368" cy="32018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2FE22-DAE7-40E0-B42D-978987FE9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025" y="2870583"/>
            <a:ext cx="7412359" cy="38805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3606DA-EFDB-4CB6-9F28-9C826BD9B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8791" y="118271"/>
            <a:ext cx="1639966" cy="249958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73C07086-DF84-4AD3-AE91-6084F3276052}"/>
              </a:ext>
            </a:extLst>
          </p:cNvPr>
          <p:cNvSpPr/>
          <p:nvPr/>
        </p:nvSpPr>
        <p:spPr>
          <a:xfrm>
            <a:off x="9606337" y="6410956"/>
            <a:ext cx="2585663" cy="328773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482ED2-16DE-4D91-82F0-F519AC130D79}"/>
              </a:ext>
            </a:extLst>
          </p:cNvPr>
          <p:cNvSpPr txBox="1"/>
          <p:nvPr/>
        </p:nvSpPr>
        <p:spPr>
          <a:xfrm>
            <a:off x="115351" y="6154954"/>
            <a:ext cx="4300695" cy="58477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Рост проявлений аутоагрессии среди подростков</a:t>
            </a:r>
          </a:p>
        </p:txBody>
      </p:sp>
    </p:spTree>
    <p:extLst>
      <p:ext uri="{BB962C8B-B14F-4D97-AF65-F5344CB8AC3E}">
        <p14:creationId xmlns:p14="http://schemas.microsoft.com/office/powerpoint/2010/main" val="373417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BD9925-AE5A-4468-B71D-F10EE7299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25" y="532463"/>
            <a:ext cx="5165638" cy="28061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471959-71CC-423B-BE51-7DAFC9DF0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27"/>
          <a:stretch/>
        </p:blipFill>
        <p:spPr>
          <a:xfrm>
            <a:off x="6358105" y="77780"/>
            <a:ext cx="5635470" cy="33512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47061E-7370-4D25-89DC-09531779A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95" b="2158"/>
          <a:stretch/>
        </p:blipFill>
        <p:spPr>
          <a:xfrm>
            <a:off x="81172" y="3519435"/>
            <a:ext cx="5236885" cy="31652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3B0468-AA0C-4F62-A546-E99BF151AF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53" b="6449"/>
          <a:stretch/>
        </p:blipFill>
        <p:spPr>
          <a:xfrm>
            <a:off x="6955115" y="3812163"/>
            <a:ext cx="5236885" cy="2968057"/>
          </a:xfrm>
          <a:prstGeom prst="rect">
            <a:avLst/>
          </a:prstGeom>
        </p:spPr>
      </p:pic>
      <p:pic>
        <p:nvPicPr>
          <p:cNvPr id="8" name="Рисунок 7" descr="Грабитель">
            <a:extLst>
              <a:ext uri="{FF2B5EF4-FFF2-40B4-BE49-F238E27FC236}">
                <a16:creationId xmlns:a16="http://schemas.microsoft.com/office/drawing/2014/main" id="{DB24FEFA-69AF-436D-8D5D-7B7A01F23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5839" y="5149231"/>
            <a:ext cx="1117931" cy="1117931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F2AF507-8D26-4FF0-9D6D-F6771890DFF0}"/>
              </a:ext>
            </a:extLst>
          </p:cNvPr>
          <p:cNvCxnSpPr/>
          <p:nvPr/>
        </p:nvCxnSpPr>
        <p:spPr>
          <a:xfrm flipV="1">
            <a:off x="6250075" y="3519435"/>
            <a:ext cx="284703" cy="735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69A360-B27E-4D9A-AFED-AC9332FD8DD6}"/>
              </a:ext>
            </a:extLst>
          </p:cNvPr>
          <p:cNvSpPr txBox="1"/>
          <p:nvPr/>
        </p:nvSpPr>
        <p:spPr>
          <a:xfrm>
            <a:off x="81172" y="72696"/>
            <a:ext cx="553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Другие вопросы, касающиеся системы СПО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495525-A5A3-4B89-9206-82F73E80C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6436" y="4351533"/>
            <a:ext cx="735990" cy="7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18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BB8BE4-7BB6-452F-9A6B-1749E542B7B1}"/>
              </a:ext>
            </a:extLst>
          </p:cNvPr>
          <p:cNvPicPr/>
          <p:nvPr/>
        </p:nvPicPr>
        <p:blipFill rotWithShape="1">
          <a:blip r:embed="rId3"/>
          <a:srcRect l="15618" t="17345" r="37307" b="32090"/>
          <a:stretch/>
        </p:blipFill>
        <p:spPr bwMode="auto">
          <a:xfrm>
            <a:off x="0" y="74488"/>
            <a:ext cx="5339653" cy="3452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096C61-BB01-4890-A668-B44AF15C7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806" y="249322"/>
            <a:ext cx="1639966" cy="24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6C3A9D-8FEF-4CFE-BACD-A17890341605}"/>
              </a:ext>
            </a:extLst>
          </p:cNvPr>
          <p:cNvSpPr txBox="1"/>
          <p:nvPr/>
        </p:nvSpPr>
        <p:spPr>
          <a:xfrm>
            <a:off x="5115814" y="2505418"/>
            <a:ext cx="7018280" cy="4278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Организации среднего профессионального образования</a:t>
            </a:r>
          </a:p>
          <a:p>
            <a:pPr algn="ctr"/>
            <a:r>
              <a:rPr lang="ru-RU" sz="1600" b="1" u="sng" dirty="0"/>
              <a:t>основные проблемы: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недостаточное финансирование за счет бюджета Иркутской области с целью увеличения КЦП в ПОО;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Несмотря на острую нехватку кадров в сфере образования, здравоохранения, количество бюджетных мест, согласно КЦП, в сравнении с 2020 годом, остается на прежнем уровне во всех профильных ПОО.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низкая доступность получения образования детьми с ОВЗ;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ненадлежащее состояние общежитий – капитальный ремонт ввиду значительного износа требуется </a:t>
            </a:r>
            <a:r>
              <a:rPr lang="ru-RU" sz="1600" b="1" dirty="0">
                <a:solidFill>
                  <a:srgbClr val="FF0000"/>
                </a:solidFill>
              </a:rPr>
              <a:t>в более чем 80% общежитий</a:t>
            </a:r>
            <a:r>
              <a:rPr lang="ru-RU" sz="1600" dirty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отсутствие дополнительных площадей, недостаточное финансирование для расширения МТБ ПОО с целью создания условий для увеличения бюджетных мест (учреждения культуры, здравоохранения – г. Братск, п. Усть-ордынский и др.);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недостаточное количество реализуемых ПОО программ обучения;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дефицит педагогических кадров, нехватка мастеров производственного обучения.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D57858-CBA1-4643-A35A-B02F98A8C2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42" t="47431"/>
          <a:stretch/>
        </p:blipFill>
        <p:spPr>
          <a:xfrm rot="8535967">
            <a:off x="2487601" y="3978564"/>
            <a:ext cx="2075763" cy="8644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BD164D-88EB-4A9D-B9C8-BDB1B0A5EF39}"/>
              </a:ext>
            </a:extLst>
          </p:cNvPr>
          <p:cNvSpPr txBox="1"/>
          <p:nvPr/>
        </p:nvSpPr>
        <p:spPr>
          <a:xfrm>
            <a:off x="156351" y="5203049"/>
            <a:ext cx="4803112" cy="1200329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Повышение значимости психолого-педагогического и социально-педагогического сопровождения в ОО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152B0-4A06-4059-ADD2-462073641193}"/>
              </a:ext>
            </a:extLst>
          </p:cNvPr>
          <p:cNvSpPr txBox="1"/>
          <p:nvPr/>
        </p:nvSpPr>
        <p:spPr>
          <a:xfrm>
            <a:off x="5807947" y="713433"/>
            <a:ext cx="577780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Отдельно не вынесена такая проблема, как «наследование» несовершеннолетними негативных тенденций поведения, сложившихся в период обучения в школе или пребывания в организации для детей-сирот</a:t>
            </a:r>
          </a:p>
        </p:txBody>
      </p:sp>
    </p:spTree>
    <p:extLst>
      <p:ext uri="{BB962C8B-B14F-4D97-AF65-F5344CB8AC3E}">
        <p14:creationId xmlns:p14="http://schemas.microsoft.com/office/powerpoint/2010/main" val="3427937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0E738B-27D6-4744-BA36-FD62AE329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23" t="11785" r="50961" b="12500"/>
          <a:stretch/>
        </p:blipFill>
        <p:spPr>
          <a:xfrm>
            <a:off x="2862500" y="863085"/>
            <a:ext cx="4636323" cy="57878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E97B7C-7985-47F3-AF8F-FF78E9CAB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854" y="189032"/>
            <a:ext cx="1646063" cy="24995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47BE81-A38A-4E00-ADED-CBA43F56E86D}"/>
              </a:ext>
            </a:extLst>
          </p:cNvPr>
          <p:cNvSpPr/>
          <p:nvPr/>
        </p:nvSpPr>
        <p:spPr>
          <a:xfrm>
            <a:off x="198550" y="149276"/>
            <a:ext cx="9897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Психолого-педагогическое и социально-педагогическое сопровождение в профессиональных образовательных организациях (в аспекте профилактической воспитательной работы)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66BC64-FE8D-4D04-8A81-4F7D87A60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0126"/>
            <a:ext cx="2578832" cy="46577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BBC2E6-9F3C-4FB8-8C3A-673E8AC007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00" t="10585" r="51124" b="5019"/>
          <a:stretch/>
        </p:blipFill>
        <p:spPr>
          <a:xfrm>
            <a:off x="7752706" y="863085"/>
            <a:ext cx="4130211" cy="57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0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4B5443-7378-45A7-A961-551F5708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62" y="0"/>
            <a:ext cx="8732145" cy="6540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E9C13-99F1-4071-9C35-91B4BB7E2665}"/>
              </a:ext>
            </a:extLst>
          </p:cNvPr>
          <p:cNvSpPr txBox="1"/>
          <p:nvPr/>
        </p:nvSpPr>
        <p:spPr>
          <a:xfrm>
            <a:off x="9657708" y="1222625"/>
            <a:ext cx="208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Социальный педагог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48F518-756F-4583-B799-69CF97854F5B}"/>
              </a:ext>
            </a:extLst>
          </p:cNvPr>
          <p:cNvSpPr txBox="1"/>
          <p:nvPr/>
        </p:nvSpPr>
        <p:spPr>
          <a:xfrm>
            <a:off x="9765586" y="4665879"/>
            <a:ext cx="1866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Педагог -психолог</a:t>
            </a:r>
          </a:p>
        </p:txBody>
      </p:sp>
    </p:spTree>
    <p:extLst>
      <p:ext uri="{BB962C8B-B14F-4D97-AF65-F5344CB8AC3E}">
        <p14:creationId xmlns:p14="http://schemas.microsoft.com/office/powerpoint/2010/main" val="10874340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4373</TotalTime>
  <Words>2879</Words>
  <Application>Microsoft Office PowerPoint</Application>
  <PresentationFormat>Широкоэкранный</PresentationFormat>
  <Paragraphs>496</Paragraphs>
  <Slides>40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Open Sans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Сведения об обучающихся, состоящих на учете в органах профилактики</vt:lpstr>
      <vt:lpstr>  Информация о количестве обучающихся ПОО, совершивших преступления в 2021 г. </vt:lpstr>
      <vt:lpstr>Презентация PowerPoint</vt:lpstr>
      <vt:lpstr>Социальный статус обучающихся ПОО, совершивших преступления в 2021 году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Процентное соотношение количества участников от общего контингента обучающихся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Телеграм-канал  «Отдела сопровождения специальн...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Сокольникова</dc:creator>
  <cp:lastModifiedBy>Сокольникова Ольга Владимировна</cp:lastModifiedBy>
  <cp:revision>577</cp:revision>
  <dcterms:created xsi:type="dcterms:W3CDTF">2022-03-10T03:25:49Z</dcterms:created>
  <dcterms:modified xsi:type="dcterms:W3CDTF">2022-10-04T06:17:26Z</dcterms:modified>
</cp:coreProperties>
</file>