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56" r:id="rId3"/>
    <p:sldId id="265" r:id="rId4"/>
    <p:sldId id="302" r:id="rId5"/>
    <p:sldId id="286" r:id="rId6"/>
    <p:sldId id="303" r:id="rId7"/>
    <p:sldId id="297" r:id="rId8"/>
    <p:sldId id="298" r:id="rId9"/>
    <p:sldId id="296" r:id="rId10"/>
    <p:sldId id="299" r:id="rId11"/>
    <p:sldId id="300" r:id="rId12"/>
    <p:sldId id="30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рина Урбагаева" initials="МУ" lastIdx="0" clrIdx="0">
    <p:extLst>
      <p:ext uri="{19B8F6BF-5375-455C-9EA6-DF929625EA0E}">
        <p15:presenceInfo xmlns:p15="http://schemas.microsoft.com/office/powerpoint/2012/main" userId="Марина Урбагаев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55" d="100"/>
          <a:sy n="55" d="100"/>
        </p:scale>
        <p:origin x="82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2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0B7-420F-A519-A05BE759E31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0B7-420F-A519-A05BE759E31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0B7-420F-A519-A05BE759E31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0B7-420F-A519-A05BE759E31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0B7-420F-A519-A05BE759E31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0B7-420F-A519-A05BE759E31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0B7-420F-A519-A05BE759E31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0B7-420F-A519-A05BE759E31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0B7-420F-A519-A05BE759E3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Лист4!$A$1:$A$8</c:f>
              <c:strCache>
                <c:ptCount val="8"/>
                <c:pt idx="0">
                  <c:v>Подведомственных МО ИО </c:v>
                </c:pt>
                <c:pt idx="1">
                  <c:v>Подведомственных МЗ ИО </c:v>
                </c:pt>
                <c:pt idx="2">
                  <c:v>Подведомственных МК ИО </c:v>
                </c:pt>
                <c:pt idx="3">
                  <c:v>Подведомственных МС ИО </c:v>
                </c:pt>
                <c:pt idx="4">
                  <c:v>Подведомственных МСР ИО </c:v>
                </c:pt>
                <c:pt idx="5">
                  <c:v>Подведомственных МС РФ </c:v>
                </c:pt>
                <c:pt idx="6">
                  <c:v>Частные ОО</c:v>
                </c:pt>
                <c:pt idx="7">
                  <c:v>ВУЗы, реализующие ОП СПО</c:v>
                </c:pt>
              </c:strCache>
            </c:strRef>
          </c:cat>
          <c:val>
            <c:numRef>
              <c:f>Лист4!$B$1:$B$8</c:f>
              <c:numCache>
                <c:formatCode>General</c:formatCode>
                <c:ptCount val="8"/>
                <c:pt idx="0">
                  <c:v>56</c:v>
                </c:pt>
                <c:pt idx="1">
                  <c:v>10</c:v>
                </c:pt>
                <c:pt idx="2">
                  <c:v>5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7</c:v>
                </c:pt>
                <c:pt idx="7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0B7-420F-A519-A05BE759E31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7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2800" b="1" i="0" u="none" strike="noStrike" kern="100" spc="0" baseline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sz="2800" b="1" i="0" u="none" strike="noStrike" kern="100" spc="0" baseline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Распределение выпускников по каналам занятости и иным видам деятельности 2022 год выпуска по состоянию на </a:t>
            </a:r>
          </a:p>
          <a:p>
            <a:pPr algn="ctr" rtl="0">
              <a:defRPr lang="ru-RU" sz="2800" b="1" kern="10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pPr>
            <a:r>
              <a:rPr lang="ru-RU" sz="2800" b="1" i="0" u="none" strike="noStrike" kern="100" spc="0" baseline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10 января 2023 года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2800" b="1" i="0" u="none" strike="noStrike" kern="100" spc="0" baseline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'[рабочий файл2022.xlsx]диаграммы'!$A$1:$J$1</c:f>
              <c:strCache>
                <c:ptCount val="10"/>
                <c:pt idx="0">
                  <c:v>В том числе (из трудоустроенных): в соответствии с освоенной профессией, специальностью</c:v>
                </c:pt>
                <c:pt idx="1">
                  <c:v>Индивидуальные предприниматели </c:v>
                </c:pt>
                <c:pt idx="2">
                  <c:v>Самозанятые</c:v>
                </c:pt>
                <c:pt idx="3">
                  <c:v>Продолжили обучение</c:v>
                </c:pt>
                <c:pt idx="4">
                  <c:v>Проходят службу в армии по призыву</c:v>
                </c:pt>
                <c:pt idx="5">
                  <c:v>Проходят службу в армии на контрактной основе</c:v>
                </c:pt>
                <c:pt idx="6">
                  <c:v>Находятся в отпуске по уходу 
за ребенком</c:v>
                </c:pt>
                <c:pt idx="7">
                  <c:v>Зона риска</c:v>
                </c:pt>
                <c:pt idx="8">
                  <c:v>Прочее, редкие жизненные обстоятельства</c:v>
                </c:pt>
                <c:pt idx="9">
                  <c:v>Профессиональные намерения выпускников</c:v>
                </c:pt>
              </c:strCache>
            </c:strRef>
          </c:cat>
          <c:val>
            <c:numRef>
              <c:f>'[рабочий файл2022.xlsx]диаграммы'!$A$2:$J$2</c:f>
              <c:numCache>
                <c:formatCode>0.00%</c:formatCode>
                <c:ptCount val="10"/>
                <c:pt idx="0">
                  <c:v>0.35958406050029085</c:v>
                </c:pt>
                <c:pt idx="1">
                  <c:v>4.5084351367073883E-3</c:v>
                </c:pt>
                <c:pt idx="2">
                  <c:v>2.6468877254217569E-2</c:v>
                </c:pt>
                <c:pt idx="3">
                  <c:v>0.14347004072134961</c:v>
                </c:pt>
                <c:pt idx="4">
                  <c:v>0.19917102966841188</c:v>
                </c:pt>
                <c:pt idx="5">
                  <c:v>7.3443862710878419E-3</c:v>
                </c:pt>
                <c:pt idx="6">
                  <c:v>3.279522978475858E-2</c:v>
                </c:pt>
                <c:pt idx="7">
                  <c:v>3.7667248400232695E-2</c:v>
                </c:pt>
                <c:pt idx="8">
                  <c:v>3.4904013961605585E-3</c:v>
                </c:pt>
                <c:pt idx="9">
                  <c:v>6.6099476439790569E-2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76-4410-9E4C-A6CBC08A15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28954400"/>
        <c:axId val="1028954728"/>
      </c:barChart>
      <c:catAx>
        <c:axId val="1028954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28954728"/>
        <c:crosses val="autoZero"/>
        <c:auto val="1"/>
        <c:lblAlgn val="ctr"/>
        <c:lblOffset val="100"/>
        <c:noMultiLvlLbl val="0"/>
      </c:catAx>
      <c:valAx>
        <c:axId val="1028954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28954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2800" b="1" i="0" u="none" strike="noStrike" kern="100" spc="0" baseline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sz="2800" b="1" i="0" u="none" strike="noStrike" kern="100" spc="0" baseline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Распределение выпускников по каналам занятости и иным видам деятельности 2022 год выпуска по состоянию на        10 января 2023 года (в разрезе профессий)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2800" b="1" i="0" u="none" strike="noStrike" kern="100" spc="0" baseline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'[рабочий файл2022.xlsx]диаграммы'!$A$20:$J$20</c:f>
              <c:strCache>
                <c:ptCount val="10"/>
                <c:pt idx="0">
                  <c:v>В том числе (из трудоустроенных): в соответствии с освоенной профессией</c:v>
                </c:pt>
                <c:pt idx="1">
                  <c:v>Индивидуальные предприниматели </c:v>
                </c:pt>
                <c:pt idx="2">
                  <c:v>Самозанятые</c:v>
                </c:pt>
                <c:pt idx="3">
                  <c:v>Продолжили обучение</c:v>
                </c:pt>
                <c:pt idx="4">
                  <c:v>Проходят службу в армии по призыву</c:v>
                </c:pt>
                <c:pt idx="5">
                  <c:v>Проходят службу в армии на контрактной основе</c:v>
                </c:pt>
                <c:pt idx="6">
                  <c:v>Находятся в отпуске по уходу 
за ребенком</c:v>
                </c:pt>
                <c:pt idx="7">
                  <c:v>Зона риска</c:v>
                </c:pt>
                <c:pt idx="8">
                  <c:v>Прочее, редкие жизненные обстоятельства</c:v>
                </c:pt>
                <c:pt idx="9">
                  <c:v>Профессиональные намерения выпускников</c:v>
                </c:pt>
              </c:strCache>
            </c:strRef>
          </c:cat>
          <c:val>
            <c:numRef>
              <c:f>'[рабочий файл2022.xlsx]диаграммы'!$A$21:$J$21</c:f>
              <c:numCache>
                <c:formatCode>0.00%</c:formatCode>
                <c:ptCount val="10"/>
                <c:pt idx="0">
                  <c:v>0.24635845471817605</c:v>
                </c:pt>
                <c:pt idx="1">
                  <c:v>4.7498416719442688E-3</c:v>
                </c:pt>
                <c:pt idx="2">
                  <c:v>4.4331855604813175E-2</c:v>
                </c:pt>
                <c:pt idx="3">
                  <c:v>9.0563647878404055E-2</c:v>
                </c:pt>
                <c:pt idx="4">
                  <c:v>0.35813806206459786</c:v>
                </c:pt>
                <c:pt idx="5">
                  <c:v>9.1830272324255856E-3</c:v>
                </c:pt>
                <c:pt idx="6">
                  <c:v>4.623179227359088E-2</c:v>
                </c:pt>
                <c:pt idx="7">
                  <c:v>5.5098163394553513E-2</c:v>
                </c:pt>
                <c:pt idx="8">
                  <c:v>4.4331855604813177E-3</c:v>
                </c:pt>
                <c:pt idx="9">
                  <c:v>2.7549081697276757E-2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91-4D59-BFB5-073511D62C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28938904"/>
        <c:axId val="1028938576"/>
      </c:barChart>
      <c:catAx>
        <c:axId val="1028938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28938576"/>
        <c:crosses val="autoZero"/>
        <c:auto val="1"/>
        <c:lblAlgn val="ctr"/>
        <c:lblOffset val="100"/>
        <c:noMultiLvlLbl val="0"/>
      </c:catAx>
      <c:valAx>
        <c:axId val="1028938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28938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2800" b="1" i="0" u="none" strike="noStrike" kern="100" spc="0" baseline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sz="2800" b="1" i="0" u="none" strike="noStrike" kern="100" spc="0" baseline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Распределение выпускников по каналам занятости и иным видам деятельности 2022 год выпуска по состоянию на </a:t>
            </a:r>
          </a:p>
          <a:p>
            <a:pPr algn="ctr" rtl="0">
              <a:defRPr lang="ru-RU" sz="2800" b="1" kern="10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pPr>
            <a:r>
              <a:rPr lang="ru-RU" sz="2800" b="1" i="0" u="none" strike="noStrike" kern="100" spc="0" baseline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10 января 2023 года (в разрезе специальностей)</a:t>
            </a:r>
          </a:p>
        </c:rich>
      </c:tx>
      <c:layout>
        <c:manualLayout>
          <c:xMode val="edge"/>
          <c:yMode val="edge"/>
          <c:x val="0.1167349221965481"/>
          <c:y val="1.46028037383177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2800" b="1" i="0" u="none" strike="noStrike" kern="100" spc="0" baseline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'[рабочий файл2022.xlsx]диаграммы'!$A$46:$J$46</c:f>
              <c:strCache>
                <c:ptCount val="10"/>
                <c:pt idx="0">
                  <c:v>В том числе (из трудоустроенных): в соответствии с освоенной специальностью</c:v>
                </c:pt>
                <c:pt idx="1">
                  <c:v>Индивидуальные предприниматели </c:v>
                </c:pt>
                <c:pt idx="2">
                  <c:v>Самозанятые</c:v>
                </c:pt>
                <c:pt idx="3">
                  <c:v>Продолжили обучение</c:v>
                </c:pt>
                <c:pt idx="4">
                  <c:v>Проходят службу в армии по призыву</c:v>
                </c:pt>
                <c:pt idx="5">
                  <c:v>Проходят службу в армии на контрактной основе</c:v>
                </c:pt>
                <c:pt idx="6">
                  <c:v>Находятся в отпуске по уходу 
за ребенком</c:v>
                </c:pt>
                <c:pt idx="7">
                  <c:v>Зона риска</c:v>
                </c:pt>
                <c:pt idx="8">
                  <c:v>Прочее, редкие жизненные обстоятельства</c:v>
                </c:pt>
                <c:pt idx="9">
                  <c:v>Профессиональные намерения выпускников</c:v>
                </c:pt>
              </c:strCache>
            </c:strRef>
          </c:cat>
          <c:val>
            <c:numRef>
              <c:f>'[рабочий файл2022.xlsx]диаграммы'!$A$47:$J$47</c:f>
              <c:numCache>
                <c:formatCode>0.00%</c:formatCode>
                <c:ptCount val="10"/>
                <c:pt idx="0">
                  <c:v>0.39333585048140457</c:v>
                </c:pt>
                <c:pt idx="1">
                  <c:v>4.436473475552199E-3</c:v>
                </c:pt>
                <c:pt idx="2">
                  <c:v>2.1144043798376439E-2</c:v>
                </c:pt>
                <c:pt idx="3">
                  <c:v>0.15924107985652255</c:v>
                </c:pt>
                <c:pt idx="4">
                  <c:v>0.15178402869548802</c:v>
                </c:pt>
                <c:pt idx="5">
                  <c:v>6.7962997923352838E-3</c:v>
                </c:pt>
                <c:pt idx="6">
                  <c:v>2.8789881064753633E-2</c:v>
                </c:pt>
                <c:pt idx="7">
                  <c:v>3.2471210118935244E-2</c:v>
                </c:pt>
                <c:pt idx="8">
                  <c:v>3.2093637908249951E-3</c:v>
                </c:pt>
                <c:pt idx="9">
                  <c:v>7.7591089295827823E-2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1E-401E-A065-781867DC40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7906920"/>
        <c:axId val="687905280"/>
      </c:barChart>
      <c:catAx>
        <c:axId val="687906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87905280"/>
        <c:crosses val="autoZero"/>
        <c:auto val="1"/>
        <c:lblAlgn val="ctr"/>
        <c:lblOffset val="100"/>
        <c:noMultiLvlLbl val="0"/>
      </c:catAx>
      <c:valAx>
        <c:axId val="687905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87906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70E82-22A8-4F6E-BFC2-5899BC6BB464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52985-3357-488B-9BF5-DF2D095CC4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730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5E42AB-299C-4673-ABAF-1C87CF7AAD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AB8053-6DE7-45CD-A358-AC9CA0C63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3A94C4-0C05-4225-A922-EF5ECBC8C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4E6-D86C-40AF-AB12-6BD188D1AC5B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0D5930-A589-43AA-A71F-81B57B55A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71B10F-B050-4F95-B57D-8246C0780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493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4687E3-FFF8-4463-BC26-0A5EF2741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A3F28E-598A-4A7D-BFB4-D89C77D921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0C50D4-B222-4C99-BC84-154DB2034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4E6-D86C-40AF-AB12-6BD188D1AC5B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3BD54F-B601-4153-96BE-FCD6D9FB1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2A0312-F95B-4A6C-A6A1-F1E479147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698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1BDDF18-070A-406B-84D5-19E7437588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B64EAE-8C79-4094-A8C5-6BAAF02043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8C5442-F732-4DE7-A9B1-22A16D3AA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4E6-D86C-40AF-AB12-6BD188D1AC5B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36EC4C-C88C-4194-B1A9-C3A5779DA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73C75A-656B-431B-8C9F-187EEDC63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713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781411-B8ED-4485-B82A-580687FC3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407A2B-15A1-49CA-86F8-AE88F544B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64226E-759C-4DB7-B00E-5BB51F46D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4E6-D86C-40AF-AB12-6BD188D1AC5B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35CCCC-E1CE-461F-A77A-B624FAE7C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560F8F-366B-4683-AD5B-6A3B00D7C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503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05FEB8-1D31-4496-9FAF-710C10324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B050C8-214D-41EA-A196-CB0EBE3AE1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972B22-28CD-4515-9EBC-698B12954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4E6-D86C-40AF-AB12-6BD188D1AC5B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01A87F-6DF8-4CCF-9DA2-D9B168F2B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FB9B3A-F109-4ABD-B71D-1F34F5098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079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16E2A3-5BEA-4F1F-B1F9-6B606E642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3F3925-AFCB-443A-A5F5-C33B24D780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E3BE5D-C744-43B9-881C-7DCD8CDCD6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C35DBA-E406-4AF2-B9C2-35F5A9009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4E6-D86C-40AF-AB12-6BD188D1AC5B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E77D62-A1A7-416B-A52E-24995526C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7E136A-F8F8-4530-9361-A3DB3E4C1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95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65D759-8FD6-4661-9444-05B520813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56213F-231B-4B75-A85A-D8E269E04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F88E55E-1CF0-47E1-8E5A-2B6FCDE5B3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15D1C82-F517-4A39-A6F4-76765C1EA8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38CCE35-D9DA-4600-B177-8340023D9D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B358331-B531-4A82-AC44-600FEF6E8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4E6-D86C-40AF-AB12-6BD188D1AC5B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ABF70BD-9D1B-4636-93EC-CD68A28D9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A1E5F80-FEEE-4B3B-AFD6-EF8E5EB70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824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D40FEC-4B66-4087-AF21-882F5F74D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FA27AD2-FC98-4267-A2ED-7720581E0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4E6-D86C-40AF-AB12-6BD188D1AC5B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68BFB5D-C156-4ED9-B4D5-24A4DFE77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02F93CF-5647-43A9-8879-6CA3F073E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FA6965D-52A8-4ACE-A40E-BE98A89DF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4E6-D86C-40AF-AB12-6BD188D1AC5B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CC5565A-090B-4DBB-953E-9132036A7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62EEF3-3DB3-4486-B69C-CC5E2164E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110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8EE625-4654-4E21-BF27-74B1ECBF3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C74F3B-AB23-44C4-94D6-AD13F39DB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CAFD348-1B13-4572-BF56-575523236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EF4847-90AA-4B2C-83D0-39BD2F377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4E6-D86C-40AF-AB12-6BD188D1AC5B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27ECAC-2F8A-41D0-A392-FB60E2EA9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16C0AA-D53D-4F11-A9AD-870170189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191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F099C2-FE7A-4538-A552-2D66CCC7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3643396-F804-46E7-B0F6-F28A6E8537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219C2E-D984-4949-8B5F-933D97D01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83D610-2DAE-4ABE-8185-67DB7577C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4E6-D86C-40AF-AB12-6BD188D1AC5B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818B7B-DACD-475E-BF50-2BC8C3B73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161D91-22A6-4AFE-A7E4-F07F524BB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075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FF802B-BDDD-4115-81C4-BCDA76FB6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E1D55C-0C18-42EA-8A63-091762C78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891CC8-E347-45CD-B368-DC58744A30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BD4E6-D86C-40AF-AB12-6BD188D1AC5B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7AA3E8-E7F8-42A8-9444-8932C888C3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119C04-A4DB-4FB8-ADA9-2C93DEDC19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54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914DD0-55D1-4EA4-9F08-FE29080C4EB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33" y="0"/>
            <a:ext cx="12192000" cy="65658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86C8D2-2340-41DF-B210-D750E77340A4}"/>
              </a:ext>
            </a:extLst>
          </p:cNvPr>
          <p:cNvSpPr txBox="1"/>
          <p:nvPr/>
        </p:nvSpPr>
        <p:spPr>
          <a:xfrm>
            <a:off x="637310" y="2447541"/>
            <a:ext cx="4033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Информация по состоянию на   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10 января 2023 года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04043A-187F-4F97-8329-8203ADBDF9C1}"/>
              </a:ext>
            </a:extLst>
          </p:cNvPr>
          <p:cNvSpPr txBox="1"/>
          <p:nvPr/>
        </p:nvSpPr>
        <p:spPr>
          <a:xfrm>
            <a:off x="5500256" y="1955098"/>
            <a:ext cx="5029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МОНИТОРИНГ ЗАНЯТОСТИ ВЫПУСКНИКОВ СРЕДНЕГО ПРОФЕССИОНАЛЬНОГО ОБРАЗОВАНИЯ 2022 </a:t>
            </a:r>
            <a:r>
              <a:rPr lang="ru-RU" sz="3200" b="1" dirty="0" err="1"/>
              <a:t>г.в</a:t>
            </a:r>
            <a:r>
              <a:rPr lang="ru-RU" sz="32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34050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68D3546-55B9-4E17-9329-E7EDA50DC43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4196"/>
            <a:ext cx="12192000" cy="91540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4DD7C0B-610C-470A-90CF-7AB9A1FD208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9792" y="6270171"/>
            <a:ext cx="12211792" cy="5878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46C59C-0B2B-46B5-8670-DE104D86740A}"/>
              </a:ext>
            </a:extLst>
          </p:cNvPr>
          <p:cNvSpPr txBox="1"/>
          <p:nvPr/>
        </p:nvSpPr>
        <p:spPr>
          <a:xfrm>
            <a:off x="4584404" y="1545984"/>
            <a:ext cx="522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B9BDD52-0271-41FA-8D2A-77543B39ADE3}"/>
              </a:ext>
            </a:extLst>
          </p:cNvPr>
          <p:cNvSpPr/>
          <p:nvPr/>
        </p:nvSpPr>
        <p:spPr>
          <a:xfrm>
            <a:off x="-500740" y="765278"/>
            <a:ext cx="696018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Специальности с высокими показателями </a:t>
            </a:r>
          </a:p>
          <a:p>
            <a:pPr algn="ctr"/>
            <a:r>
              <a:rPr lang="ru-RU" sz="24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трудоустройства на 10 января 2023 года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C3C8E78-0317-4DD4-90DC-4502F8C4097C}"/>
              </a:ext>
            </a:extLst>
          </p:cNvPr>
          <p:cNvSpPr/>
          <p:nvPr/>
        </p:nvSpPr>
        <p:spPr>
          <a:xfrm>
            <a:off x="5602446" y="815287"/>
            <a:ext cx="696018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Специальности с низкими показателями </a:t>
            </a:r>
          </a:p>
          <a:p>
            <a:pPr algn="ctr"/>
            <a:r>
              <a:rPr lang="ru-RU" sz="24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трудоустройства на 10 января 2023 года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787981"/>
              </p:ext>
            </p:extLst>
          </p:nvPr>
        </p:nvGraphicFramePr>
        <p:xfrm>
          <a:off x="671334" y="1596275"/>
          <a:ext cx="4801000" cy="4411045"/>
        </p:xfrm>
        <a:graphic>
          <a:graphicData uri="http://schemas.openxmlformats.org/drawingml/2006/table">
            <a:tbl>
              <a:tblPr/>
              <a:tblGrid>
                <a:gridCol w="4083546">
                  <a:extLst>
                    <a:ext uri="{9D8B030D-6E8A-4147-A177-3AD203B41FA5}">
                      <a16:colId xmlns:a16="http://schemas.microsoft.com/office/drawing/2014/main" val="3059800783"/>
                    </a:ext>
                  </a:extLst>
                </a:gridCol>
                <a:gridCol w="717454">
                  <a:extLst>
                    <a:ext uri="{9D8B030D-6E8A-4147-A177-3AD203B41FA5}">
                      <a16:colId xmlns:a16="http://schemas.microsoft.com/office/drawing/2014/main" val="1137297985"/>
                    </a:ext>
                  </a:extLst>
                </a:gridCol>
              </a:tblGrid>
              <a:tr h="534672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Почтовая связь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100,00%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0913214"/>
                  </a:ext>
                </a:extLst>
              </a:tr>
              <a:tr h="267336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Электрохимическое производство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100,00%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8512642"/>
                  </a:ext>
                </a:extLst>
              </a:tr>
              <a:tr h="534672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Технология комплексной переработки древесины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100,00%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3413132"/>
                  </a:ext>
                </a:extLst>
              </a:tr>
              <a:tr h="267336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Социально-культурная деятельность (по видам)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88,89%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1477110"/>
                  </a:ext>
                </a:extLst>
              </a:tr>
              <a:tr h="267336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Фармация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86,57%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1258846"/>
                  </a:ext>
                </a:extLst>
              </a:tr>
              <a:tr h="534672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Конструирование, моделирование и технология швейных изделии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83,33%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2446027"/>
                  </a:ext>
                </a:extLst>
              </a:tr>
              <a:tr h="668341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Актерское искусство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83,33%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3102711"/>
                  </a:ext>
                </a:extLst>
              </a:tr>
              <a:tr h="534672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Народное художественное творчество (по видам)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82,50%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8511590"/>
                  </a:ext>
                </a:extLst>
              </a:tr>
              <a:tr h="534672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Химическая технология органических веществ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78,26%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6043017"/>
                  </a:ext>
                </a:extLst>
              </a:tr>
              <a:tr h="267336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Анимация (по видам)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77,78%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7793822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78935"/>
              </p:ext>
            </p:extLst>
          </p:nvPr>
        </p:nvGraphicFramePr>
        <p:xfrm>
          <a:off x="7025333" y="1694688"/>
          <a:ext cx="4184771" cy="4312635"/>
        </p:xfrm>
        <a:graphic>
          <a:graphicData uri="http://schemas.openxmlformats.org/drawingml/2006/table">
            <a:tbl>
              <a:tblPr/>
              <a:tblGrid>
                <a:gridCol w="3117739">
                  <a:extLst>
                    <a:ext uri="{9D8B030D-6E8A-4147-A177-3AD203B41FA5}">
                      <a16:colId xmlns:a16="http://schemas.microsoft.com/office/drawing/2014/main" val="1806845086"/>
                    </a:ext>
                  </a:extLst>
                </a:gridCol>
                <a:gridCol w="1067032">
                  <a:extLst>
                    <a:ext uri="{9D8B030D-6E8A-4147-A177-3AD203B41FA5}">
                      <a16:colId xmlns:a16="http://schemas.microsoft.com/office/drawing/2014/main" val="223419753"/>
                    </a:ext>
                  </a:extLst>
                </a:gridCol>
              </a:tblGrid>
              <a:tr h="48020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Автоматизация технологических процессов и производств (по отраслям)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0,00%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237086"/>
                  </a:ext>
                </a:extLst>
              </a:tr>
              <a:tr h="26430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Землеустройство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0,00%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026143"/>
                  </a:ext>
                </a:extLst>
              </a:tr>
              <a:tr h="528611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Релейная защита и автоматизация электроэнергетических систем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9,52%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678009"/>
                  </a:ext>
                </a:extLst>
              </a:tr>
              <a:tr h="26430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Гостиничное дело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10,00%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0430785"/>
                  </a:ext>
                </a:extLst>
              </a:tr>
              <a:tr h="26430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Профессиональное обучение (по отраслям)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10,00%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7264526"/>
                  </a:ext>
                </a:extLst>
              </a:tr>
              <a:tr h="528611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Технология эстетических услуг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11,11%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9522660"/>
                  </a:ext>
                </a:extLst>
              </a:tr>
              <a:tr h="66076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Техническая эксплуатация подъемно-транспортных, строительных, дорожных машин и оборудования (по отраслям)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15,91%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8215711"/>
                  </a:ext>
                </a:extLst>
              </a:tr>
              <a:tr h="528611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Лесное и лесопарковое хозяйство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20,00%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0843267"/>
                  </a:ext>
                </a:extLst>
              </a:tr>
              <a:tr h="528611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Стилистика и искусство визажа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20,00%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1567492"/>
                  </a:ext>
                </a:extLst>
              </a:tr>
              <a:tr h="26430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Обогащение полезных ископаемых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21,05%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3773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9000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1C80C5D-3B14-48BA-915D-D2FD614D301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4196"/>
            <a:ext cx="12192000" cy="9154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F552EB-FFB3-44F4-A294-C21D39901C3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9792" y="6270171"/>
            <a:ext cx="12211792" cy="5878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EE8E84-97C7-4F4D-99FD-84206741F8D1}"/>
              </a:ext>
            </a:extLst>
          </p:cNvPr>
          <p:cNvSpPr txBox="1"/>
          <p:nvPr/>
        </p:nvSpPr>
        <p:spPr>
          <a:xfrm>
            <a:off x="4722627" y="1701310"/>
            <a:ext cx="522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1900CB-7F51-40C5-AC59-3FEE32307D51}"/>
              </a:ext>
            </a:extLst>
          </p:cNvPr>
          <p:cNvSpPr txBox="1"/>
          <p:nvPr/>
        </p:nvSpPr>
        <p:spPr>
          <a:xfrm>
            <a:off x="6425069" y="1687025"/>
            <a:ext cx="522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A5E34AB-0251-49F1-ADD5-78D9AD7E8E85}"/>
              </a:ext>
            </a:extLst>
          </p:cNvPr>
          <p:cNvSpPr/>
          <p:nvPr/>
        </p:nvSpPr>
        <p:spPr>
          <a:xfrm>
            <a:off x="-535114" y="948810"/>
            <a:ext cx="696018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Образовательные организации с высокими</a:t>
            </a:r>
          </a:p>
          <a:p>
            <a:pPr algn="ctr"/>
            <a:r>
              <a:rPr lang="ru-RU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показателями трудоустройства на 10 января 2023 года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1467EEE-7BC1-4674-B4D9-0248BD56B072}"/>
              </a:ext>
            </a:extLst>
          </p:cNvPr>
          <p:cNvSpPr/>
          <p:nvPr/>
        </p:nvSpPr>
        <p:spPr>
          <a:xfrm>
            <a:off x="5245141" y="962983"/>
            <a:ext cx="696018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Образовательные организации с низкими</a:t>
            </a:r>
          </a:p>
          <a:p>
            <a:pPr algn="ctr"/>
            <a:r>
              <a:rPr lang="ru-RU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показателями трудоустройства на 10 января 2023 года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020915"/>
              </p:ext>
            </p:extLst>
          </p:nvPr>
        </p:nvGraphicFramePr>
        <p:xfrm>
          <a:off x="807138" y="1701087"/>
          <a:ext cx="4654877" cy="4370528"/>
        </p:xfrm>
        <a:graphic>
          <a:graphicData uri="http://schemas.openxmlformats.org/drawingml/2006/table">
            <a:tbl>
              <a:tblPr/>
              <a:tblGrid>
                <a:gridCol w="3700030">
                  <a:extLst>
                    <a:ext uri="{9D8B030D-6E8A-4147-A177-3AD203B41FA5}">
                      <a16:colId xmlns:a16="http://schemas.microsoft.com/office/drawing/2014/main" val="2722136679"/>
                    </a:ext>
                  </a:extLst>
                </a:gridCol>
                <a:gridCol w="954847">
                  <a:extLst>
                    <a:ext uri="{9D8B030D-6E8A-4147-A177-3AD203B41FA5}">
                      <a16:colId xmlns:a16="http://schemas.microsoft.com/office/drawing/2014/main" val="4181625051"/>
                    </a:ext>
                  </a:extLst>
                </a:gridCol>
              </a:tblGrid>
              <a:tr h="351611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Иркутское театральное училище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83,33%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3561160"/>
                  </a:ext>
                </a:extLst>
              </a:tr>
              <a:tr h="63641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Иркутский областной колледж культуры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83,02%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2907079"/>
                  </a:ext>
                </a:extLst>
              </a:tr>
              <a:tr h="351611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Братский медицинский колледж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81,97%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8915038"/>
                  </a:ext>
                </a:extLst>
              </a:tr>
              <a:tr h="351611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Саянский медицинский колледж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80,36%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8229982"/>
                  </a:ext>
                </a:extLst>
              </a:tr>
              <a:tr h="351611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Усольский медицинский техникум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80,26%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9737212"/>
                  </a:ext>
                </a:extLst>
              </a:tr>
              <a:tr h="351611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МК ЖТ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78,77%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6847427"/>
                  </a:ext>
                </a:extLst>
              </a:tr>
              <a:tr h="63641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Боханский педагогический колледж им. Д.Банзарова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76,84%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0626345"/>
                  </a:ext>
                </a:extLst>
              </a:tr>
              <a:tr h="351611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ЧУ ПО ИГТК (г.УСТЬ-КУТ)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76,62%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3521563"/>
                  </a:ext>
                </a:extLst>
              </a:tr>
              <a:tr h="63641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Нижнеудинское медицинское училище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75,86%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3580856"/>
                  </a:ext>
                </a:extLst>
              </a:tr>
              <a:tr h="351611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Бодайбинский горный техникум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75,00%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285371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881866"/>
              </p:ext>
            </p:extLst>
          </p:nvPr>
        </p:nvGraphicFramePr>
        <p:xfrm>
          <a:off x="6425068" y="1701087"/>
          <a:ext cx="4791571" cy="4370527"/>
        </p:xfrm>
        <a:graphic>
          <a:graphicData uri="http://schemas.openxmlformats.org/drawingml/2006/table">
            <a:tbl>
              <a:tblPr/>
              <a:tblGrid>
                <a:gridCol w="4109873">
                  <a:extLst>
                    <a:ext uri="{9D8B030D-6E8A-4147-A177-3AD203B41FA5}">
                      <a16:colId xmlns:a16="http://schemas.microsoft.com/office/drawing/2014/main" val="3510262026"/>
                    </a:ext>
                  </a:extLst>
                </a:gridCol>
                <a:gridCol w="681698">
                  <a:extLst>
                    <a:ext uri="{9D8B030D-6E8A-4147-A177-3AD203B41FA5}">
                      <a16:colId xmlns:a16="http://schemas.microsoft.com/office/drawing/2014/main" val="3868841535"/>
                    </a:ext>
                  </a:extLst>
                </a:gridCol>
              </a:tblGrid>
              <a:tr h="40430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Русско-Азиатский экономико-правовой колледж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0089275"/>
                  </a:ext>
                </a:extLst>
              </a:tr>
              <a:tr h="40430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ПУ 60 ИАТ отделение с. </a:t>
                      </a:r>
                      <a:r>
                        <a:rPr lang="ru-RU" sz="1200" b="1" kern="100" dirty="0" err="1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Оек</a:t>
                      </a:r>
                      <a:endParaRPr lang="ru-RU" sz="1200" b="1" kern="100" dirty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15,69%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6470420"/>
                  </a:ext>
                </a:extLst>
              </a:tr>
              <a:tr h="40430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Ангарский автотранспортный техникум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16,38%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751145"/>
                  </a:ext>
                </a:extLst>
              </a:tr>
              <a:tr h="40430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 err="1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ИрГАУ</a:t>
                      </a:r>
                      <a:endParaRPr lang="ru-RU" sz="1200" b="1" kern="100" dirty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20,22%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0610075"/>
                  </a:ext>
                </a:extLst>
              </a:tr>
              <a:tr h="40430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Иркутский реабилитационный техникум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22,73%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2957523"/>
                  </a:ext>
                </a:extLst>
              </a:tr>
              <a:tr h="40430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БрГУ (БПК)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22,97%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7516517"/>
                  </a:ext>
                </a:extLst>
              </a:tr>
              <a:tr h="731791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Усть-Илимский техникум лесопромышленных технологий и сферы услуг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24,87%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5883578"/>
                  </a:ext>
                </a:extLst>
              </a:tr>
              <a:tr h="40430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РГУП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26,54%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0227789"/>
                  </a:ext>
                </a:extLst>
              </a:tr>
              <a:tr h="40430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СКТиС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27,78%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995511"/>
                  </a:ext>
                </a:extLst>
              </a:tr>
              <a:tr h="40430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ПУ 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28,57%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7026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5198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1C80C5D-3B14-48BA-915D-D2FD614D301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4196"/>
            <a:ext cx="12192000" cy="9154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F552EB-FFB3-44F4-A294-C21D39901C3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9792" y="6270171"/>
            <a:ext cx="12211792" cy="5878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EE8E84-97C7-4F4D-99FD-84206741F8D1}"/>
              </a:ext>
            </a:extLst>
          </p:cNvPr>
          <p:cNvSpPr txBox="1"/>
          <p:nvPr/>
        </p:nvSpPr>
        <p:spPr>
          <a:xfrm>
            <a:off x="4722627" y="1701310"/>
            <a:ext cx="522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1900CB-7F51-40C5-AC59-3FEE32307D51}"/>
              </a:ext>
            </a:extLst>
          </p:cNvPr>
          <p:cNvSpPr txBox="1"/>
          <p:nvPr/>
        </p:nvSpPr>
        <p:spPr>
          <a:xfrm>
            <a:off x="6425069" y="1687025"/>
            <a:ext cx="522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A5E34AB-0251-49F1-ADD5-78D9AD7E8E85}"/>
              </a:ext>
            </a:extLst>
          </p:cNvPr>
          <p:cNvSpPr/>
          <p:nvPr/>
        </p:nvSpPr>
        <p:spPr>
          <a:xfrm>
            <a:off x="2747912" y="881211"/>
            <a:ext cx="696018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Показатели трудоустройства на 10 января 2023 года с учетом ведомственной подчиненности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6FAA4583-F105-4792-8A93-E65850C3E2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249358"/>
              </p:ext>
            </p:extLst>
          </p:nvPr>
        </p:nvGraphicFramePr>
        <p:xfrm>
          <a:off x="3425952" y="1687024"/>
          <a:ext cx="4803648" cy="4384590"/>
        </p:xfrm>
        <a:graphic>
          <a:graphicData uri="http://schemas.openxmlformats.org/drawingml/2006/table">
            <a:tbl>
              <a:tblPr/>
              <a:tblGrid>
                <a:gridCol w="3839907">
                  <a:extLst>
                    <a:ext uri="{9D8B030D-6E8A-4147-A177-3AD203B41FA5}">
                      <a16:colId xmlns:a16="http://schemas.microsoft.com/office/drawing/2014/main" val="2152660197"/>
                    </a:ext>
                  </a:extLst>
                </a:gridCol>
                <a:gridCol w="963741">
                  <a:extLst>
                    <a:ext uri="{9D8B030D-6E8A-4147-A177-3AD203B41FA5}">
                      <a16:colId xmlns:a16="http://schemas.microsoft.com/office/drawing/2014/main" val="1677684447"/>
                    </a:ext>
                  </a:extLst>
                </a:gridCol>
              </a:tblGrid>
              <a:tr h="62637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Министерство здравоохранения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72,3%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5022993"/>
                  </a:ext>
                </a:extLst>
              </a:tr>
              <a:tr h="62637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Министерство культуры и архивов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67,4%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7953080"/>
                  </a:ext>
                </a:extLst>
              </a:tr>
              <a:tr h="62637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Министерство образования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49,2%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5538294"/>
                  </a:ext>
                </a:extLst>
              </a:tr>
              <a:tr h="62637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Министерство спорта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47,4%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4061150"/>
                  </a:ext>
                </a:extLst>
              </a:tr>
              <a:tr h="62637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ВУЗы СПО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40,2%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9979762"/>
                  </a:ext>
                </a:extLst>
              </a:tr>
              <a:tr h="62637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Негосударственные ПОО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37,3%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1013717"/>
                  </a:ext>
                </a:extLst>
              </a:tr>
              <a:tr h="62637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Министерство </a:t>
                      </a:r>
                      <a:r>
                        <a:rPr lang="ru-RU" sz="1200" b="1" kern="100" dirty="0" err="1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соцразвития</a:t>
                      </a:r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, опеки и попечительства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22,7%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5250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6142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680DBE8-D26A-4E30-A4B6-873981347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66" y="966727"/>
            <a:ext cx="10515600" cy="1133475"/>
          </a:xfrm>
        </p:spPr>
        <p:txBody>
          <a:bodyPr>
            <a:normAutofit/>
          </a:bodyPr>
          <a:lstStyle/>
          <a:p>
            <a:pPr algn="ctr"/>
            <a:r>
              <a:rPr lang="ru-RU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ЦЕЛИ МОНИТОРИНГА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9102049-0BFC-455D-BD3B-681254FFB122}"/>
              </a:ext>
            </a:extLst>
          </p:cNvPr>
          <p:cNvSpPr/>
          <p:nvPr/>
        </p:nvSpPr>
        <p:spPr>
          <a:xfrm>
            <a:off x="758536" y="2493416"/>
            <a:ext cx="4284519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just"/>
            <a:r>
              <a:rPr lang="ru-RU" dirty="0"/>
              <a:t> 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Получение объективных данных о занятости выпускников образовательных организаций, реализующих программы среднего профессионального образования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594D37B-1548-4261-95BF-441FB0C3BB6A}"/>
              </a:ext>
            </a:extLst>
          </p:cNvPr>
          <p:cNvSpPr/>
          <p:nvPr/>
        </p:nvSpPr>
        <p:spPr>
          <a:xfrm>
            <a:off x="6449289" y="2816581"/>
            <a:ext cx="49841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Обоснованная оценка текущей ситуации в сфере занятости выпускников образовательных организаций, реализующих программы среднего профессионального образования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E223795-D247-4B33-8F04-377DA15FC1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773257" cy="947457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D9D72EE-F3D0-4E2B-9E7B-6B07DC12A8FF}"/>
              </a:ext>
            </a:extLst>
          </p:cNvPr>
          <p:cNvSpPr/>
          <p:nvPr/>
        </p:nvSpPr>
        <p:spPr>
          <a:xfrm>
            <a:off x="4773257" y="19270"/>
            <a:ext cx="7418743" cy="746648"/>
          </a:xfrm>
          <a:prstGeom prst="rect">
            <a:avLst/>
          </a:prstGeom>
          <a:solidFill>
            <a:srgbClr val="55C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ru-RU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953093C-9A08-4948-B2CD-F7621D9ED5F9}"/>
              </a:ext>
            </a:extLst>
          </p:cNvPr>
          <p:cNvSpPr/>
          <p:nvPr/>
        </p:nvSpPr>
        <p:spPr>
          <a:xfrm>
            <a:off x="1587" y="6342297"/>
            <a:ext cx="6094413" cy="515703"/>
          </a:xfrm>
          <a:prstGeom prst="rect">
            <a:avLst/>
          </a:prstGeom>
          <a:solidFill>
            <a:srgbClr val="0146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ru-RU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D24E68A-7548-4AC8-84DF-8E100030A066}"/>
              </a:ext>
            </a:extLst>
          </p:cNvPr>
          <p:cNvSpPr/>
          <p:nvPr/>
        </p:nvSpPr>
        <p:spPr>
          <a:xfrm>
            <a:off x="6096000" y="6342297"/>
            <a:ext cx="6094412" cy="515703"/>
          </a:xfrm>
          <a:prstGeom prst="rect">
            <a:avLst/>
          </a:prstGeom>
          <a:solidFill>
            <a:srgbClr val="01B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ru-RU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6D9FCFB-CED6-4A7E-88CB-D49EE2E910A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8536" y="2281741"/>
            <a:ext cx="591363" cy="59136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402068D-47B2-4EF3-BC0C-AA7478F0645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93951" y="2275644"/>
            <a:ext cx="591363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512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BECF3E4-1C9A-455E-9F22-94DE8A8CED54}"/>
              </a:ext>
            </a:extLst>
          </p:cNvPr>
          <p:cNvSpPr/>
          <p:nvPr/>
        </p:nvSpPr>
        <p:spPr>
          <a:xfrm>
            <a:off x="0" y="938678"/>
            <a:ext cx="1170709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8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Участники мониторинга</a:t>
            </a:r>
          </a:p>
          <a:p>
            <a:pPr algn="ctr"/>
            <a:r>
              <a:rPr lang="ru-RU" sz="28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Всего участников -  90 образовательных организаций, из них: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429EC8-1B8B-4AB3-8EFC-A0542132A8A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709" y="-6202"/>
            <a:ext cx="12192000" cy="94488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05DC4A-6621-4291-BA43-CD4EBD07823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39840"/>
            <a:ext cx="12192000" cy="518160"/>
          </a:xfrm>
          <a:prstGeom prst="rect">
            <a:avLst/>
          </a:prstGeom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9A0B9AA7-3536-4B4D-8575-D374B7CA1C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5803212"/>
              </p:ext>
            </p:extLst>
          </p:nvPr>
        </p:nvGraphicFramePr>
        <p:xfrm>
          <a:off x="1967345" y="1892785"/>
          <a:ext cx="8354291" cy="4300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04762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8A855B5-FF79-4815-B974-FB7883D9577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709" y="-6202"/>
            <a:ext cx="12192000" cy="94488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E97B9A-FB1B-464E-962D-6136E265A08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39840"/>
            <a:ext cx="12192000" cy="51816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D8A9DD4-A37D-4DB4-B401-52B2C4E1869E}"/>
              </a:ext>
            </a:extLst>
          </p:cNvPr>
          <p:cNvSpPr txBox="1">
            <a:spLocks/>
          </p:cNvSpPr>
          <p:nvPr/>
        </p:nvSpPr>
        <p:spPr>
          <a:xfrm>
            <a:off x="643270" y="681170"/>
            <a:ext cx="10515600" cy="2317898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ru-RU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Количество профессий и специальностей, по которым выпускники завершили обучение в 2022 году, всего - 166 </a:t>
            </a:r>
          </a:p>
          <a:p>
            <a:pPr algn="ctr"/>
            <a:endParaRPr lang="ru-RU" b="1" kern="1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algn="ctr"/>
            <a:r>
              <a:rPr lang="ru-RU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из них, количество профессий – 45</a:t>
            </a:r>
          </a:p>
          <a:p>
            <a:pPr algn="ctr"/>
            <a:endParaRPr lang="ru-RU" b="1" kern="1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algn="ctr"/>
            <a:r>
              <a:rPr lang="ru-RU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 из них, количество специальностей – 121</a:t>
            </a:r>
          </a:p>
          <a:p>
            <a:pPr algn="ctr"/>
            <a:endParaRPr lang="ru-RU" sz="3400" b="1" kern="1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F2BDECF5-8D18-4279-8BB7-9EDC7E649FD3}"/>
              </a:ext>
            </a:extLst>
          </p:cNvPr>
          <p:cNvSpPr txBox="1">
            <a:spLocks/>
          </p:cNvSpPr>
          <p:nvPr/>
        </p:nvSpPr>
        <p:spPr>
          <a:xfrm>
            <a:off x="609965" y="4065378"/>
            <a:ext cx="11398421" cy="1825059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kern="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Количество выпускников, завершивших обучение по профессиям – 3158 чел. (23%)</a:t>
            </a:r>
          </a:p>
          <a:p>
            <a:pPr algn="ctr">
              <a:lnSpc>
                <a:spcPct val="170000"/>
              </a:lnSpc>
            </a:pPr>
            <a:endParaRPr lang="ru-RU" b="1" kern="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algn="ctr"/>
            <a:r>
              <a:rPr lang="ru-RU" b="1" kern="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Количество </a:t>
            </a:r>
            <a:r>
              <a:rPr lang="ru-RU" b="1" kern="1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вып-ов</a:t>
            </a:r>
            <a:r>
              <a:rPr lang="ru-RU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, завершивших обучение по  специальностям – 10 594 чел. (77%) </a:t>
            </a:r>
          </a:p>
          <a:p>
            <a:pPr algn="ctr"/>
            <a:endParaRPr lang="ru-RU" b="1" kern="1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5C09F44-D5FA-4E69-904B-4A16360DFD9C}"/>
              </a:ext>
            </a:extLst>
          </p:cNvPr>
          <p:cNvSpPr/>
          <p:nvPr/>
        </p:nvSpPr>
        <p:spPr>
          <a:xfrm>
            <a:off x="967563" y="3403469"/>
            <a:ext cx="98670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Суммарный выпуск в 2022 году – 13 752 чел.</a:t>
            </a:r>
          </a:p>
          <a:p>
            <a:pPr algn="ctr"/>
            <a:endParaRPr lang="ru-RU" sz="2400" b="1" kern="1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9820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44F8200-26C6-4FDB-9C86-9AC72B4F76B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94488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ECBB04-2E7E-491E-8C65-DA9D6FED3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39840"/>
            <a:ext cx="12192000" cy="51816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46CD3D1-CB7A-4CB0-95EA-605E0E23DE46}"/>
              </a:ext>
            </a:extLst>
          </p:cNvPr>
          <p:cNvSpPr/>
          <p:nvPr/>
        </p:nvSpPr>
        <p:spPr>
          <a:xfrm>
            <a:off x="-52732" y="854535"/>
            <a:ext cx="12468285" cy="569386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Занятые выпускники – категории выпускников,</a:t>
            </a:r>
          </a:p>
          <a:p>
            <a:pPr algn="ctr"/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которыми измеряется эффективность работы региона. </a:t>
            </a:r>
          </a:p>
          <a:p>
            <a:pPr algn="ctr"/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Учитывается при расчете показателей федерального проекта</a:t>
            </a:r>
          </a:p>
          <a:p>
            <a:pPr algn="ctr"/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«Молодые профессионалы» национального проекта «Образование» </a:t>
            </a:r>
          </a:p>
          <a:p>
            <a:pPr algn="ctr"/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«Доля выпускников образовательных организаций, </a:t>
            </a:r>
          </a:p>
          <a:p>
            <a:pPr algn="ctr"/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реализующих программы среднего  </a:t>
            </a:r>
          </a:p>
          <a:p>
            <a:pPr algn="ctr"/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профессионального образования, </a:t>
            </a:r>
          </a:p>
          <a:p>
            <a:pPr algn="ctr"/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занятых по виду деятельности  и полученным </a:t>
            </a:r>
          </a:p>
          <a:p>
            <a:pPr algn="ctr"/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компетенциям – </a:t>
            </a:r>
            <a:r>
              <a:rPr lang="ru-RU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59,54%</a:t>
            </a:r>
          </a:p>
          <a:p>
            <a:pPr algn="ctr"/>
            <a:endParaRPr lang="ru-RU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ru-RU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9564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F79A1AE-04C4-4424-A676-CC2CBC0F6CF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4196"/>
            <a:ext cx="12192000" cy="91540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C7B709-2BE6-4206-8A0B-706FBFE422C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28410"/>
            <a:ext cx="12192000" cy="518160"/>
          </a:xfrm>
          <a:prstGeom prst="rect">
            <a:avLst/>
          </a:prstGeom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6196901"/>
              </p:ext>
            </p:extLst>
          </p:nvPr>
        </p:nvGraphicFramePr>
        <p:xfrm>
          <a:off x="182880" y="871210"/>
          <a:ext cx="11826240" cy="5346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87914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943EBF-37B4-4CFE-93CC-CDDEBD4714B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4196"/>
            <a:ext cx="12192000" cy="9154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692C2F-B218-4E07-8150-DA4F1A3D094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39840"/>
            <a:ext cx="12192000" cy="518160"/>
          </a:xfrm>
          <a:prstGeom prst="rect">
            <a:avLst/>
          </a:prstGeom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0146228"/>
              </p:ext>
            </p:extLst>
          </p:nvPr>
        </p:nvGraphicFramePr>
        <p:xfrm>
          <a:off x="134112" y="963168"/>
          <a:ext cx="11814047" cy="5254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43722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4AB0FB6-8A1C-449D-B4E3-B911289D0C0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4196"/>
            <a:ext cx="12192000" cy="91540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49C16D-018C-4DA2-B0A5-BD647226CAF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9792" y="6270171"/>
            <a:ext cx="12211792" cy="587829"/>
          </a:xfrm>
          <a:prstGeom prst="rect">
            <a:avLst/>
          </a:prstGeom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4487041"/>
              </p:ext>
            </p:extLst>
          </p:nvPr>
        </p:nvGraphicFramePr>
        <p:xfrm>
          <a:off x="390144" y="963168"/>
          <a:ext cx="11716511" cy="5218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40652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31CCBB8-D87B-46ED-9F51-00E4FE96C1A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78" y="-31265"/>
            <a:ext cx="12192000" cy="91540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F888B0-2457-4DF1-A52D-93A7ADA49BD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28410"/>
            <a:ext cx="12192000" cy="51816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9FE45FC-84DB-40C7-882D-DB5B0DEF99D3}"/>
              </a:ext>
            </a:extLst>
          </p:cNvPr>
          <p:cNvSpPr/>
          <p:nvPr/>
        </p:nvSpPr>
        <p:spPr>
          <a:xfrm>
            <a:off x="-606973" y="778079"/>
            <a:ext cx="696018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Профессии с высокими показателями </a:t>
            </a:r>
          </a:p>
          <a:p>
            <a:pPr algn="ctr"/>
            <a:r>
              <a:rPr lang="ru-RU" sz="24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трудоустройства на 10 января 2023 года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B678E3-4B66-4D7E-84BB-ED9612D7842B}"/>
              </a:ext>
            </a:extLst>
          </p:cNvPr>
          <p:cNvSpPr txBox="1"/>
          <p:nvPr/>
        </p:nvSpPr>
        <p:spPr>
          <a:xfrm>
            <a:off x="5195944" y="1609076"/>
            <a:ext cx="522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AD76E7-5157-4C38-8B0D-9AC7B9C3ADE5}"/>
              </a:ext>
            </a:extLst>
          </p:cNvPr>
          <p:cNvSpPr txBox="1"/>
          <p:nvPr/>
        </p:nvSpPr>
        <p:spPr>
          <a:xfrm>
            <a:off x="6719833" y="1559253"/>
            <a:ext cx="522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91637D3-8580-4030-92AB-CFE12228CDB5}"/>
              </a:ext>
            </a:extLst>
          </p:cNvPr>
          <p:cNvSpPr/>
          <p:nvPr/>
        </p:nvSpPr>
        <p:spPr>
          <a:xfrm>
            <a:off x="5718458" y="778079"/>
            <a:ext cx="696018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Профессии с низкими показателями </a:t>
            </a:r>
          </a:p>
          <a:p>
            <a:pPr algn="ctr"/>
            <a:r>
              <a:rPr lang="ru-RU" sz="24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трудоустройства на 10 января 2023 года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90879"/>
              </p:ext>
            </p:extLst>
          </p:nvPr>
        </p:nvGraphicFramePr>
        <p:xfrm>
          <a:off x="556616" y="1693485"/>
          <a:ext cx="4900585" cy="4549584"/>
        </p:xfrm>
        <a:graphic>
          <a:graphicData uri="http://schemas.openxmlformats.org/drawingml/2006/table">
            <a:tbl>
              <a:tblPr/>
              <a:tblGrid>
                <a:gridCol w="3826484">
                  <a:extLst>
                    <a:ext uri="{9D8B030D-6E8A-4147-A177-3AD203B41FA5}">
                      <a16:colId xmlns:a16="http://schemas.microsoft.com/office/drawing/2014/main" val="2517317640"/>
                    </a:ext>
                  </a:extLst>
                </a:gridCol>
                <a:gridCol w="1074101">
                  <a:extLst>
                    <a:ext uri="{9D8B030D-6E8A-4147-A177-3AD203B41FA5}">
                      <a16:colId xmlns:a16="http://schemas.microsoft.com/office/drawing/2014/main" val="1394832136"/>
                    </a:ext>
                  </a:extLst>
                </a:gridCol>
              </a:tblGrid>
              <a:tr h="55146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Графический дизайнер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67,74%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3942587"/>
                  </a:ext>
                </a:extLst>
              </a:tr>
              <a:tr h="27573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Овощевод защищенного грунта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66,67%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4928778"/>
                  </a:ext>
                </a:extLst>
              </a:tr>
              <a:tr h="55146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Повар, кондитер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54,04%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0735165"/>
                  </a:ext>
                </a:extLst>
              </a:tr>
              <a:tr h="27573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Мастер отделочных строительных работ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52,50%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1596190"/>
                  </a:ext>
                </a:extLst>
              </a:tr>
              <a:tr h="27573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Продавец, контролер-кассир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51,88%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989845"/>
                  </a:ext>
                </a:extLst>
              </a:tr>
              <a:tr h="55146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Токарь на станках с числовым программным управлением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45,45%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1023314"/>
                  </a:ext>
                </a:extLst>
              </a:tr>
              <a:tr h="68933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Оператор нефтепереработки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45,45%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6058883"/>
                  </a:ext>
                </a:extLst>
              </a:tr>
              <a:tr h="55146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Наладчик аппаратного и программного обеспечения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42,22%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225281"/>
                  </a:ext>
                </a:extLst>
              </a:tr>
              <a:tr h="55146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Электромонтер по ремонту и обслуживанию электрооборудования (по отраслям)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41,41%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6039569"/>
                  </a:ext>
                </a:extLst>
              </a:tr>
              <a:tr h="27573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Машинист дорожных и строительных машин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41,11%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5024176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613572"/>
              </p:ext>
            </p:extLst>
          </p:nvPr>
        </p:nvGraphicFramePr>
        <p:xfrm>
          <a:off x="6547088" y="1693485"/>
          <a:ext cx="5302921" cy="4549584"/>
        </p:xfrm>
        <a:graphic>
          <a:graphicData uri="http://schemas.openxmlformats.org/drawingml/2006/table">
            <a:tbl>
              <a:tblPr/>
              <a:tblGrid>
                <a:gridCol w="4742089">
                  <a:extLst>
                    <a:ext uri="{9D8B030D-6E8A-4147-A177-3AD203B41FA5}">
                      <a16:colId xmlns:a16="http://schemas.microsoft.com/office/drawing/2014/main" val="1235949393"/>
                    </a:ext>
                  </a:extLst>
                </a:gridCol>
                <a:gridCol w="560832">
                  <a:extLst>
                    <a:ext uri="{9D8B030D-6E8A-4147-A177-3AD203B41FA5}">
                      <a16:colId xmlns:a16="http://schemas.microsoft.com/office/drawing/2014/main" val="1607971774"/>
                    </a:ext>
                  </a:extLst>
                </a:gridCol>
              </a:tblGrid>
              <a:tr h="55146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Мастер отделочных строительных и декоративных работ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4,76%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1057878"/>
                  </a:ext>
                </a:extLst>
              </a:tr>
              <a:tr h="27573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Машинист на открытых горных работах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4,76%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828027"/>
                  </a:ext>
                </a:extLst>
              </a:tr>
              <a:tr h="55146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Мастер по ремонту и обслуживанию автомобилей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4,76%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1847119"/>
                  </a:ext>
                </a:extLst>
              </a:tr>
              <a:tr h="27573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Станочник (металлообработка)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7,14%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5269753"/>
                  </a:ext>
                </a:extLst>
              </a:tr>
              <a:tr h="27573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Машинист крана металлургического производства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11,76%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2439867"/>
                  </a:ext>
                </a:extLst>
              </a:tr>
              <a:tr h="55146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Мастер сельскохозяйственного производства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11,76%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0669423"/>
                  </a:ext>
                </a:extLst>
              </a:tr>
              <a:tr h="68933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Машинист лесозаготовительных и трелевочных машин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12,00%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3090776"/>
                  </a:ext>
                </a:extLst>
              </a:tr>
              <a:tr h="55146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Электромонтер-литейщик по монтажу воздушных линий высокого напряжения и контактной сети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15,00%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415415"/>
                  </a:ext>
                </a:extLst>
              </a:tr>
              <a:tr h="55146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Мастер слесарных работ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15,79%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7092090"/>
                  </a:ext>
                </a:extLst>
              </a:tr>
              <a:tr h="27573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Слесарь по обслуживанию и ремонту подвижного состава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19,05%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12258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15325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3258</TotalTime>
  <Words>750</Words>
  <Application>Microsoft Office PowerPoint</Application>
  <PresentationFormat>Широкоэкранный</PresentationFormat>
  <Paragraphs>187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Тема Office</vt:lpstr>
      <vt:lpstr>Презентация PowerPoint</vt:lpstr>
      <vt:lpstr>ЦЕЛИ МОНИТОРИНГА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ЦЕЛИ МОНИТОРИНГА</dc:title>
  <dc:creator>Ирина Орлова</dc:creator>
  <cp:lastModifiedBy>Ирина Орлова</cp:lastModifiedBy>
  <cp:revision>160</cp:revision>
  <dcterms:created xsi:type="dcterms:W3CDTF">2022-03-03T01:26:33Z</dcterms:created>
  <dcterms:modified xsi:type="dcterms:W3CDTF">2023-01-31T04:25:28Z</dcterms:modified>
</cp:coreProperties>
</file>