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6" r:id="rId3"/>
    <p:sldId id="265" r:id="rId4"/>
    <p:sldId id="302" r:id="rId5"/>
    <p:sldId id="266" r:id="rId6"/>
    <p:sldId id="286" r:id="rId7"/>
    <p:sldId id="303" r:id="rId8"/>
    <p:sldId id="297" r:id="rId9"/>
    <p:sldId id="298" r:id="rId10"/>
    <p:sldId id="296" r:id="rId11"/>
    <p:sldId id="299" r:id="rId12"/>
    <p:sldId id="300" r:id="rId13"/>
    <p:sldId id="30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Урбагаева" initials="МУ" lastIdx="0" clrIdx="0">
    <p:extLst>
      <p:ext uri="{19B8F6BF-5375-455C-9EA6-DF929625EA0E}">
        <p15:presenceInfo xmlns:p15="http://schemas.microsoft.com/office/powerpoint/2012/main" userId="Марина Урбагае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B7-420F-A519-A05BE759E3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B7-420F-A519-A05BE759E3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B7-420F-A519-A05BE759E3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B7-420F-A519-A05BE759E3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B7-420F-A519-A05BE759E31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B7-420F-A519-A05BE759E31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0B7-420F-A519-A05BE759E31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0B7-420F-A519-A05BE759E3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Лист4!$A$1:$A$8</c:f>
              <c:strCache>
                <c:ptCount val="8"/>
                <c:pt idx="0">
                  <c:v>Подведомственных МО ИО </c:v>
                </c:pt>
                <c:pt idx="1">
                  <c:v>Подведомственных МЗ ИО </c:v>
                </c:pt>
                <c:pt idx="2">
                  <c:v>Подведомственных МК ИО </c:v>
                </c:pt>
                <c:pt idx="3">
                  <c:v>Подведомственных МС ИО </c:v>
                </c:pt>
                <c:pt idx="4">
                  <c:v>Подведомственных МСР ИО </c:v>
                </c:pt>
                <c:pt idx="5">
                  <c:v>Подведомственных МС РФ </c:v>
                </c:pt>
                <c:pt idx="6">
                  <c:v>Частные ОО</c:v>
                </c:pt>
                <c:pt idx="7">
                  <c:v>ВУЗы, реализующие ОП СПО</c:v>
                </c:pt>
              </c:strCache>
            </c:strRef>
          </c:cat>
          <c:val>
            <c:numRef>
              <c:f>Лист4!$B$1:$B$8</c:f>
              <c:numCache>
                <c:formatCode>General</c:formatCode>
                <c:ptCount val="8"/>
                <c:pt idx="0">
                  <c:v>56</c:v>
                </c:pt>
                <c:pt idx="1">
                  <c:v>10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7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0B7-420F-A519-A05BE759E3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800" b="1" i="0" u="none" strike="noStrike" kern="100" spc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 выпускников по каналам занятости и иным видам деятельности 2021 год выпуска по состоянию на </a:t>
            </a:r>
          </a:p>
          <a:p>
            <a:pPr algn="ctr" rtl="0">
              <a:defRPr lang="ru-RU" sz="2800" b="1" i="0" u="none" strike="noStrike" kern="100" spc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10 января 2023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800" b="1" i="0" u="none" strike="noStrike" kern="100" spc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'[рабочая книга 2021.xlsx]диаграммы'!$A$1:$J$1</c:f>
              <c:strCache>
                <c:ptCount val="10"/>
                <c:pt idx="0">
                  <c:v>В том числе (из трудоустроенных): в соответствии с освоенной профессией, специальностью</c:v>
                </c:pt>
                <c:pt idx="1">
                  <c:v>Индивидуальные предприниматели </c:v>
                </c:pt>
                <c:pt idx="2">
                  <c:v>Самозанятые</c:v>
                </c:pt>
                <c:pt idx="3">
                  <c:v>Продолжили обучение</c:v>
                </c:pt>
                <c:pt idx="4">
                  <c:v>Проходят службу в армии по призыву</c:v>
                </c:pt>
                <c:pt idx="5">
                  <c:v>Проходят службу в армии на контрактной основе</c:v>
                </c:pt>
                <c:pt idx="6">
                  <c:v>Находятся в отпуске по уходу 
за ребенком</c:v>
                </c:pt>
                <c:pt idx="7">
                  <c:v>Зона риска</c:v>
                </c:pt>
                <c:pt idx="8">
                  <c:v>Прочее, редкие жизненные обстоятельства</c:v>
                </c:pt>
                <c:pt idx="9">
                  <c:v>Профессиональные намерения выпускников</c:v>
                </c:pt>
              </c:strCache>
            </c:strRef>
          </c:cat>
          <c:val>
            <c:numRef>
              <c:f>'[рабочая книга 2021.xlsx]диаграммы'!$A$2:$J$2</c:f>
              <c:numCache>
                <c:formatCode>0.00%</c:formatCode>
                <c:ptCount val="10"/>
                <c:pt idx="0">
                  <c:v>0.47529069767441862</c:v>
                </c:pt>
                <c:pt idx="1">
                  <c:v>5.4314565483476133E-3</c:v>
                </c:pt>
                <c:pt idx="2">
                  <c:v>1.6370869033047734E-2</c:v>
                </c:pt>
                <c:pt idx="3">
                  <c:v>0.13058445532435742</c:v>
                </c:pt>
                <c:pt idx="4">
                  <c:v>4.7506119951040392E-2</c:v>
                </c:pt>
                <c:pt idx="5">
                  <c:v>1.5988372093023256E-2</c:v>
                </c:pt>
                <c:pt idx="6">
                  <c:v>4.3528151774785799E-2</c:v>
                </c:pt>
                <c:pt idx="7">
                  <c:v>4.2839657282741736E-2</c:v>
                </c:pt>
                <c:pt idx="8">
                  <c:v>3.6719706242350062E-3</c:v>
                </c:pt>
                <c:pt idx="9">
                  <c:v>1.7518359853121175E-2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A0-43A9-A29A-6C33C0DB7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6165080"/>
        <c:axId val="806158848"/>
      </c:barChart>
      <c:catAx>
        <c:axId val="80616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6158848"/>
        <c:crosses val="autoZero"/>
        <c:auto val="1"/>
        <c:lblAlgn val="ctr"/>
        <c:lblOffset val="100"/>
        <c:noMultiLvlLbl val="0"/>
      </c:catAx>
      <c:valAx>
        <c:axId val="80615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6165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800" b="1" i="0" u="none" strike="noStrike" kern="100" spc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 выпускников по каналам занятости и иным видам деятельности 2021 год выпуска по состоянию на 10 января 2023 года (в разрезе профессий)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800" b="1" i="0" u="none" strike="noStrike" kern="100" spc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'[рабочая книга 2021.xlsx]диаграммы'!$A$28:$J$28</c:f>
              <c:strCache>
                <c:ptCount val="10"/>
                <c:pt idx="0">
                  <c:v>В том числе (из трудоустроенных): в соответствии с освоенной профессией</c:v>
                </c:pt>
                <c:pt idx="1">
                  <c:v>Индивидуальные предприниматели </c:v>
                </c:pt>
                <c:pt idx="2">
                  <c:v>Самозанятые</c:v>
                </c:pt>
                <c:pt idx="3">
                  <c:v>Продолжили обучение</c:v>
                </c:pt>
                <c:pt idx="4">
                  <c:v>Проходят службу в армии по призыву</c:v>
                </c:pt>
                <c:pt idx="5">
                  <c:v>Проходят службу в армии на контрактной основе</c:v>
                </c:pt>
                <c:pt idx="6">
                  <c:v>Находятся в отпуске по уходу 
за ребенком</c:v>
                </c:pt>
                <c:pt idx="7">
                  <c:v>Зона риска</c:v>
                </c:pt>
                <c:pt idx="8">
                  <c:v>Прочее, редкие жизненные обстоятельства</c:v>
                </c:pt>
                <c:pt idx="9">
                  <c:v>Профессиональные намерения выпускников</c:v>
                </c:pt>
              </c:strCache>
            </c:strRef>
          </c:cat>
          <c:val>
            <c:numRef>
              <c:f>'[рабочая книга 2021.xlsx]диаграммы'!$A$29:$J$29</c:f>
              <c:numCache>
                <c:formatCode>0.00%</c:formatCode>
                <c:ptCount val="10"/>
                <c:pt idx="0">
                  <c:v>0.39844961240310078</c:v>
                </c:pt>
                <c:pt idx="1">
                  <c:v>4.0310077519379846E-3</c:v>
                </c:pt>
                <c:pt idx="2">
                  <c:v>1.6434108527131782E-2</c:v>
                </c:pt>
                <c:pt idx="3">
                  <c:v>7.5968992248062014E-2</c:v>
                </c:pt>
                <c:pt idx="4">
                  <c:v>6.4496124031007754E-2</c:v>
                </c:pt>
                <c:pt idx="5">
                  <c:v>2.7906976744186046E-2</c:v>
                </c:pt>
                <c:pt idx="6">
                  <c:v>5.6434108527131786E-2</c:v>
                </c:pt>
                <c:pt idx="7">
                  <c:v>8.1860465116279063E-2</c:v>
                </c:pt>
                <c:pt idx="8">
                  <c:v>3.7209302325581397E-3</c:v>
                </c:pt>
                <c:pt idx="9">
                  <c:v>2.4496124031007753E-2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C-44AD-8F59-7062C4ED3B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5767592"/>
        <c:axId val="725767920"/>
      </c:barChart>
      <c:catAx>
        <c:axId val="72576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5767920"/>
        <c:crosses val="autoZero"/>
        <c:auto val="1"/>
        <c:lblAlgn val="ctr"/>
        <c:lblOffset val="100"/>
        <c:noMultiLvlLbl val="0"/>
      </c:catAx>
      <c:valAx>
        <c:axId val="72576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5767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</a:t>
            </a:r>
            <a:r>
              <a:rPr lang="ru-RU" sz="1800" b="1" i="0" baseline="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выпускников по каналам занятости и иным видам деятельности 2021 год выпуска по состоянию на 10 января 2023 года (в разрезе специальностей)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'[рабочая книга 2021.xlsx]диаграммы'!$A$61:$J$61</c:f>
              <c:strCache>
                <c:ptCount val="10"/>
                <c:pt idx="0">
                  <c:v>В том числе (из трудоустроенных): в соответствии с освоенной специальностью</c:v>
                </c:pt>
                <c:pt idx="1">
                  <c:v>Индивидуальные предприниматели </c:v>
                </c:pt>
                <c:pt idx="2">
                  <c:v>Самозанятые</c:v>
                </c:pt>
                <c:pt idx="3">
                  <c:v>Продолжили обучение</c:v>
                </c:pt>
                <c:pt idx="4">
                  <c:v>Проходят службу в армии по призыву</c:v>
                </c:pt>
                <c:pt idx="5">
                  <c:v>Проходят службу в армии на контрактной основе</c:v>
                </c:pt>
                <c:pt idx="6">
                  <c:v>Находятся в отпуске по уходу 
за ребенком</c:v>
                </c:pt>
                <c:pt idx="7">
                  <c:v>Зона риска</c:v>
                </c:pt>
                <c:pt idx="8">
                  <c:v>Прочее, редкие жизненные обстоятельства</c:v>
                </c:pt>
                <c:pt idx="9">
                  <c:v>Профессиональные намерения выпускников</c:v>
                </c:pt>
              </c:strCache>
            </c:strRef>
          </c:cat>
          <c:val>
            <c:numRef>
              <c:f>'[рабочая книга 2021.xlsx]диаграммы'!$A$62:$J$62</c:f>
              <c:numCache>
                <c:formatCode>0.00%</c:formatCode>
                <c:ptCount val="10"/>
                <c:pt idx="0">
                  <c:v>0.50045699197725191</c:v>
                </c:pt>
                <c:pt idx="1">
                  <c:v>5.8901188179140852E-3</c:v>
                </c:pt>
                <c:pt idx="2">
                  <c:v>1.6350157408347721E-2</c:v>
                </c:pt>
                <c:pt idx="3">
                  <c:v>0.14847161572052403</c:v>
                </c:pt>
                <c:pt idx="4">
                  <c:v>4.1941708134457197E-2</c:v>
                </c:pt>
                <c:pt idx="5">
                  <c:v>1.2084898953996141E-2</c:v>
                </c:pt>
                <c:pt idx="6">
                  <c:v>3.9301310043668124E-2</c:v>
                </c:pt>
                <c:pt idx="7">
                  <c:v>3.0059916725906369E-2</c:v>
                </c:pt>
                <c:pt idx="8">
                  <c:v>3.6559358180156391E-3</c:v>
                </c:pt>
                <c:pt idx="9">
                  <c:v>1.5233065908398498E-2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D5-4EA9-827F-E76382751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5531960"/>
        <c:axId val="735531304"/>
      </c:barChart>
      <c:catAx>
        <c:axId val="73553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5531304"/>
        <c:crosses val="autoZero"/>
        <c:auto val="1"/>
        <c:lblAlgn val="ctr"/>
        <c:lblOffset val="100"/>
        <c:noMultiLvlLbl val="0"/>
      </c:catAx>
      <c:valAx>
        <c:axId val="73553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5531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70E82-22A8-4F6E-BFC2-5899BC6BB464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52985-3357-488B-9BF5-DF2D095CC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3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E42AB-299C-4673-ABAF-1C87CF7AA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AB8053-6DE7-45CD-A358-AC9CA0C63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A94C4-0C05-4225-A922-EF5ECBC8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D5930-A589-43AA-A71F-81B57B55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1B10F-B050-4F95-B57D-8246C078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9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687E3-FFF8-4463-BC26-0A5EF274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A3F28E-598A-4A7D-BFB4-D89C77D92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C50D4-B222-4C99-BC84-154DB203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3BD54F-B601-4153-96BE-FCD6D9FB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2A0312-F95B-4A6C-A6A1-F1E47914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9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BDDF18-070A-406B-84D5-19E743758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B64EAE-8C79-4094-A8C5-6BAAF0204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8C5442-F732-4DE7-A9B1-22A16D3A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36EC4C-C88C-4194-B1A9-C3A5779D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73C75A-656B-431B-8C9F-187EEDC6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1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81411-B8ED-4485-B82A-580687F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07A2B-15A1-49CA-86F8-AE88F544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4226E-759C-4DB7-B00E-5BB51F46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5CCCC-E1CE-461F-A77A-B624FAE7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60F8F-366B-4683-AD5B-6A3B00D7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0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5FEB8-1D31-4496-9FAF-710C10324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050C8-214D-41EA-A196-CB0EBE3AE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72B22-28CD-4515-9EBC-698B1295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01A87F-6DF8-4CCF-9DA2-D9B168F2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B9B3A-F109-4ABD-B71D-1F34F509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7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6E2A3-5BEA-4F1F-B1F9-6B606E64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3F3925-AFCB-443A-A5F5-C33B24D78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3BE5D-C744-43B9-881C-7DCD8CDCD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35DBA-E406-4AF2-B9C2-35F5A900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E77D62-A1A7-416B-A52E-24995526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7E136A-F8F8-4530-9361-A3DB3E4C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5D759-8FD6-4661-9444-05B52081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6213F-231B-4B75-A85A-D8E269E04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88E55E-1CF0-47E1-8E5A-2B6FCDE5B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5D1C82-F517-4A39-A6F4-76765C1EA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8CCE35-D9DA-4600-B177-8340023D9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358331-B531-4A82-AC44-600FEF6E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BF70BD-9D1B-4636-93EC-CD68A28D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1E5F80-FEEE-4B3B-AFD6-EF8E5EB7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2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40FEC-4B66-4087-AF21-882F5F74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A27AD2-FC98-4267-A2ED-7720581E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8BFB5D-C156-4ED9-B4D5-24A4DFE7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2F93CF-5647-43A9-8879-6CA3F073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A6965D-52A8-4ACE-A40E-BE98A89D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C5565A-090B-4DBB-953E-9132036A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62EEF3-3DB3-4486-B69C-CC5E2164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1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EE625-4654-4E21-BF27-74B1ECBF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C74F3B-AB23-44C4-94D6-AD13F39D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AFD348-1B13-4572-BF56-575523236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EF4847-90AA-4B2C-83D0-39BD2F37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27ECAC-2F8A-41D0-A392-FB60E2EA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16C0AA-D53D-4F11-A9AD-870170189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9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099C2-FE7A-4538-A552-2D66CCC7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43396-F804-46E7-B0F6-F28A6E853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219C2E-D984-4949-8B5F-933D97D01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3D610-2DAE-4ABE-8185-67DB7577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818B7B-DACD-475E-BF50-2BC8C3B7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161D91-22A6-4AFE-A7E4-F07F524B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7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F802B-BDDD-4115-81C4-BCDA76FB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E1D55C-0C18-42EA-8A63-091762C7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91CC8-E347-45CD-B368-DC58744A3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D4E6-D86C-40AF-AB12-6BD188D1AC5B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AA3E8-E7F8-42A8-9444-8932C888C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119C04-A4DB-4FB8-ADA9-2C93DEDC1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914DD0-55D1-4EA4-9F08-FE29080C4E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3" y="0"/>
            <a:ext cx="12192000" cy="6565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86C8D2-2340-41DF-B210-D750E77340A4}"/>
              </a:ext>
            </a:extLst>
          </p:cNvPr>
          <p:cNvSpPr txBox="1"/>
          <p:nvPr/>
        </p:nvSpPr>
        <p:spPr>
          <a:xfrm>
            <a:off x="637310" y="2447541"/>
            <a:ext cx="4033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Информация по состоянию на  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10 января 2023 года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4043A-187F-4F97-8329-8203ADBDF9C1}"/>
              </a:ext>
            </a:extLst>
          </p:cNvPr>
          <p:cNvSpPr txBox="1"/>
          <p:nvPr/>
        </p:nvSpPr>
        <p:spPr>
          <a:xfrm>
            <a:off x="5500256" y="1955098"/>
            <a:ext cx="502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МОНИТОРИНГ ЗАНЯТОСТИ ВЫПУСКНИКОВ СРЕДНЕГО ПРОФЕССИОНАЛЬНОГО ОБРАЗОВАНИЯ 2021 </a:t>
            </a:r>
            <a:r>
              <a:rPr lang="ru-RU" sz="3200" b="1" dirty="0" err="1"/>
              <a:t>г.в</a:t>
            </a:r>
            <a:r>
              <a:rPr lang="ru-RU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405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1CCBB8-D87B-46ED-9F51-00E4FE96C1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78" y="-31265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F888B0-2457-4DF1-A52D-93A7ADA49B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8410"/>
            <a:ext cx="12192000" cy="5181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FE45FC-84DB-40C7-882D-DB5B0DEF99D3}"/>
              </a:ext>
            </a:extLst>
          </p:cNvPr>
          <p:cNvSpPr/>
          <p:nvPr/>
        </p:nvSpPr>
        <p:spPr>
          <a:xfrm>
            <a:off x="-606973" y="778079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Профессии с высокими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10 января 2023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678E3-4B66-4D7E-84BB-ED9612D7842B}"/>
              </a:ext>
            </a:extLst>
          </p:cNvPr>
          <p:cNvSpPr txBox="1"/>
          <p:nvPr/>
        </p:nvSpPr>
        <p:spPr>
          <a:xfrm>
            <a:off x="5195944" y="1609076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D76E7-5157-4C38-8B0D-9AC7B9C3ADE5}"/>
              </a:ext>
            </a:extLst>
          </p:cNvPr>
          <p:cNvSpPr txBox="1"/>
          <p:nvPr/>
        </p:nvSpPr>
        <p:spPr>
          <a:xfrm>
            <a:off x="6719833" y="1559253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1637D3-8580-4030-92AB-CFE12228CDB5}"/>
              </a:ext>
            </a:extLst>
          </p:cNvPr>
          <p:cNvSpPr/>
          <p:nvPr/>
        </p:nvSpPr>
        <p:spPr>
          <a:xfrm>
            <a:off x="5718458" y="778079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Профессии с низкими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10 января 2023 года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274968C-0D07-4C9C-9F3C-77B6CF36D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608046"/>
              </p:ext>
            </p:extLst>
          </p:nvPr>
        </p:nvGraphicFramePr>
        <p:xfrm>
          <a:off x="263806" y="1693485"/>
          <a:ext cx="5302920" cy="4549584"/>
        </p:xfrm>
        <a:graphic>
          <a:graphicData uri="http://schemas.openxmlformats.org/drawingml/2006/table">
            <a:tbl>
              <a:tblPr/>
              <a:tblGrid>
                <a:gridCol w="4198025">
                  <a:extLst>
                    <a:ext uri="{9D8B030D-6E8A-4147-A177-3AD203B41FA5}">
                      <a16:colId xmlns:a16="http://schemas.microsoft.com/office/drawing/2014/main" val="3841828786"/>
                    </a:ext>
                  </a:extLst>
                </a:gridCol>
                <a:gridCol w="1104895">
                  <a:extLst>
                    <a:ext uri="{9D8B030D-6E8A-4147-A177-3AD203B41FA5}">
                      <a16:colId xmlns:a16="http://schemas.microsoft.com/office/drawing/2014/main" val="1582969307"/>
                    </a:ext>
                  </a:extLst>
                </a:gridCol>
              </a:tblGrid>
              <a:tr h="5942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Электромонтер-литейщик по монтажу воздушных линий высокого напряжения и контактной сети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129328"/>
                  </a:ext>
                </a:extLst>
              </a:tr>
              <a:tr h="24355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на открытых горных работах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96,15%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35690"/>
                  </a:ext>
                </a:extLst>
              </a:tr>
              <a:tr h="5845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Слесарь-сборщик авиационной техники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95,83%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919105"/>
                  </a:ext>
                </a:extLst>
              </a:tr>
              <a:tr h="3896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Слесарь по обслуживанию и ремонту подвижного состава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91,30%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448235"/>
                  </a:ext>
                </a:extLst>
              </a:tr>
              <a:tr h="20458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Лаборант-эколог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85,71%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62220"/>
                  </a:ext>
                </a:extLst>
              </a:tr>
              <a:tr h="3896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сельскохозяйственного производства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83,33%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312153"/>
                  </a:ext>
                </a:extLst>
              </a:tr>
              <a:tr h="5845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Слесарь-электрик по ремонту электрооборудования подвижного состава (электровозов, электропоездов)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80,95%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834210"/>
                  </a:ext>
                </a:extLst>
              </a:tr>
              <a:tr h="77937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крана металлургического производства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80,00%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114073"/>
                  </a:ext>
                </a:extLst>
              </a:tr>
              <a:tr h="3896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локомотива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79,70%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892460"/>
                  </a:ext>
                </a:extLst>
              </a:tr>
              <a:tr h="3896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Электромонтер по ремонту и обслуживанию электрооборудования (по отраслям)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75,81%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36749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C558E32-093B-4FDE-B037-DEC0A4650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05155"/>
              </p:ext>
            </p:extLst>
          </p:nvPr>
        </p:nvGraphicFramePr>
        <p:xfrm>
          <a:off x="6981089" y="1693485"/>
          <a:ext cx="4663740" cy="4549584"/>
        </p:xfrm>
        <a:graphic>
          <a:graphicData uri="http://schemas.openxmlformats.org/drawingml/2006/table">
            <a:tbl>
              <a:tblPr/>
              <a:tblGrid>
                <a:gridCol w="3936627">
                  <a:extLst>
                    <a:ext uri="{9D8B030D-6E8A-4147-A177-3AD203B41FA5}">
                      <a16:colId xmlns:a16="http://schemas.microsoft.com/office/drawing/2014/main" val="1234800417"/>
                    </a:ext>
                  </a:extLst>
                </a:gridCol>
                <a:gridCol w="727113">
                  <a:extLst>
                    <a:ext uri="{9D8B030D-6E8A-4147-A177-3AD203B41FA5}">
                      <a16:colId xmlns:a16="http://schemas.microsoft.com/office/drawing/2014/main" val="177140313"/>
                    </a:ext>
                  </a:extLst>
                </a:gridCol>
              </a:tblGrid>
              <a:tr h="5942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Портной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6,25%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696166"/>
                  </a:ext>
                </a:extLst>
              </a:tr>
              <a:tr h="24355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Закройщик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14,29%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155232"/>
                  </a:ext>
                </a:extLst>
              </a:tr>
              <a:tr h="5845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по техническому обслуживанию и ремонту машинно-тракторного парка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36,36%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741774"/>
                  </a:ext>
                </a:extLst>
              </a:tr>
              <a:tr h="3896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жилищно-коммунального хозяйства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37,50%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049901"/>
                  </a:ext>
                </a:extLst>
              </a:tr>
              <a:tr h="20458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Реставратор строительный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40,74%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043045"/>
                  </a:ext>
                </a:extLst>
              </a:tr>
              <a:tr h="3896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Токарь на станках с числовым программным управлением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47,62%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180953"/>
                  </a:ext>
                </a:extLst>
              </a:tr>
              <a:tr h="5845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по обработке цифровой информации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50,91%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717618"/>
                  </a:ext>
                </a:extLst>
              </a:tr>
              <a:tr h="77937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по ремонту и обслуживанию инженерных систем жилищно-коммунального хозяйства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51,85%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723158"/>
                  </a:ext>
                </a:extLst>
              </a:tr>
              <a:tr h="3896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по ремонту и обслуживанию автомобилей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54,55%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776459"/>
                  </a:ext>
                </a:extLst>
              </a:tr>
              <a:tr h="3896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Повар, кондитер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55,34%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56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53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8D3546-55B9-4E17-9329-E7EDA50DC4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DD7C0B-610C-470A-90CF-7AB9A1FD20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6C59C-0B2B-46B5-8670-DE104D86740A}"/>
              </a:ext>
            </a:extLst>
          </p:cNvPr>
          <p:cNvSpPr txBox="1"/>
          <p:nvPr/>
        </p:nvSpPr>
        <p:spPr>
          <a:xfrm>
            <a:off x="4584404" y="1545984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B9BDD52-0271-41FA-8D2A-77543B39ADE3}"/>
              </a:ext>
            </a:extLst>
          </p:cNvPr>
          <p:cNvSpPr/>
          <p:nvPr/>
        </p:nvSpPr>
        <p:spPr>
          <a:xfrm>
            <a:off x="-500740" y="765278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Специальности с высокими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10 января 2023 года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C3C8E78-0317-4DD4-90DC-4502F8C4097C}"/>
              </a:ext>
            </a:extLst>
          </p:cNvPr>
          <p:cNvSpPr/>
          <p:nvPr/>
        </p:nvSpPr>
        <p:spPr>
          <a:xfrm>
            <a:off x="5602446" y="815287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Специальности с низкими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10 января 2023 года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F885888-A1E3-4EB0-9AF2-605DBCA34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585355"/>
              </p:ext>
            </p:extLst>
          </p:nvPr>
        </p:nvGraphicFramePr>
        <p:xfrm>
          <a:off x="656240" y="1680684"/>
          <a:ext cx="4620840" cy="4326638"/>
        </p:xfrm>
        <a:graphic>
          <a:graphicData uri="http://schemas.openxmlformats.org/drawingml/2006/table">
            <a:tbl>
              <a:tblPr/>
              <a:tblGrid>
                <a:gridCol w="3871693">
                  <a:extLst>
                    <a:ext uri="{9D8B030D-6E8A-4147-A177-3AD203B41FA5}">
                      <a16:colId xmlns:a16="http://schemas.microsoft.com/office/drawing/2014/main" val="1410882680"/>
                    </a:ext>
                  </a:extLst>
                </a:gridCol>
                <a:gridCol w="749147">
                  <a:extLst>
                    <a:ext uri="{9D8B030D-6E8A-4147-A177-3AD203B41FA5}">
                      <a16:colId xmlns:a16="http://schemas.microsoft.com/office/drawing/2014/main" val="221732248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Гидрология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309736"/>
                  </a:ext>
                </a:extLst>
              </a:tr>
              <a:tr h="2316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Почтовая связь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400738"/>
                  </a:ext>
                </a:extLst>
              </a:tr>
              <a:tr h="5558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Аналитический контроль качества химических соединений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410670"/>
                  </a:ext>
                </a:extLst>
              </a:tr>
              <a:tr h="37059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Социально-культурная деятельность (по видам)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473635"/>
                  </a:ext>
                </a:extLst>
              </a:tr>
              <a:tr h="19455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Библиотековедение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979881"/>
                  </a:ext>
                </a:extLst>
              </a:tr>
              <a:tr h="37059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Открытые горные работы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96,67%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544474"/>
                  </a:ext>
                </a:extLst>
              </a:tr>
              <a:tr h="5558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Метеорология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96,23%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93165"/>
                  </a:ext>
                </a:extLst>
              </a:tr>
              <a:tr h="74118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Фармация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96,15%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922062"/>
                  </a:ext>
                </a:extLst>
              </a:tr>
              <a:tr h="37059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Анимация (по видам)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93,75%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585570"/>
                  </a:ext>
                </a:extLst>
              </a:tr>
              <a:tr h="37059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Маркшейдерское дело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93,33%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838160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58317FB-ADFF-4A3C-982E-DA43F8C8C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866460"/>
              </p:ext>
            </p:extLst>
          </p:nvPr>
        </p:nvGraphicFramePr>
        <p:xfrm>
          <a:off x="6914921" y="1680685"/>
          <a:ext cx="4884144" cy="4326639"/>
        </p:xfrm>
        <a:graphic>
          <a:graphicData uri="http://schemas.openxmlformats.org/drawingml/2006/table">
            <a:tbl>
              <a:tblPr/>
              <a:tblGrid>
                <a:gridCol w="4256183">
                  <a:extLst>
                    <a:ext uri="{9D8B030D-6E8A-4147-A177-3AD203B41FA5}">
                      <a16:colId xmlns:a16="http://schemas.microsoft.com/office/drawing/2014/main" val="1312426116"/>
                    </a:ext>
                  </a:extLst>
                </a:gridCol>
                <a:gridCol w="627961">
                  <a:extLst>
                    <a:ext uri="{9D8B030D-6E8A-4147-A177-3AD203B41FA5}">
                      <a16:colId xmlns:a16="http://schemas.microsoft.com/office/drawing/2014/main" val="2954106635"/>
                    </a:ext>
                  </a:extLst>
                </a:gridCol>
              </a:tblGrid>
              <a:tr h="51563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Землеустройство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650109"/>
                  </a:ext>
                </a:extLst>
              </a:tr>
              <a:tr h="21132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Флористика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10,00%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737833"/>
                  </a:ext>
                </a:extLst>
              </a:tr>
              <a:tr h="50718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Технология эстетических услуг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14,29%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795363"/>
                  </a:ext>
                </a:extLst>
              </a:tr>
              <a:tr h="46124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Технология и техника разведки месторождений полезных ископаемых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14,81%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068076"/>
                  </a:ext>
                </a:extLst>
              </a:tr>
              <a:tr h="31031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Сольное и хоровое народное пение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20,00%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081158"/>
                  </a:ext>
                </a:extLst>
              </a:tr>
              <a:tr h="33812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Право и судебное администрирование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26,37%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96590"/>
                  </a:ext>
                </a:extLst>
              </a:tr>
              <a:tr h="50718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Туризм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30,39%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972098"/>
                  </a:ext>
                </a:extLst>
              </a:tr>
              <a:tr h="67624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Строительство и эксплуатация инженерных сооружений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33,33%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680398"/>
                  </a:ext>
                </a:extLst>
              </a:tr>
              <a:tr h="33812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Теория музыки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33,33%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735450"/>
                  </a:ext>
                </a:extLst>
              </a:tr>
              <a:tr h="46124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Геофизические методы поисков и разведки месторождений полезных ископаемых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34,78%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538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00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C80C5D-3B14-48BA-915D-D2FD614D30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552EB-FFB3-44F4-A294-C21D39901C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EE8E84-97C7-4F4D-99FD-84206741F8D1}"/>
              </a:ext>
            </a:extLst>
          </p:cNvPr>
          <p:cNvSpPr txBox="1"/>
          <p:nvPr/>
        </p:nvSpPr>
        <p:spPr>
          <a:xfrm>
            <a:off x="4722627" y="1701310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900CB-7F51-40C5-AC59-3FEE32307D51}"/>
              </a:ext>
            </a:extLst>
          </p:cNvPr>
          <p:cNvSpPr txBox="1"/>
          <p:nvPr/>
        </p:nvSpPr>
        <p:spPr>
          <a:xfrm>
            <a:off x="6425069" y="1687025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5E34AB-0251-49F1-ADD5-78D9AD7E8E85}"/>
              </a:ext>
            </a:extLst>
          </p:cNvPr>
          <p:cNvSpPr/>
          <p:nvPr/>
        </p:nvSpPr>
        <p:spPr>
          <a:xfrm>
            <a:off x="-535114" y="948810"/>
            <a:ext cx="69601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Образовательные организации с высокими</a:t>
            </a: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показателями трудоустройства на 10 января 2023 года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1467EEE-7BC1-4674-B4D9-0248BD56B072}"/>
              </a:ext>
            </a:extLst>
          </p:cNvPr>
          <p:cNvSpPr/>
          <p:nvPr/>
        </p:nvSpPr>
        <p:spPr>
          <a:xfrm>
            <a:off x="5245141" y="962983"/>
            <a:ext cx="69601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Образовательные организации с низкими</a:t>
            </a: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показателями трудоустройства на 10 января 2023 года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229180B-0809-427E-9510-CD2AF06EA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04185"/>
              </p:ext>
            </p:extLst>
          </p:nvPr>
        </p:nvGraphicFramePr>
        <p:xfrm>
          <a:off x="724205" y="1740665"/>
          <a:ext cx="4791572" cy="4330950"/>
        </p:xfrm>
        <a:graphic>
          <a:graphicData uri="http://schemas.openxmlformats.org/drawingml/2006/table">
            <a:tbl>
              <a:tblPr/>
              <a:tblGrid>
                <a:gridCol w="4013048">
                  <a:extLst>
                    <a:ext uri="{9D8B030D-6E8A-4147-A177-3AD203B41FA5}">
                      <a16:colId xmlns:a16="http://schemas.microsoft.com/office/drawing/2014/main" val="2017073870"/>
                    </a:ext>
                  </a:extLst>
                </a:gridCol>
                <a:gridCol w="778524">
                  <a:extLst>
                    <a:ext uri="{9D8B030D-6E8A-4147-A177-3AD203B41FA5}">
                      <a16:colId xmlns:a16="http://schemas.microsoft.com/office/drawing/2014/main" val="1792317803"/>
                    </a:ext>
                  </a:extLst>
                </a:gridCol>
              </a:tblGrid>
              <a:tr h="3612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 err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Бодайбинский</a:t>
                      </a:r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горный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96,79%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879405"/>
                  </a:ext>
                </a:extLst>
              </a:tr>
              <a:tr h="60117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Училище Олимпийского резерва г. Ангарск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95,24%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697852"/>
                  </a:ext>
                </a:extLst>
              </a:tr>
              <a:tr h="40078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Профессиональный колледж г.Железногорска-Илимского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95,00%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625423"/>
                  </a:ext>
                </a:extLst>
              </a:tr>
              <a:tr h="40078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Нижнеудинский техникум железнодорожного транспорта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92,19%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122885"/>
                  </a:ext>
                </a:extLst>
              </a:tr>
              <a:tr h="3627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Усольский медицинский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92,00%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262117"/>
                  </a:ext>
                </a:extLst>
              </a:tr>
              <a:tr h="40078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Братский медицинский колледж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91,77%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71260"/>
                  </a:ext>
                </a:extLst>
              </a:tr>
              <a:tr h="20039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БГУ (Усть-Илимск)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91,67%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138673"/>
                  </a:ext>
                </a:extLst>
              </a:tr>
              <a:tr h="60117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Черемховский медицинский колледж им.Турышевой А.А.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91,14%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833149"/>
                  </a:ext>
                </a:extLst>
              </a:tr>
              <a:tr h="60117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Свирский электромеханический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90,20%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864942"/>
                  </a:ext>
                </a:extLst>
              </a:tr>
              <a:tr h="40078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ЧУ ПО ИГТК (г.УСТЬ-КУТ)  мониторинг трудоустройства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90,20%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134588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1778908-757D-481D-BA2E-8B77C7817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439584"/>
              </p:ext>
            </p:extLst>
          </p:nvPr>
        </p:nvGraphicFramePr>
        <p:xfrm>
          <a:off x="6870468" y="1701087"/>
          <a:ext cx="4791572" cy="4370527"/>
        </p:xfrm>
        <a:graphic>
          <a:graphicData uri="http://schemas.openxmlformats.org/drawingml/2006/table">
            <a:tbl>
              <a:tblPr/>
              <a:tblGrid>
                <a:gridCol w="4113349">
                  <a:extLst>
                    <a:ext uri="{9D8B030D-6E8A-4147-A177-3AD203B41FA5}">
                      <a16:colId xmlns:a16="http://schemas.microsoft.com/office/drawing/2014/main" val="1745666220"/>
                    </a:ext>
                  </a:extLst>
                </a:gridCol>
                <a:gridCol w="678223">
                  <a:extLst>
                    <a:ext uri="{9D8B030D-6E8A-4147-A177-3AD203B41FA5}">
                      <a16:colId xmlns:a16="http://schemas.microsoft.com/office/drawing/2014/main" val="2768560572"/>
                    </a:ext>
                  </a:extLst>
                </a:gridCol>
              </a:tblGrid>
              <a:tr h="41525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РГУП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25,81%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699429"/>
                  </a:ext>
                </a:extLst>
              </a:tr>
              <a:tr h="62287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Усть-Илимский техникум лесопромышленных технологий и сферы услуг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35,83%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361081"/>
                  </a:ext>
                </a:extLst>
              </a:tr>
              <a:tr h="41525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Усольский техникум сферы обслуживания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310663"/>
                  </a:ext>
                </a:extLst>
              </a:tr>
              <a:tr h="41525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Усольский индустриальный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36,47%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235021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ИрГАУ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36,84%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735588"/>
                  </a:ext>
                </a:extLst>
              </a:tr>
              <a:tr h="41525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ПУ 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38,10%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337981"/>
                  </a:ext>
                </a:extLst>
              </a:tr>
              <a:tr h="20762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ИрНИТУ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38,55%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07143"/>
                  </a:ext>
                </a:extLst>
              </a:tr>
              <a:tr h="62287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Ангарский техникум общественного питания и торговли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40,44%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224373"/>
                  </a:ext>
                </a:extLst>
              </a:tr>
              <a:tr h="62287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Братское музыкальное училище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41,67%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75007"/>
                  </a:ext>
                </a:extLst>
              </a:tr>
              <a:tr h="41525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Чунский многопрофильный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43,24%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67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19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C80C5D-3B14-48BA-915D-D2FD614D30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552EB-FFB3-44F4-A294-C21D39901C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EE8E84-97C7-4F4D-99FD-84206741F8D1}"/>
              </a:ext>
            </a:extLst>
          </p:cNvPr>
          <p:cNvSpPr txBox="1"/>
          <p:nvPr/>
        </p:nvSpPr>
        <p:spPr>
          <a:xfrm>
            <a:off x="4722627" y="1701310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900CB-7F51-40C5-AC59-3FEE32307D51}"/>
              </a:ext>
            </a:extLst>
          </p:cNvPr>
          <p:cNvSpPr txBox="1"/>
          <p:nvPr/>
        </p:nvSpPr>
        <p:spPr>
          <a:xfrm>
            <a:off x="6425069" y="1687025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5E34AB-0251-49F1-ADD5-78D9AD7E8E85}"/>
              </a:ext>
            </a:extLst>
          </p:cNvPr>
          <p:cNvSpPr/>
          <p:nvPr/>
        </p:nvSpPr>
        <p:spPr>
          <a:xfrm>
            <a:off x="2747912" y="881211"/>
            <a:ext cx="69601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Подведомственные учреждения</a:t>
            </a: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показателями трудоустройства на 10 января 2023 года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4789EB3-5FA6-4AE0-8BCC-212C048DE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945520"/>
              </p:ext>
            </p:extLst>
          </p:nvPr>
        </p:nvGraphicFramePr>
        <p:xfrm>
          <a:off x="3260993" y="1687025"/>
          <a:ext cx="5078776" cy="4449368"/>
        </p:xfrm>
        <a:graphic>
          <a:graphicData uri="http://schemas.openxmlformats.org/drawingml/2006/table">
            <a:tbl>
              <a:tblPr/>
              <a:tblGrid>
                <a:gridCol w="4241494">
                  <a:extLst>
                    <a:ext uri="{9D8B030D-6E8A-4147-A177-3AD203B41FA5}">
                      <a16:colId xmlns:a16="http://schemas.microsoft.com/office/drawing/2014/main" val="1393435539"/>
                    </a:ext>
                  </a:extLst>
                </a:gridCol>
                <a:gridCol w="837282">
                  <a:extLst>
                    <a:ext uri="{9D8B030D-6E8A-4147-A177-3AD203B41FA5}">
                      <a16:colId xmlns:a16="http://schemas.microsoft.com/office/drawing/2014/main" val="558437723"/>
                    </a:ext>
                  </a:extLst>
                </a:gridCol>
              </a:tblGrid>
              <a:tr h="98874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здравоохранения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84,61%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17693"/>
                  </a:ext>
                </a:extLst>
              </a:tr>
              <a:tr h="49437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спорта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73,37%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05180"/>
                  </a:ext>
                </a:extLst>
              </a:tr>
              <a:tr h="98874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культуры и архивов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70,56%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326952"/>
                  </a:ext>
                </a:extLst>
              </a:tr>
              <a:tr h="49437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69,26%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399198"/>
                  </a:ext>
                </a:extLst>
              </a:tr>
              <a:tr h="49437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Негосударственные СПО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58,16%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808977"/>
                  </a:ext>
                </a:extLst>
              </a:tr>
              <a:tr h="49437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ВУЗы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57,66%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280306"/>
                  </a:ext>
                </a:extLst>
              </a:tr>
              <a:tr h="49437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соцразвития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45,00%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900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14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80DBE8-D26A-4E30-A4B6-87398134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66" y="966727"/>
            <a:ext cx="10515600" cy="1133475"/>
          </a:xfrm>
        </p:spPr>
        <p:txBody>
          <a:bodyPr>
            <a:normAutofit/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ЦЕЛИ МОНИТОРИНГА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102049-0BFC-455D-BD3B-681254FFB122}"/>
              </a:ext>
            </a:extLst>
          </p:cNvPr>
          <p:cNvSpPr/>
          <p:nvPr/>
        </p:nvSpPr>
        <p:spPr>
          <a:xfrm>
            <a:off x="758536" y="2493416"/>
            <a:ext cx="428451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Получение объективных данных о занятости выпускников образовательных организаций, реализующих программы среднего профессионального образования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594D37B-1548-4261-95BF-441FB0C3BB6A}"/>
              </a:ext>
            </a:extLst>
          </p:cNvPr>
          <p:cNvSpPr/>
          <p:nvPr/>
        </p:nvSpPr>
        <p:spPr>
          <a:xfrm>
            <a:off x="6449289" y="2816581"/>
            <a:ext cx="49841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Обоснованная оценка текущей ситуации в сфере занятости выпускников образовательных организаций, реализующих программы среднего профессионального образования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223795-D247-4B33-8F04-377DA15FC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73257" cy="94745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D9D72EE-F3D0-4E2B-9E7B-6B07DC12A8FF}"/>
              </a:ext>
            </a:extLst>
          </p:cNvPr>
          <p:cNvSpPr/>
          <p:nvPr/>
        </p:nvSpPr>
        <p:spPr>
          <a:xfrm>
            <a:off x="4773257" y="19270"/>
            <a:ext cx="7418743" cy="746648"/>
          </a:xfrm>
          <a:prstGeom prst="rect">
            <a:avLst/>
          </a:prstGeom>
          <a:solidFill>
            <a:srgbClr val="55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953093C-9A08-4948-B2CD-F7621D9ED5F9}"/>
              </a:ext>
            </a:extLst>
          </p:cNvPr>
          <p:cNvSpPr/>
          <p:nvPr/>
        </p:nvSpPr>
        <p:spPr>
          <a:xfrm>
            <a:off x="1587" y="6342297"/>
            <a:ext cx="6094413" cy="515703"/>
          </a:xfrm>
          <a:prstGeom prst="rect">
            <a:avLst/>
          </a:prstGeom>
          <a:solidFill>
            <a:srgbClr val="01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D24E68A-7548-4AC8-84DF-8E100030A066}"/>
              </a:ext>
            </a:extLst>
          </p:cNvPr>
          <p:cNvSpPr/>
          <p:nvPr/>
        </p:nvSpPr>
        <p:spPr>
          <a:xfrm>
            <a:off x="6096000" y="6342297"/>
            <a:ext cx="6094412" cy="515703"/>
          </a:xfrm>
          <a:prstGeom prst="rect">
            <a:avLst/>
          </a:prstGeom>
          <a:solidFill>
            <a:srgbClr val="01B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D9FCFB-CED6-4A7E-88CB-D49EE2E910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536" y="2281741"/>
            <a:ext cx="591363" cy="5913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02068D-47B2-4EF3-BC0C-AA7478F064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3951" y="2275644"/>
            <a:ext cx="591363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1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ECF3E4-1C9A-455E-9F22-94DE8A8CED54}"/>
              </a:ext>
            </a:extLst>
          </p:cNvPr>
          <p:cNvSpPr/>
          <p:nvPr/>
        </p:nvSpPr>
        <p:spPr>
          <a:xfrm>
            <a:off x="0" y="938678"/>
            <a:ext cx="117070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Участники мониторинга</a:t>
            </a:r>
          </a:p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Всего участников -  91 образовательная организация, из них: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429EC8-1B8B-4AB3-8EFC-A0542132A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709" y="-6202"/>
            <a:ext cx="12192000" cy="9448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05DC4A-6621-4291-BA43-CD4EBD0782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A0B9AA7-3536-4B4D-8575-D374B7CA1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009449"/>
              </p:ext>
            </p:extLst>
          </p:nvPr>
        </p:nvGraphicFramePr>
        <p:xfrm>
          <a:off x="1967345" y="1892785"/>
          <a:ext cx="8354291" cy="430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476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A855B5-FF79-4815-B974-FB7883D957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709" y="-6202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E97B9A-FB1B-464E-962D-6136E265A0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D8A9DD4-A37D-4DB4-B401-52B2C4E1869E}"/>
              </a:ext>
            </a:extLst>
          </p:cNvPr>
          <p:cNvSpPr txBox="1">
            <a:spLocks/>
          </p:cNvSpPr>
          <p:nvPr/>
        </p:nvSpPr>
        <p:spPr>
          <a:xfrm>
            <a:off x="643270" y="681170"/>
            <a:ext cx="10515600" cy="231789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Количество профессий и специальностей, по которым выпускники завершили обучение в 2021 году, всего - 166 </a:t>
            </a:r>
          </a:p>
          <a:p>
            <a:pPr algn="ctr"/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из них, количество профессий – 45</a:t>
            </a:r>
          </a:p>
          <a:p>
            <a:pPr algn="ctr"/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 из них, количество специальностей – 121</a:t>
            </a:r>
          </a:p>
          <a:p>
            <a:pPr algn="ctr"/>
            <a:endParaRPr lang="ru-RU" sz="3400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F2BDECF5-8D18-4279-8BB7-9EDC7E649FD3}"/>
              </a:ext>
            </a:extLst>
          </p:cNvPr>
          <p:cNvSpPr txBox="1">
            <a:spLocks/>
          </p:cNvSpPr>
          <p:nvPr/>
        </p:nvSpPr>
        <p:spPr>
          <a:xfrm>
            <a:off x="609965" y="4065378"/>
            <a:ext cx="11398421" cy="182505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kern="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Количество выпускников, завершивших обучение по профессиям – 3 225 чел</a:t>
            </a:r>
          </a:p>
          <a:p>
            <a:pPr algn="ctr">
              <a:lnSpc>
                <a:spcPct val="170000"/>
              </a:lnSpc>
            </a:pPr>
            <a:endParaRPr lang="ru-RU" b="1" kern="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Количество </a:t>
            </a:r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выпускников, завершивших обучение по  специальностям – 9 847чел </a:t>
            </a:r>
          </a:p>
          <a:p>
            <a:pPr algn="ctr"/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C09F44-D5FA-4E69-904B-4A16360DFD9C}"/>
              </a:ext>
            </a:extLst>
          </p:cNvPr>
          <p:cNvSpPr/>
          <p:nvPr/>
        </p:nvSpPr>
        <p:spPr>
          <a:xfrm>
            <a:off x="967563" y="3403469"/>
            <a:ext cx="9867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Суммарный выпуск в 2022 году – 13 072 чел</a:t>
            </a:r>
          </a:p>
          <a:p>
            <a:pPr algn="ctr"/>
            <a:endParaRPr lang="ru-RU" sz="2400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82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1F36F6-DB24-45E0-9B4A-FF89AFDB26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5426BE-5A1F-4749-8F1F-06ABB3F5BF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19E8D5-320E-4A0D-B6D8-81A0F8FACD24}"/>
              </a:ext>
            </a:extLst>
          </p:cNvPr>
          <p:cNvSpPr/>
          <p:nvPr/>
        </p:nvSpPr>
        <p:spPr>
          <a:xfrm>
            <a:off x="0" y="1523414"/>
            <a:ext cx="117070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Данные Роструда (Федеральной службы по труду и занятости) </a:t>
            </a:r>
          </a:p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</a:t>
            </a:r>
            <a:r>
              <a:rPr lang="en-US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III</a:t>
            </a:r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квартал 2021 года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FF09841-2529-49CD-9177-9E3859ADD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393676"/>
              </p:ext>
            </p:extLst>
          </p:nvPr>
        </p:nvGraphicFramePr>
        <p:xfrm>
          <a:off x="341167" y="2442303"/>
          <a:ext cx="11509666" cy="3629419"/>
        </p:xfrm>
        <a:graphic>
          <a:graphicData uri="http://schemas.openxmlformats.org/drawingml/2006/table">
            <a:tbl>
              <a:tblPr firstRow="1" bandRow="1"/>
              <a:tblGrid>
                <a:gridCol w="3224931">
                  <a:extLst>
                    <a:ext uri="{9D8B030D-6E8A-4147-A177-3AD203B41FA5}">
                      <a16:colId xmlns:a16="http://schemas.microsoft.com/office/drawing/2014/main" val="2457393001"/>
                    </a:ext>
                  </a:extLst>
                </a:gridCol>
                <a:gridCol w="4448180">
                  <a:extLst>
                    <a:ext uri="{9D8B030D-6E8A-4147-A177-3AD203B41FA5}">
                      <a16:colId xmlns:a16="http://schemas.microsoft.com/office/drawing/2014/main" val="2424356954"/>
                    </a:ext>
                  </a:extLst>
                </a:gridCol>
                <a:gridCol w="3836555">
                  <a:extLst>
                    <a:ext uri="{9D8B030D-6E8A-4147-A177-3AD203B41FA5}">
                      <a16:colId xmlns:a16="http://schemas.microsoft.com/office/drawing/2014/main" val="4236832321"/>
                    </a:ext>
                  </a:extLst>
                </a:gridCol>
              </a:tblGrid>
              <a:tr h="66830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Выпуск 2020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Выпуск 2021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0556"/>
                  </a:ext>
                </a:extLst>
              </a:tr>
              <a:tr h="177841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Трудоустроенные, предприниматели, самозанятые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64,3%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49,64%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2591"/>
                  </a:ext>
                </a:extLst>
              </a:tr>
              <a:tr h="118270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Среднемесячная заработная плата выпускников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21240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17017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4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36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4F8200-26C6-4FDB-9C86-9AC72B4F76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ECBB04-2E7E-491E-8C65-DA9D6FED3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6CD3D1-CB7A-4CB0-95EA-605E0E23DE46}"/>
              </a:ext>
            </a:extLst>
          </p:cNvPr>
          <p:cNvSpPr/>
          <p:nvPr/>
        </p:nvSpPr>
        <p:spPr>
          <a:xfrm>
            <a:off x="-52732" y="854535"/>
            <a:ext cx="12468285" cy="56938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Занятые выпускники – категории выпускников,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которыми измеряется эффективность работы региона.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Учитывается при расчете показателей федерального проекта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«Молодые профессионалы» национального проекта «Образование»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«Доля выпускников образовательных организаций,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реализующих программы среднего 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профессионального образования,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занятых по виду деятельности  и полученным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компетенциям – </a:t>
            </a:r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80 %</a:t>
            </a:r>
          </a:p>
          <a:p>
            <a:pPr algn="ctr"/>
            <a:endParaRPr lang="ru-RU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56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79A1AE-04C4-4424-A676-CC2CBC0F6C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C7B709-2BE6-4206-8A0B-706FBFE422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8410"/>
            <a:ext cx="12192000" cy="518160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774758"/>
              </p:ext>
            </p:extLst>
          </p:nvPr>
        </p:nvGraphicFramePr>
        <p:xfrm>
          <a:off x="198304" y="1013551"/>
          <a:ext cx="11854149" cy="5199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791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943EBF-37B4-4CFE-93CC-CDDEBD4714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692C2F-B218-4E07-8150-DA4F1A3D09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988668"/>
              </p:ext>
            </p:extLst>
          </p:nvPr>
        </p:nvGraphicFramePr>
        <p:xfrm>
          <a:off x="286440" y="871210"/>
          <a:ext cx="11810080" cy="5386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372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AB0FB6-8A1C-449D-B4E3-B911289D0C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49C16D-018C-4DA2-B0A5-BD647226CA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103199"/>
              </p:ext>
            </p:extLst>
          </p:nvPr>
        </p:nvGraphicFramePr>
        <p:xfrm>
          <a:off x="220336" y="871209"/>
          <a:ext cx="11971663" cy="5398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0652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3254</TotalTime>
  <Words>750</Words>
  <Application>Microsoft Office PowerPoint</Application>
  <PresentationFormat>Широкоэкранный</PresentationFormat>
  <Paragraphs>197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ЦЕЛИ МОНИТОРИНГА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МОНИТОРИНГА</dc:title>
  <dc:creator>Ирина Орлова</dc:creator>
  <cp:lastModifiedBy>Ирина Орлова</cp:lastModifiedBy>
  <cp:revision>159</cp:revision>
  <dcterms:created xsi:type="dcterms:W3CDTF">2022-03-03T01:26:33Z</dcterms:created>
  <dcterms:modified xsi:type="dcterms:W3CDTF">2023-02-01T00:49:26Z</dcterms:modified>
</cp:coreProperties>
</file>