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65" r:id="rId4"/>
    <p:sldId id="302" r:id="rId5"/>
    <p:sldId id="286" r:id="rId6"/>
    <p:sldId id="303" r:id="rId7"/>
    <p:sldId id="297" r:id="rId8"/>
    <p:sldId id="298" r:id="rId9"/>
    <p:sldId id="296" r:id="rId10"/>
    <p:sldId id="299" r:id="rId11"/>
    <p:sldId id="300" r:id="rId12"/>
    <p:sldId id="30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октября 2022 года</a:t>
            </a:r>
          </a:p>
        </c:rich>
      </c:tx>
      <c:layout>
        <c:manualLayout>
          <c:xMode val="edge"/>
          <c:yMode val="edge"/>
          <c:x val="9.4054054054054079E-2"/>
          <c:y val="1.6635594645376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2022 (1).xlsx]диаграммы'!$B$1:$J$1</c:f>
              <c:strCache>
                <c:ptCount val="9"/>
                <c:pt idx="0">
                  <c:v>В том числе (из трудоустроенных): в соответствии с освоенной профессией, специальностью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2022 (1).xlsx]диаграммы'!$B$2:$J$2</c:f>
              <c:numCache>
                <c:formatCode>0.00%</c:formatCode>
                <c:ptCount val="9"/>
                <c:pt idx="0">
                  <c:v>0.34266705658722035</c:v>
                </c:pt>
                <c:pt idx="1">
                  <c:v>2.7050738412048546E-3</c:v>
                </c:pt>
                <c:pt idx="2">
                  <c:v>2.5003655505190816E-2</c:v>
                </c:pt>
                <c:pt idx="3">
                  <c:v>0.14139494078081591</c:v>
                </c:pt>
                <c:pt idx="4">
                  <c:v>0.17955841497294925</c:v>
                </c:pt>
                <c:pt idx="5">
                  <c:v>3.209533557537652E-2</c:v>
                </c:pt>
                <c:pt idx="6">
                  <c:v>3.9771896476092999E-2</c:v>
                </c:pt>
                <c:pt idx="7">
                  <c:v>2.9244041526538967E-3</c:v>
                </c:pt>
                <c:pt idx="8">
                  <c:v>0.115952624652727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8-4817-9CE9-62D6117227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489952"/>
        <c:axId val="884775248"/>
      </c:barChart>
      <c:catAx>
        <c:axId val="8834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4775248"/>
        <c:crosses val="autoZero"/>
        <c:auto val="1"/>
        <c:lblAlgn val="ctr"/>
        <c:lblOffset val="100"/>
        <c:noMultiLvlLbl val="0"/>
      </c:catAx>
      <c:valAx>
        <c:axId val="88477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34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2022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октября 2022 года (в разрезе профессий)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2022 (1).xlsx]диаграммы'!$B$25:$J$25</c:f>
              <c:strCache>
                <c:ptCount val="9"/>
                <c:pt idx="0">
                  <c:v>В том числе (из трудоустроенных): в соответствии с освоенной профессией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2022 (1).xlsx]диаграммы'!$B$26:$J$26</c:f>
              <c:numCache>
                <c:formatCode>0.00%</c:formatCode>
                <c:ptCount val="9"/>
                <c:pt idx="0">
                  <c:v>0.2611585944919278</c:v>
                </c:pt>
                <c:pt idx="1">
                  <c:v>2.5324469768914213E-3</c:v>
                </c:pt>
                <c:pt idx="2">
                  <c:v>3.7986704653371318E-2</c:v>
                </c:pt>
                <c:pt idx="3">
                  <c:v>9.8448876226654006E-2</c:v>
                </c:pt>
                <c:pt idx="4">
                  <c:v>0.32225387780943338</c:v>
                </c:pt>
                <c:pt idx="5">
                  <c:v>4.4001266223488447E-2</c:v>
                </c:pt>
                <c:pt idx="6">
                  <c:v>5.5397277619499842E-2</c:v>
                </c:pt>
                <c:pt idx="7">
                  <c:v>3.1655587211142765E-3</c:v>
                </c:pt>
                <c:pt idx="8">
                  <c:v>4.9066160177271285E-2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1-4642-834F-0083054234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6841712"/>
        <c:axId val="2066335504"/>
      </c:barChart>
      <c:catAx>
        <c:axId val="97684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6335504"/>
        <c:crosses val="autoZero"/>
        <c:auto val="1"/>
        <c:lblAlgn val="ctr"/>
        <c:lblOffset val="100"/>
        <c:noMultiLvlLbl val="0"/>
      </c:catAx>
      <c:valAx>
        <c:axId val="206633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684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октября 2022 года (в разрезе специальностей)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2022 (1).xlsx]диаграммы'!$B$47:$J$47</c:f>
              <c:strCache>
                <c:ptCount val="9"/>
                <c:pt idx="0">
                  <c:v>В том числе (из трудоустроенных): в соответствии с освоенной  специальностью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2022 (1).xlsx]диаграммы'!$B$48:$J$48</c:f>
              <c:numCache>
                <c:formatCode>0.00%</c:formatCode>
                <c:ptCount val="9"/>
                <c:pt idx="0">
                  <c:v>0.36714516589029378</c:v>
                </c:pt>
                <c:pt idx="1">
                  <c:v>2.7569160566593785E-3</c:v>
                </c:pt>
                <c:pt idx="2">
                  <c:v>2.1104667744082137E-2</c:v>
                </c:pt>
                <c:pt idx="3">
                  <c:v>0.1542922331020059</c:v>
                </c:pt>
                <c:pt idx="4">
                  <c:v>0.13670500998193744</c:v>
                </c:pt>
                <c:pt idx="5">
                  <c:v>2.8519821275786672E-2</c:v>
                </c:pt>
                <c:pt idx="6">
                  <c:v>3.5079380169217605E-2</c:v>
                </c:pt>
                <c:pt idx="7">
                  <c:v>2.8519821275786671E-3</c:v>
                </c:pt>
                <c:pt idx="8">
                  <c:v>0.13603954748550243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4-41A0-BE5D-9CF53F9B49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6872912"/>
        <c:axId val="881604928"/>
      </c:barChart>
      <c:catAx>
        <c:axId val="97687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604928"/>
        <c:crosses val="autoZero"/>
        <c:auto val="1"/>
        <c:lblAlgn val="ctr"/>
        <c:lblOffset val="100"/>
        <c:noMultiLvlLbl val="0"/>
      </c:catAx>
      <c:valAx>
        <c:axId val="88160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687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637310" y="2447541"/>
            <a:ext cx="403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 октября 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 2022 </a:t>
            </a:r>
            <a:r>
              <a:rPr lang="ru-RU" sz="3200" b="1" dirty="0" err="1"/>
              <a:t>г.в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D3546-55B9-4E17-9329-E7EDA50DC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D7C0B-610C-470A-90CF-7AB9A1FD2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6C59C-0B2B-46B5-8670-DE104D86740A}"/>
              </a:ext>
            </a:extLst>
          </p:cNvPr>
          <p:cNvSpPr txBox="1"/>
          <p:nvPr/>
        </p:nvSpPr>
        <p:spPr>
          <a:xfrm>
            <a:off x="4584404" y="1545984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BDD52-0271-41FA-8D2A-77543B39ADE3}"/>
              </a:ext>
            </a:extLst>
          </p:cNvPr>
          <p:cNvSpPr/>
          <p:nvPr/>
        </p:nvSpPr>
        <p:spPr>
          <a:xfrm>
            <a:off x="-500740" y="765278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C8E78-0317-4DD4-90DC-4502F8C4097C}"/>
              </a:ext>
            </a:extLst>
          </p:cNvPr>
          <p:cNvSpPr/>
          <p:nvPr/>
        </p:nvSpPr>
        <p:spPr>
          <a:xfrm>
            <a:off x="5602446" y="815287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633B07D-C353-4C21-ADD5-6CF6A0911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79581"/>
              </p:ext>
            </p:extLst>
          </p:nvPr>
        </p:nvGraphicFramePr>
        <p:xfrm>
          <a:off x="481070" y="1752796"/>
          <a:ext cx="5126516" cy="4185300"/>
        </p:xfrm>
        <a:graphic>
          <a:graphicData uri="http://schemas.openxmlformats.org/drawingml/2006/table">
            <a:tbl>
              <a:tblPr/>
              <a:tblGrid>
                <a:gridCol w="3851528">
                  <a:extLst>
                    <a:ext uri="{9D8B030D-6E8A-4147-A177-3AD203B41FA5}">
                      <a16:colId xmlns:a16="http://schemas.microsoft.com/office/drawing/2014/main" val="1360477163"/>
                    </a:ext>
                  </a:extLst>
                </a:gridCol>
                <a:gridCol w="1274988">
                  <a:extLst>
                    <a:ext uri="{9D8B030D-6E8A-4147-A177-3AD203B41FA5}">
                      <a16:colId xmlns:a16="http://schemas.microsoft.com/office/drawing/2014/main" val="3881183158"/>
                    </a:ext>
                  </a:extLst>
                </a:gridCol>
              </a:tblGrid>
              <a:tr h="270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Почтовая связь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86593"/>
                  </a:ext>
                </a:extLst>
              </a:tr>
              <a:tr h="54003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Электрохимическое производство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973332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Социально-культурная деятельность (по видам)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87,50%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573555"/>
                  </a:ext>
                </a:extLst>
              </a:tr>
              <a:tr h="40502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Народное художественное творчество (по видам)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84,78%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76801"/>
                  </a:ext>
                </a:extLst>
              </a:tr>
              <a:tr h="40502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Судовождение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82,22%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693422"/>
                  </a:ext>
                </a:extLst>
              </a:tr>
              <a:tr h="27001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Актерское искусство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79,17%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767169"/>
                  </a:ext>
                </a:extLst>
              </a:tr>
              <a:tr h="54003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Химическая технология органических веществ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78,26%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793652"/>
                  </a:ext>
                </a:extLst>
              </a:tr>
              <a:tr h="54003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Эксплуатация судовых энергетических установок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75,76%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656447"/>
                  </a:ext>
                </a:extLst>
              </a:tr>
              <a:tr h="40502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Аналитический контроль качества химических соединений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372089"/>
                  </a:ext>
                </a:extLst>
              </a:tr>
              <a:tr h="54003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Фармация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71,32%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59313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259E4BD-304F-44AD-B089-F7D600131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357223"/>
              </p:ext>
            </p:extLst>
          </p:nvPr>
        </p:nvGraphicFramePr>
        <p:xfrm>
          <a:off x="6498712" y="1697999"/>
          <a:ext cx="5212218" cy="4240094"/>
        </p:xfrm>
        <a:graphic>
          <a:graphicData uri="http://schemas.openxmlformats.org/drawingml/2006/table">
            <a:tbl>
              <a:tblPr/>
              <a:tblGrid>
                <a:gridCol w="3904054">
                  <a:extLst>
                    <a:ext uri="{9D8B030D-6E8A-4147-A177-3AD203B41FA5}">
                      <a16:colId xmlns:a16="http://schemas.microsoft.com/office/drawing/2014/main" val="2533808639"/>
                    </a:ext>
                  </a:extLst>
                </a:gridCol>
                <a:gridCol w="1308164">
                  <a:extLst>
                    <a:ext uri="{9D8B030D-6E8A-4147-A177-3AD203B41FA5}">
                      <a16:colId xmlns:a16="http://schemas.microsoft.com/office/drawing/2014/main" val="2817123771"/>
                    </a:ext>
                  </a:extLst>
                </a:gridCol>
              </a:tblGrid>
              <a:tr h="54710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Автоматизация технологических процессов и производств (по отраслям)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303041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Землеустройство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877609"/>
                  </a:ext>
                </a:extLst>
              </a:tr>
              <a:tr h="54710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Техническая эксплуатация электрифицированных и пилотажно-навигационных комплексов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225667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Агрономия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4,55%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414126"/>
                  </a:ext>
                </a:extLst>
              </a:tr>
              <a:tr h="4103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Бурение нефтяных и газовых скважин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5,97%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224928"/>
                  </a:ext>
                </a:extLst>
              </a:tr>
              <a:tr h="4103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6,43%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5737"/>
                  </a:ext>
                </a:extLst>
              </a:tr>
              <a:tr h="2735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Финансы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7,69%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923091"/>
                  </a:ext>
                </a:extLst>
              </a:tr>
              <a:tr h="54710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Архитектура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9,30%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662009"/>
                  </a:ext>
                </a:extLst>
              </a:tr>
              <a:tr h="54710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Релейная защита и автоматизация электроэнергетических систем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9,52%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19485"/>
                  </a:ext>
                </a:extLst>
              </a:tr>
              <a:tr h="4103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Гостиничное дело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9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0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-642724" y="919506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высокими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октября 2022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467EEE-7BC1-4674-B4D9-0248BD56B072}"/>
              </a:ext>
            </a:extLst>
          </p:cNvPr>
          <p:cNvSpPr/>
          <p:nvPr/>
        </p:nvSpPr>
        <p:spPr>
          <a:xfrm>
            <a:off x="5575004" y="916095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низкими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октября 2022 года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E53C42E-C2A5-436A-97F8-64FF86A0D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98122"/>
              </p:ext>
            </p:extLst>
          </p:nvPr>
        </p:nvGraphicFramePr>
        <p:xfrm>
          <a:off x="349981" y="1687025"/>
          <a:ext cx="4895160" cy="4253303"/>
        </p:xfrm>
        <a:graphic>
          <a:graphicData uri="http://schemas.openxmlformats.org/drawingml/2006/table">
            <a:tbl>
              <a:tblPr/>
              <a:tblGrid>
                <a:gridCol w="3925221">
                  <a:extLst>
                    <a:ext uri="{9D8B030D-6E8A-4147-A177-3AD203B41FA5}">
                      <a16:colId xmlns:a16="http://schemas.microsoft.com/office/drawing/2014/main" val="1437745200"/>
                    </a:ext>
                  </a:extLst>
                </a:gridCol>
                <a:gridCol w="969939">
                  <a:extLst>
                    <a:ext uri="{9D8B030D-6E8A-4147-A177-3AD203B41FA5}">
                      <a16:colId xmlns:a16="http://schemas.microsoft.com/office/drawing/2014/main" val="2555520985"/>
                    </a:ext>
                  </a:extLst>
                </a:gridCol>
              </a:tblGrid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областной колледж культуры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86,21%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26436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Киренский профессионально-педагогический колледж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480912"/>
                  </a:ext>
                </a:extLst>
              </a:tr>
              <a:tr h="22385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Иркутское театральное училище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79,17%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435304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техникум индустрии питания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76,58%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86918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Нижнеудинское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медицинское училище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75,86%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600372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ИрГУПС МК ЖТ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75,42%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654169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Тайшетский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медицинский техникум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73,91%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339004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Братский медицинский колледж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72,53%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852046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техникум речного и автомобильного транспорта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70,09%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510390"/>
                  </a:ext>
                </a:extLst>
              </a:tr>
              <a:tr h="4477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медицинский техникум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69,01%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52979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B693681-A894-42BC-AC0B-AFA6D4D1E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33852"/>
              </p:ext>
            </p:extLst>
          </p:nvPr>
        </p:nvGraphicFramePr>
        <p:xfrm>
          <a:off x="6686326" y="1701311"/>
          <a:ext cx="4528845" cy="4249894"/>
        </p:xfrm>
        <a:graphic>
          <a:graphicData uri="http://schemas.openxmlformats.org/drawingml/2006/table">
            <a:tbl>
              <a:tblPr/>
              <a:tblGrid>
                <a:gridCol w="3390706">
                  <a:extLst>
                    <a:ext uri="{9D8B030D-6E8A-4147-A177-3AD203B41FA5}">
                      <a16:colId xmlns:a16="http://schemas.microsoft.com/office/drawing/2014/main" val="4246823357"/>
                    </a:ext>
                  </a:extLst>
                </a:gridCol>
                <a:gridCol w="1138139">
                  <a:extLst>
                    <a:ext uri="{9D8B030D-6E8A-4147-A177-3AD203B41FA5}">
                      <a16:colId xmlns:a16="http://schemas.microsoft.com/office/drawing/2014/main" val="3346538763"/>
                    </a:ext>
                  </a:extLst>
                </a:gridCol>
              </a:tblGrid>
              <a:tr h="57953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Русско-Азиатский экономико-правовой колледж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099003"/>
                  </a:ext>
                </a:extLst>
              </a:tr>
              <a:tr h="57953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реабилитационный техникум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13,64%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229489"/>
                  </a:ext>
                </a:extLst>
              </a:tr>
              <a:tr h="3863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60 ИАТ отделение с. </a:t>
                      </a:r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Оек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(1)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15,69%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939503"/>
                  </a:ext>
                </a:extLst>
              </a:tr>
              <a:tr h="57953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автотранспортный техникум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16,38%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87284"/>
                  </a:ext>
                </a:extLst>
              </a:tr>
              <a:tr h="3863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БГУ (Усть-Илимск)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17,39%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984489"/>
                  </a:ext>
                </a:extLst>
              </a:tr>
              <a:tr h="19317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ИрГАУ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19,66%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140731"/>
                  </a:ext>
                </a:extLst>
              </a:tr>
              <a:tr h="3863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БрГУ (БПК)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22,97%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147991"/>
                  </a:ext>
                </a:extLst>
              </a:tr>
              <a:tr h="3863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РГУП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26,54%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881939"/>
                  </a:ext>
                </a:extLst>
              </a:tr>
              <a:tr h="3863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СКТиС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26,85%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259213"/>
                  </a:ext>
                </a:extLst>
              </a:tr>
              <a:tr h="3863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Колледж БГУ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27,06%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744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9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2747912" y="881211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Подведомственные учреждения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</a:t>
            </a:r>
            <a:r>
              <a:rPr lang="ru-RU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октября2022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года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35D8C99-2A8F-40A5-9ED6-D878B61E8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11263"/>
              </p:ext>
            </p:extLst>
          </p:nvPr>
        </p:nvGraphicFramePr>
        <p:xfrm>
          <a:off x="2747912" y="1537544"/>
          <a:ext cx="5768127" cy="4598851"/>
        </p:xfrm>
        <a:graphic>
          <a:graphicData uri="http://schemas.openxmlformats.org/drawingml/2006/table">
            <a:tbl>
              <a:tblPr/>
              <a:tblGrid>
                <a:gridCol w="4320440">
                  <a:extLst>
                    <a:ext uri="{9D8B030D-6E8A-4147-A177-3AD203B41FA5}">
                      <a16:colId xmlns:a16="http://schemas.microsoft.com/office/drawing/2014/main" val="2470061293"/>
                    </a:ext>
                  </a:extLst>
                </a:gridCol>
                <a:gridCol w="1447687">
                  <a:extLst>
                    <a:ext uri="{9D8B030D-6E8A-4147-A177-3AD203B41FA5}">
                      <a16:colId xmlns:a16="http://schemas.microsoft.com/office/drawing/2014/main" val="2959704524"/>
                    </a:ext>
                  </a:extLst>
                </a:gridCol>
              </a:tblGrid>
              <a:tr h="7664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культуры и архивов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65,75%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256186"/>
                  </a:ext>
                </a:extLst>
              </a:tr>
              <a:tr h="7664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61,38%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38575"/>
                  </a:ext>
                </a:extLst>
              </a:tr>
              <a:tr h="7664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Спортивные СПО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41,52%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38510"/>
                  </a:ext>
                </a:extLst>
              </a:tr>
              <a:tr h="3832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образования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37,22%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295636"/>
                  </a:ext>
                </a:extLst>
              </a:tr>
              <a:tr h="7664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Негосударственные СПО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22,43%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936353"/>
                  </a:ext>
                </a:extLst>
              </a:tr>
              <a:tr h="76647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ВУЗы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20,54%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441938"/>
                  </a:ext>
                </a:extLst>
              </a:tr>
              <a:tr h="3832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Учреждения соцразвития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4,55%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67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91 образовательная организация,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9449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855B5-FF79-4815-B974-FB7883D95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97B9A-FB1B-464E-962D-6136E265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A9DD4-A37D-4DB4-B401-52B2C4E1869E}"/>
              </a:ext>
            </a:extLst>
          </p:cNvPr>
          <p:cNvSpPr txBox="1">
            <a:spLocks/>
          </p:cNvSpPr>
          <p:nvPr/>
        </p:nvSpPr>
        <p:spPr>
          <a:xfrm>
            <a:off x="643270" y="681170"/>
            <a:ext cx="10515600" cy="23178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профессий и специальностей, по которым выпускники завершили обучение в 2021 году, всего - 167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них, количество профессий – 46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из них, количество специальностей – 121</a:t>
            </a:r>
          </a:p>
          <a:p>
            <a:pPr algn="ctr"/>
            <a:endParaRPr lang="ru-RU" sz="3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2BDECF5-8D18-4279-8BB7-9EDC7E649FD3}"/>
              </a:ext>
            </a:extLst>
          </p:cNvPr>
          <p:cNvSpPr txBox="1">
            <a:spLocks/>
          </p:cNvSpPr>
          <p:nvPr/>
        </p:nvSpPr>
        <p:spPr>
          <a:xfrm>
            <a:off x="609965" y="4065378"/>
            <a:ext cx="11213439" cy="182505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Общий выпуск 2022 года – 13678 чел </a:t>
            </a:r>
          </a:p>
          <a:p>
            <a:pPr algn="ctr"/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выпускников, завершивших обучение по профессиям – 3</a:t>
            </a:r>
            <a:r>
              <a:rPr lang="en-US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159</a:t>
            </a:r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чел</a:t>
            </a:r>
          </a:p>
          <a:p>
            <a:pPr algn="ctr">
              <a:lnSpc>
                <a:spcPct val="170000"/>
              </a:lnSpc>
            </a:pPr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выпускников, завершивших обучение по  специальностям – </a:t>
            </a:r>
            <a:r>
              <a:rPr lang="en-US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10519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чел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-52732" y="854535"/>
            <a:ext cx="12468285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категории 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федерального 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национального 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44,24 %</a:t>
            </a: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9A1AE-04C4-4424-A676-CC2CBC0F6C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B709-2BE6-4206-8A0B-706FBFE42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2797977-E76F-4248-8793-19F65D687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561570"/>
              </p:ext>
            </p:extLst>
          </p:nvPr>
        </p:nvGraphicFramePr>
        <p:xfrm>
          <a:off x="0" y="871210"/>
          <a:ext cx="12085503" cy="5342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91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43EBF-37B4-4CFE-93CC-CDDEBD471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92C2F-B218-4E07-8150-DA4F1A3D0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6" y="659892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9FECA74-BA7E-4897-96A6-A77D56586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206683"/>
              </p:ext>
            </p:extLst>
          </p:nvPr>
        </p:nvGraphicFramePr>
        <p:xfrm>
          <a:off x="213756" y="969484"/>
          <a:ext cx="11978243" cy="562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7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B0FB6-8A1C-449D-B4E3-B911289D0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9C16D-018C-4DA2-B0A5-BD647226CA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CB5FDB0-F368-4D36-BB45-84151F3D5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778524"/>
              </p:ext>
            </p:extLst>
          </p:nvPr>
        </p:nvGraphicFramePr>
        <p:xfrm>
          <a:off x="165254" y="871209"/>
          <a:ext cx="11799064" cy="526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65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CCBB8-D87B-46ED-9F51-00E4FE96C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8" y="-31265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88B0-2457-4DF1-A52D-93A7ADA49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E45FC-84DB-40C7-882D-DB5B0DEF99D3}"/>
              </a:ext>
            </a:extLst>
          </p:cNvPr>
          <p:cNvSpPr/>
          <p:nvPr/>
        </p:nvSpPr>
        <p:spPr>
          <a:xfrm>
            <a:off x="-606973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78E3-4B66-4D7E-84BB-ED9612D7842B}"/>
              </a:ext>
            </a:extLst>
          </p:cNvPr>
          <p:cNvSpPr txBox="1"/>
          <p:nvPr/>
        </p:nvSpPr>
        <p:spPr>
          <a:xfrm>
            <a:off x="5195944" y="1609076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76E7-5157-4C38-8B0D-9AC7B9C3ADE5}"/>
              </a:ext>
            </a:extLst>
          </p:cNvPr>
          <p:cNvSpPr txBox="1"/>
          <p:nvPr/>
        </p:nvSpPr>
        <p:spPr>
          <a:xfrm>
            <a:off x="6719833" y="1559253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1637D3-8580-4030-92AB-CFE12228CDB5}"/>
              </a:ext>
            </a:extLst>
          </p:cNvPr>
          <p:cNvSpPr/>
          <p:nvPr/>
        </p:nvSpPr>
        <p:spPr>
          <a:xfrm>
            <a:off x="5718458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октября 2022 года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ABAD5D3-EDDC-49B0-8FBE-FF508F5F4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731645"/>
              </p:ext>
            </p:extLst>
          </p:nvPr>
        </p:nvGraphicFramePr>
        <p:xfrm>
          <a:off x="701188" y="1683356"/>
          <a:ext cx="4610480" cy="4322282"/>
        </p:xfrm>
        <a:graphic>
          <a:graphicData uri="http://schemas.openxmlformats.org/drawingml/2006/table">
            <a:tbl>
              <a:tblPr/>
              <a:tblGrid>
                <a:gridCol w="3648293">
                  <a:extLst>
                    <a:ext uri="{9D8B030D-6E8A-4147-A177-3AD203B41FA5}">
                      <a16:colId xmlns:a16="http://schemas.microsoft.com/office/drawing/2014/main" val="3276014700"/>
                    </a:ext>
                  </a:extLst>
                </a:gridCol>
                <a:gridCol w="962187">
                  <a:extLst>
                    <a:ext uri="{9D8B030D-6E8A-4147-A177-3AD203B41FA5}">
                      <a16:colId xmlns:a16="http://schemas.microsoft.com/office/drawing/2014/main" val="2892029624"/>
                    </a:ext>
                  </a:extLst>
                </a:gridCol>
              </a:tblGrid>
              <a:tr h="2788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общестроительных работ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66,67%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934379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Графический дизайнер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61,29%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813063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45,96%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33035"/>
                  </a:ext>
                </a:extLst>
              </a:tr>
              <a:tr h="4182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Токарь на станках с числовым программным управлением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45,45%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886911"/>
                  </a:ext>
                </a:extLst>
              </a:tr>
              <a:tr h="4182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Лаборант-эколог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164874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Продавец, контролер-кассир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38,13%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93697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Слесарь-сборщик авиационной техники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36,84%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80704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Станочник (металлообработка)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35,71%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645034"/>
                  </a:ext>
                </a:extLst>
              </a:tr>
              <a:tr h="4182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Токарь-универсал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35,71%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606983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Наладчик аппаратного и программного обеспечения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33,33%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74836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790CEC4C-EF0A-45E6-84C8-59BD557F1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26735"/>
              </p:ext>
            </p:extLst>
          </p:nvPr>
        </p:nvGraphicFramePr>
        <p:xfrm>
          <a:off x="6840532" y="1683356"/>
          <a:ext cx="4129202" cy="4322282"/>
        </p:xfrm>
        <a:graphic>
          <a:graphicData uri="http://schemas.openxmlformats.org/drawingml/2006/table">
            <a:tbl>
              <a:tblPr/>
              <a:tblGrid>
                <a:gridCol w="3220021">
                  <a:extLst>
                    <a:ext uri="{9D8B030D-6E8A-4147-A177-3AD203B41FA5}">
                      <a16:colId xmlns:a16="http://schemas.microsoft.com/office/drawing/2014/main" val="2331956278"/>
                    </a:ext>
                  </a:extLst>
                </a:gridCol>
                <a:gridCol w="909181">
                  <a:extLst>
                    <a:ext uri="{9D8B030D-6E8A-4147-A177-3AD203B41FA5}">
                      <a16:colId xmlns:a16="http://schemas.microsoft.com/office/drawing/2014/main" val="2450414600"/>
                    </a:ext>
                  </a:extLst>
                </a:gridCol>
              </a:tblGrid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лесозаготовительных и трелевочных машин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694761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375250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автомобилей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437803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(крановщик)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2,33%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827724"/>
                  </a:ext>
                </a:extLst>
              </a:tr>
              <a:tr h="4182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Реставратор памятников каменного и деревянного зодчества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922693"/>
                  </a:ext>
                </a:extLst>
              </a:tr>
              <a:tr h="4182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отделочных строительных и декоративных работ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4,76%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61954"/>
                  </a:ext>
                </a:extLst>
              </a:tr>
              <a:tr h="27885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на открытых горных работах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4,76%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02303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металлургического производства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5,88%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539782"/>
                  </a:ext>
                </a:extLst>
              </a:tr>
              <a:tr h="55771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локомотива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9,46%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95196"/>
                  </a:ext>
                </a:extLst>
              </a:tr>
              <a:tr h="41828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Портной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10,00%</a:t>
                      </a:r>
                    </a:p>
                  </a:txBody>
                  <a:tcPr marL="7018" marR="7018" marT="7018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478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32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679</Words>
  <Application>Microsoft Office PowerPoint</Application>
  <PresentationFormat>Широкоэкранный</PresentationFormat>
  <Paragraphs>189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Ирина Орлова</cp:lastModifiedBy>
  <cp:revision>134</cp:revision>
  <dcterms:created xsi:type="dcterms:W3CDTF">2022-03-03T01:26:33Z</dcterms:created>
  <dcterms:modified xsi:type="dcterms:W3CDTF">2022-12-15T02:53:47Z</dcterms:modified>
</cp:coreProperties>
</file>