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56" r:id="rId3"/>
    <p:sldId id="265" r:id="rId4"/>
    <p:sldId id="302" r:id="rId5"/>
    <p:sldId id="266" r:id="rId6"/>
    <p:sldId id="286" r:id="rId7"/>
    <p:sldId id="303" r:id="rId8"/>
    <p:sldId id="297" r:id="rId9"/>
    <p:sldId id="298" r:id="rId10"/>
    <p:sldId id="296" r:id="rId11"/>
    <p:sldId id="299" r:id="rId12"/>
    <p:sldId id="300" r:id="rId13"/>
    <p:sldId id="30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арина Урбагаева" initials="МУ" lastIdx="0" clrIdx="0">
    <p:extLst>
      <p:ext uri="{19B8F6BF-5375-455C-9EA6-DF929625EA0E}">
        <p15:presenceInfo xmlns:p15="http://schemas.microsoft.com/office/powerpoint/2012/main" userId="Марина Урбагаев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7" d="100"/>
          <a:sy n="87" d="100"/>
        </p:scale>
        <p:origin x="61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3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0B7-420F-A519-A05BE759E31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0B7-420F-A519-A05BE759E31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0B7-420F-A519-A05BE759E31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0B7-420F-A519-A05BE759E31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0B7-420F-A519-A05BE759E31F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0B7-420F-A519-A05BE759E31F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0B7-420F-A519-A05BE759E31F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0B7-420F-A519-A05BE759E31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Лист4!$A$1:$A$8</c:f>
              <c:strCache>
                <c:ptCount val="8"/>
                <c:pt idx="0">
                  <c:v>Подведомственных МО ИО </c:v>
                </c:pt>
                <c:pt idx="1">
                  <c:v>Подведомственных МЗ ИО </c:v>
                </c:pt>
                <c:pt idx="2">
                  <c:v>Подведомственных МК ИО </c:v>
                </c:pt>
                <c:pt idx="3">
                  <c:v>Подведомственных МС ИО </c:v>
                </c:pt>
                <c:pt idx="4">
                  <c:v>Подведомственных МСР ИО </c:v>
                </c:pt>
                <c:pt idx="5">
                  <c:v>Подведомственных МС РФ </c:v>
                </c:pt>
                <c:pt idx="6">
                  <c:v>Частные ОО</c:v>
                </c:pt>
                <c:pt idx="7">
                  <c:v>ВУЗы, реализующие ОП СПО</c:v>
                </c:pt>
              </c:strCache>
            </c:strRef>
          </c:cat>
          <c:val>
            <c:numRef>
              <c:f>Лист4!$B$1:$B$8</c:f>
              <c:numCache>
                <c:formatCode>General</c:formatCode>
                <c:ptCount val="8"/>
                <c:pt idx="0">
                  <c:v>56</c:v>
                </c:pt>
                <c:pt idx="1">
                  <c:v>10</c:v>
                </c:pt>
                <c:pt idx="2">
                  <c:v>5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7</c:v>
                </c:pt>
                <c:pt idx="7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F0B7-420F-A519-A05BE759E3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6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i="0" u="none" strike="noStrike" kern="100" spc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Распределение</a:t>
            </a:r>
            <a:r>
              <a:rPr lang="ru-RU" sz="1800" b="1" i="0" baseline="0" dirty="0"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ru-RU" sz="2800" b="1" i="0" u="none" strike="noStrike" kern="100" spc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выпускников по каналам занятости и иным видам деятельности 2021 год выпуска по состоянию </a:t>
            </a:r>
          </a:p>
          <a:p>
            <a:pPr>
              <a:defRPr/>
            </a:pPr>
            <a:r>
              <a:rPr lang="ru-RU" sz="2800" b="1" i="0" u="none" strike="noStrike" kern="100" spc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на 1 сентября 2022 года</a:t>
            </a:r>
          </a:p>
          <a:p>
            <a:pPr>
              <a:defRPr/>
            </a:pPr>
            <a:endParaRPr lang="ru-RU" dirty="0"/>
          </a:p>
        </c:rich>
      </c:tx>
      <c:layout>
        <c:manualLayout>
          <c:xMode val="edge"/>
          <c:yMode val="edge"/>
          <c:x val="0.13079338123986312"/>
          <c:y val="3.8829436340980742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4658114610673667"/>
          <c:y val="0.17171296296296298"/>
          <c:w val="0.85341885389326333"/>
          <c:h val="0.4107108486439194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'[Свод 2021.xlsx]диаграммы'!$B$1:$J$1</c:f>
              <c:strCache>
                <c:ptCount val="9"/>
                <c:pt idx="0">
                  <c:v>
В том числе (из трудоустроенных): в соответствии с освоенной профессией, специальностью (исходя из осуществляемой трудовой функции)</c:v>
                </c:pt>
                <c:pt idx="1">
                  <c:v>Индивидуальные предприниматели </c:v>
                </c:pt>
                <c:pt idx="2">
                  <c:v>Самозанятые (перешедшие на специальный налоговый режим  - налог на профессио-нальный доход)</c:v>
                </c:pt>
                <c:pt idx="3">
                  <c:v>Продолжили обучение</c:v>
                </c:pt>
                <c:pt idx="4">
                  <c:v>Проходят службу в армии по призыву</c:v>
                </c:pt>
                <c:pt idx="5">
                  <c:v>Находятся в отпуске по уходу 
за ребенком</c:v>
                </c:pt>
                <c:pt idx="6">
                  <c:v>Зона риска (требует оперативных мер и адресной работы)</c:v>
                </c:pt>
                <c:pt idx="7">
                  <c:v>Прочее, редкие жизненные обстоятельства</c:v>
                </c:pt>
                <c:pt idx="8">
                  <c:v>Профессиональные намерения выпускников, ожидаемый эффект от работы по содействию занятости (на ближайшую перспективу - порядка 3-х месяцев)</c:v>
                </c:pt>
              </c:strCache>
            </c:strRef>
          </c:cat>
          <c:val>
            <c:numRef>
              <c:f>'[Свод 2021.xlsx]диаграммы'!$B$2:$J$2</c:f>
              <c:numCache>
                <c:formatCode>0.00%</c:formatCode>
                <c:ptCount val="9"/>
                <c:pt idx="0">
                  <c:v>0.44101897184822519</c:v>
                </c:pt>
                <c:pt idx="1">
                  <c:v>4.3604651162790697E-3</c:v>
                </c:pt>
                <c:pt idx="2">
                  <c:v>1.4764381884944921E-2</c:v>
                </c:pt>
                <c:pt idx="3">
                  <c:v>0.13517441860465115</c:v>
                </c:pt>
                <c:pt idx="4">
                  <c:v>0.10182068543451653</c:v>
                </c:pt>
                <c:pt idx="5">
                  <c:v>4.2839657282741736E-2</c:v>
                </c:pt>
                <c:pt idx="6">
                  <c:v>4.3528151774785799E-2</c:v>
                </c:pt>
                <c:pt idx="7">
                  <c:v>3.5189718482252141E-3</c:v>
                </c:pt>
                <c:pt idx="8">
                  <c:v>1.8818849449204405E-2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A9-400B-A378-BC969EB9F54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299573600"/>
        <c:axId val="1310931472"/>
      </c:barChart>
      <c:catAx>
        <c:axId val="129957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10931472"/>
        <c:crosses val="autoZero"/>
        <c:auto val="1"/>
        <c:lblAlgn val="ctr"/>
        <c:lblOffset val="100"/>
        <c:noMultiLvlLbl val="0"/>
      </c:catAx>
      <c:valAx>
        <c:axId val="1310931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99573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2800" b="1" i="0" u="none" strike="noStrike" kern="100" spc="0" baseline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2800" b="1" i="0" u="none" strike="noStrike" kern="100" spc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Распределение выпускников по каналам занятости и иным видам деятельности 2021 год выпуска по состоянию на </a:t>
            </a:r>
          </a:p>
          <a:p>
            <a:pPr algn="ctr" rtl="0">
              <a:defRPr lang="ru-RU" sz="2800" b="1" kern="1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pPr>
            <a:r>
              <a:rPr lang="ru-RU" sz="2800" b="1" i="0" u="none" strike="noStrike" kern="100" spc="0" baseline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1 сентября 2022 года (в разрезе профессий)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2800" b="1" i="0" u="none" strike="noStrike" kern="100" spc="0" baseline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'[Свод 2021.xlsx]диаграммы'!$B$31:$J$31</c:f>
              <c:strCache>
                <c:ptCount val="9"/>
                <c:pt idx="0">
                  <c:v>В том числе (из трудоустроенных): в соответствии с освоенной профессией (исходя из осуществляемой трудовой функции)</c:v>
                </c:pt>
                <c:pt idx="1">
                  <c:v>Индивидуальные предприниматели </c:v>
                </c:pt>
                <c:pt idx="2">
                  <c:v>Самозанятые (перешедшие на специальный налоговый режим  - налог на профессио-нальный доход)</c:v>
                </c:pt>
                <c:pt idx="3">
                  <c:v>Продолжили обучение</c:v>
                </c:pt>
                <c:pt idx="4">
                  <c:v>Проходят службу в армии по призыву</c:v>
                </c:pt>
                <c:pt idx="5">
                  <c:v>Находятся в отпуске по уходу 
за ребенком</c:v>
                </c:pt>
                <c:pt idx="6">
                  <c:v>Зона риска (требует оперативных мер и адресной работы)</c:v>
                </c:pt>
                <c:pt idx="7">
                  <c:v>Прочее, редкие жизненные обстоятельства</c:v>
                </c:pt>
                <c:pt idx="8">
                  <c:v>Профессиональные намерения выпускников, ожидаемый эффект от работы по содействию занятости (на ближайшую перспективу - порядка 3-х месяцев)</c:v>
                </c:pt>
              </c:strCache>
            </c:strRef>
          </c:cat>
          <c:val>
            <c:numRef>
              <c:f>'[Свод 2021.xlsx]диаграммы'!$B$32:$J$32</c:f>
              <c:numCache>
                <c:formatCode>0.00%</c:formatCode>
                <c:ptCount val="9"/>
                <c:pt idx="0">
                  <c:v>0.35900621118012421</c:v>
                </c:pt>
                <c:pt idx="1">
                  <c:v>3.7267080745341614E-3</c:v>
                </c:pt>
                <c:pt idx="2">
                  <c:v>1.4285714285714285E-2</c:v>
                </c:pt>
                <c:pt idx="3">
                  <c:v>7.9192546583850928E-2</c:v>
                </c:pt>
                <c:pt idx="4">
                  <c:v>0.14658385093167703</c:v>
                </c:pt>
                <c:pt idx="5">
                  <c:v>5.6521739130434782E-2</c:v>
                </c:pt>
                <c:pt idx="6">
                  <c:v>8.2608695652173908E-2</c:v>
                </c:pt>
                <c:pt idx="7">
                  <c:v>4.0372670807453416E-3</c:v>
                </c:pt>
                <c:pt idx="8">
                  <c:v>1.9565217391304349E-2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F9-4F08-B7BA-4EC68B40591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64190416"/>
        <c:axId val="1281926656"/>
      </c:barChart>
      <c:catAx>
        <c:axId val="1364190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281926656"/>
        <c:crosses val="autoZero"/>
        <c:auto val="1"/>
        <c:lblAlgn val="ctr"/>
        <c:lblOffset val="100"/>
        <c:noMultiLvlLbl val="0"/>
      </c:catAx>
      <c:valAx>
        <c:axId val="128192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4190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2800" b="1" i="0" u="none" strike="noStrike" kern="100" spc="0" baseline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ru-RU" sz="2800" b="1" i="0" u="none" strike="noStrike" kern="100" spc="0" baseline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Распределение выпускников по каналам занятости и иным видам деятельности 2021 год выпуска по состоянию на </a:t>
            </a:r>
          </a:p>
          <a:p>
            <a:pPr algn="ctr" rtl="0">
              <a:defRPr lang="ru-RU" sz="2800" b="1" kern="10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pPr>
            <a:r>
              <a:rPr lang="ru-RU" sz="2800" b="1" i="0" u="none" strike="noStrike" kern="100" spc="0" baseline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1 сентября 2022 года (в разрезе специальностей)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2800" b="1" i="0" u="none" strike="noStrike" kern="100" spc="0" baseline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'[Свод 2021.xlsx]диаграммы'!$B$56:$J$56</c:f>
              <c:strCache>
                <c:ptCount val="9"/>
                <c:pt idx="0">
                  <c:v>В том числе (из трудоустроенных): в соответствии с освоенной специальностью (исходя из осуществляемой трудовой функции)</c:v>
                </c:pt>
                <c:pt idx="1">
                  <c:v>Индивидуальные предприниматели </c:v>
                </c:pt>
                <c:pt idx="2">
                  <c:v>Самозанятые (перешедшие на специальный налоговый режим  - налог на профессио-нальный доход)</c:v>
                </c:pt>
                <c:pt idx="3">
                  <c:v>Продолжили обучение</c:v>
                </c:pt>
                <c:pt idx="4">
                  <c:v>Проходят службу в армии по призыву</c:v>
                </c:pt>
                <c:pt idx="5">
                  <c:v>Находятся в отпуске по уходу 
за ребенком</c:v>
                </c:pt>
                <c:pt idx="6">
                  <c:v>Зона риска (требует оперативных мер и адресной работы)</c:v>
                </c:pt>
                <c:pt idx="7">
                  <c:v>Прочее, редкие жизненные обстоятельства</c:v>
                </c:pt>
                <c:pt idx="8">
                  <c:v>Профессиональные намерения выпускников, ожидаемый эффект от работы по содействию занятости (на ближайшую перспективу - порядка 3-х месяцев)</c:v>
                </c:pt>
              </c:strCache>
            </c:strRef>
          </c:cat>
          <c:val>
            <c:numRef>
              <c:f>'[Свод 2021.xlsx]диаграммы'!$B$57:$J$57</c:f>
              <c:numCache>
                <c:formatCode>0.00%</c:formatCode>
                <c:ptCount val="9"/>
                <c:pt idx="0">
                  <c:v>0.46782379212342673</c:v>
                </c:pt>
                <c:pt idx="1">
                  <c:v>4.5676004872107186E-3</c:v>
                </c:pt>
                <c:pt idx="2">
                  <c:v>1.4920828258221681E-2</c:v>
                </c:pt>
                <c:pt idx="3">
                  <c:v>0.15347137637028013</c:v>
                </c:pt>
                <c:pt idx="4">
                  <c:v>8.7190418189200161E-2</c:v>
                </c:pt>
                <c:pt idx="5">
                  <c:v>3.8367844092570033E-2</c:v>
                </c:pt>
                <c:pt idx="6">
                  <c:v>3.0755176613885507E-2</c:v>
                </c:pt>
                <c:pt idx="7">
                  <c:v>3.3495736906211937E-3</c:v>
                </c:pt>
                <c:pt idx="8">
                  <c:v>1.8574908647990256E-2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38-4213-A9D1-E462BC49E96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46952448"/>
        <c:axId val="1321179360"/>
      </c:barChart>
      <c:catAx>
        <c:axId val="134695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21179360"/>
        <c:crosses val="autoZero"/>
        <c:auto val="1"/>
        <c:lblAlgn val="ctr"/>
        <c:lblOffset val="100"/>
        <c:noMultiLvlLbl val="0"/>
      </c:catAx>
      <c:valAx>
        <c:axId val="13211793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46952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E70E82-22A8-4F6E-BFC2-5899BC6BB464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52985-3357-488B-9BF5-DF2D095CC4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7302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5E42AB-299C-4673-ABAF-1C87CF7AA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0AB8053-6DE7-45CD-A358-AC9CA0C63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3A94C4-0C05-4225-A922-EF5ECBC8C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60D5930-A589-43AA-A71F-81B57B55A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71B10F-B050-4F95-B57D-8246C0780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7493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4687E3-FFF8-4463-BC26-0A5EF2741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A3F28E-598A-4A7D-BFB4-D89C77D921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0C50D4-B222-4C99-BC84-154DB2034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3BD54F-B601-4153-96BE-FCD6D9FB1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2A0312-F95B-4A6C-A6A1-F1E479147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69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1BDDF18-070A-406B-84D5-19E743758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B64EAE-8C79-4094-A8C5-6BAAF0204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8C5442-F732-4DE7-A9B1-22A16D3AA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36EC4C-C88C-4194-B1A9-C3A5779DA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73C75A-656B-431B-8C9F-187EEDC63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713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781411-B8ED-4485-B82A-580687FC3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407A2B-15A1-49CA-86F8-AE88F544B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64226E-759C-4DB7-B00E-5BB51F46DD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35CCCC-E1CE-461F-A77A-B624FAE7C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560F8F-366B-4683-AD5B-6A3B00D7C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503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05FEB8-1D31-4496-9FAF-710C10324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B050C8-214D-41EA-A196-CB0EBE3AE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972B22-28CD-4515-9EBC-698B12954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01A87F-6DF8-4CCF-9DA2-D9B168F2B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FB9B3A-F109-4ABD-B71D-1F34F5098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07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16E2A3-5BEA-4F1F-B1F9-6B606E642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3F3925-AFCB-443A-A5F5-C33B24D780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E3BE5D-C744-43B9-881C-7DCD8CDCD6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C35DBA-E406-4AF2-B9C2-35F5A90097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E77D62-A1A7-416B-A52E-24995526C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7E136A-F8F8-4530-9361-A3DB3E4C1E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9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65D759-8FD6-4661-9444-05B520813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56213F-231B-4B75-A85A-D8E269E04F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F88E55E-1CF0-47E1-8E5A-2B6FCDE5B3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15D1C82-F517-4A39-A6F4-76765C1EA8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8CCE35-D9DA-4600-B177-8340023D9D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B358331-B531-4A82-AC44-600FEF6E8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BF70BD-9D1B-4636-93EC-CD68A28D9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A1E5F80-FEEE-4B3B-AFD6-EF8E5EB70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82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D40FEC-4B66-4087-AF21-882F5F74D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FA27AD2-FC98-4267-A2ED-7720581E0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8BFB5D-C156-4ED9-B4D5-24A4DFE77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02F93CF-5647-43A9-8879-6CA3F073E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0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FA6965D-52A8-4ACE-A40E-BE98A89DF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CC5565A-090B-4DBB-953E-9132036A7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62EEF3-3DB3-4486-B69C-CC5E2164E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110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8EE625-4654-4E21-BF27-74B1ECBF3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C74F3B-AB23-44C4-94D6-AD13F39DBC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CAFD348-1B13-4572-BF56-575523236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EF4847-90AA-4B2C-83D0-39BD2F3773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927ECAC-2F8A-41D0-A392-FB60E2EA9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16C0AA-D53D-4F11-A9AD-870170189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191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F099C2-FE7A-4538-A552-2D66CCC72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643396-F804-46E7-B0F6-F28A6E8537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219C2E-D984-4949-8B5F-933D97D01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83D610-2DAE-4ABE-8185-67DB7577C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7BD4E6-D86C-40AF-AB12-6BD188D1AC5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818B7B-DACD-475E-BF50-2BC8C3B73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161D91-22A6-4AFE-A7E4-F07F524BB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075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FF802B-BDDD-4115-81C4-BCDA76FB6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EE1D55C-0C18-42EA-8A63-091762C78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891CC8-E347-45CD-B368-DC58744A30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BD4E6-D86C-40AF-AB12-6BD188D1AC5B}" type="datetimeFigureOut">
              <a:rPr lang="ru-RU" smtClean="0"/>
              <a:pPr/>
              <a:t>15.12.2022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7AA3E8-E7F8-42A8-9444-8932C888C3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F119C04-A4DB-4FB8-ADA9-2C93DEDC1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FFE43-2912-44DD-8155-C1F5F61B21C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54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0914DD0-55D1-4EA4-9F08-FE29080C4E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33" y="0"/>
            <a:ext cx="12192000" cy="65658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C86C8D2-2340-41DF-B210-D750E77340A4}"/>
              </a:ext>
            </a:extLst>
          </p:cNvPr>
          <p:cNvSpPr txBox="1"/>
          <p:nvPr/>
        </p:nvSpPr>
        <p:spPr>
          <a:xfrm>
            <a:off x="637310" y="2447541"/>
            <a:ext cx="40338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Информация по состоянию на   </a:t>
            </a:r>
          </a:p>
          <a:p>
            <a:r>
              <a:rPr lang="ru-RU" sz="3200" b="1" dirty="0">
                <a:solidFill>
                  <a:schemeClr val="bg1"/>
                </a:solidFill>
              </a:rPr>
              <a:t>1 сентября 2022 года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04043A-187F-4F97-8329-8203ADBDF9C1}"/>
              </a:ext>
            </a:extLst>
          </p:cNvPr>
          <p:cNvSpPr txBox="1"/>
          <p:nvPr/>
        </p:nvSpPr>
        <p:spPr>
          <a:xfrm>
            <a:off x="5500256" y="1955098"/>
            <a:ext cx="5029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МОНИТОРИНГ ЗАНЯТОСТИ ВЫПУСКНИКОВ СРЕДНЕГО ПРОФЕССИОНАЛЬНОГО ОБРАЗОВАНИЯ 2021 </a:t>
            </a:r>
            <a:r>
              <a:rPr lang="ru-RU" sz="3200" b="1" dirty="0" err="1"/>
              <a:t>г.в</a:t>
            </a:r>
            <a:r>
              <a:rPr lang="ru-RU" sz="3200" b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340506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31CCBB8-D87B-46ED-9F51-00E4FE96C1A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78" y="-31265"/>
            <a:ext cx="12192000" cy="91540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F888B0-2457-4DF1-A52D-93A7ADA49BD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28410"/>
            <a:ext cx="12192000" cy="51816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79FE45FC-84DB-40C7-882D-DB5B0DEF99D3}"/>
              </a:ext>
            </a:extLst>
          </p:cNvPr>
          <p:cNvSpPr/>
          <p:nvPr/>
        </p:nvSpPr>
        <p:spPr>
          <a:xfrm>
            <a:off x="-606973" y="778079"/>
            <a:ext cx="696018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Профессии с высокими показателями </a:t>
            </a:r>
          </a:p>
          <a:p>
            <a:pPr algn="ctr"/>
            <a:r>
              <a:rPr lang="ru-RU" sz="24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трудоустройства на 1 сентября 2022 года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B678E3-4B66-4D7E-84BB-ED9612D7842B}"/>
              </a:ext>
            </a:extLst>
          </p:cNvPr>
          <p:cNvSpPr txBox="1"/>
          <p:nvPr/>
        </p:nvSpPr>
        <p:spPr>
          <a:xfrm>
            <a:off x="5195944" y="1609076"/>
            <a:ext cx="52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AD76E7-5157-4C38-8B0D-9AC7B9C3ADE5}"/>
              </a:ext>
            </a:extLst>
          </p:cNvPr>
          <p:cNvSpPr txBox="1"/>
          <p:nvPr/>
        </p:nvSpPr>
        <p:spPr>
          <a:xfrm>
            <a:off x="6719833" y="1559253"/>
            <a:ext cx="52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91637D3-8580-4030-92AB-CFE12228CDB5}"/>
              </a:ext>
            </a:extLst>
          </p:cNvPr>
          <p:cNvSpPr/>
          <p:nvPr/>
        </p:nvSpPr>
        <p:spPr>
          <a:xfrm>
            <a:off x="5718458" y="778079"/>
            <a:ext cx="696018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Профессии с низкими показателями </a:t>
            </a:r>
          </a:p>
          <a:p>
            <a:pPr algn="ctr"/>
            <a:r>
              <a:rPr lang="ru-RU" sz="24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трудоустройства на 1 сентября 2022 года</a:t>
            </a: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DB49CBC3-1948-4A01-94A0-9817D9E0E4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1180707"/>
              </p:ext>
            </p:extLst>
          </p:nvPr>
        </p:nvGraphicFramePr>
        <p:xfrm>
          <a:off x="7608970" y="1643953"/>
          <a:ext cx="4135011" cy="4461343"/>
        </p:xfrm>
        <a:graphic>
          <a:graphicData uri="http://schemas.openxmlformats.org/drawingml/2006/table">
            <a:tbl>
              <a:tblPr/>
              <a:tblGrid>
                <a:gridCol w="3444044">
                  <a:extLst>
                    <a:ext uri="{9D8B030D-6E8A-4147-A177-3AD203B41FA5}">
                      <a16:colId xmlns:a16="http://schemas.microsoft.com/office/drawing/2014/main" val="2175948176"/>
                    </a:ext>
                  </a:extLst>
                </a:gridCol>
                <a:gridCol w="690967">
                  <a:extLst>
                    <a:ext uri="{9D8B030D-6E8A-4147-A177-3AD203B41FA5}">
                      <a16:colId xmlns:a16="http://schemas.microsoft.com/office/drawing/2014/main" val="1938926463"/>
                    </a:ext>
                  </a:extLst>
                </a:gridCol>
              </a:tblGrid>
              <a:tr h="47712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Мастер по ремонту и обслуживанию автомобилей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8666596"/>
                  </a:ext>
                </a:extLst>
              </a:tr>
              <a:tr h="47712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Портной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363898"/>
                  </a:ext>
                </a:extLst>
              </a:tr>
              <a:tr h="31808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Мастер по техническому обслуживанию и ремонту машинно-тракторного парка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5721459"/>
                  </a:ext>
                </a:extLst>
              </a:tr>
              <a:tr h="31808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Машинист лесозаготовительных и трелевочных машин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11,11%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8124643"/>
                  </a:ext>
                </a:extLst>
              </a:tr>
              <a:tr h="47712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Реставратор строительный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11,11%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7341755"/>
                  </a:ext>
                </a:extLst>
              </a:tr>
              <a:tr h="47712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Машинист крана (крановщик)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14,29%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0870508"/>
                  </a:ext>
                </a:extLst>
              </a:tr>
              <a:tr h="47712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Закройщик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14,29%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7533927"/>
                  </a:ext>
                </a:extLst>
              </a:tr>
              <a:tr h="47712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Мастер отделочных строительных работ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19,15%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9948742"/>
                  </a:ext>
                </a:extLst>
              </a:tr>
              <a:tr h="31808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Тракторист-машинист сельскохозяйственного производства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24,02%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6625398"/>
                  </a:ext>
                </a:extLst>
              </a:tr>
              <a:tr h="47712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Мастер по обработке цифровой информации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24,85%</a:t>
                      </a:r>
                    </a:p>
                  </a:txBody>
                  <a:tcPr marL="8058" marR="8058" marT="80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4273736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1483F1AD-42C2-4B02-AF52-58AD14ED33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968299"/>
              </p:ext>
            </p:extLst>
          </p:nvPr>
        </p:nvGraphicFramePr>
        <p:xfrm>
          <a:off x="448020" y="1643953"/>
          <a:ext cx="4476520" cy="4461342"/>
        </p:xfrm>
        <a:graphic>
          <a:graphicData uri="http://schemas.openxmlformats.org/drawingml/2006/table">
            <a:tbl>
              <a:tblPr/>
              <a:tblGrid>
                <a:gridCol w="3363188">
                  <a:extLst>
                    <a:ext uri="{9D8B030D-6E8A-4147-A177-3AD203B41FA5}">
                      <a16:colId xmlns:a16="http://schemas.microsoft.com/office/drawing/2014/main" val="763453354"/>
                    </a:ext>
                  </a:extLst>
                </a:gridCol>
                <a:gridCol w="1113332">
                  <a:extLst>
                    <a:ext uri="{9D8B030D-6E8A-4147-A177-3AD203B41FA5}">
                      <a16:colId xmlns:a16="http://schemas.microsoft.com/office/drawing/2014/main" val="3351833742"/>
                    </a:ext>
                  </a:extLst>
                </a:gridCol>
              </a:tblGrid>
              <a:tr h="46151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Машинист на открытых горных работах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76,92%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3367654"/>
                  </a:ext>
                </a:extLst>
              </a:tr>
              <a:tr h="46151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Слесарь по контрольно-измерительным приборам и автоматике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65,38%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335360"/>
                  </a:ext>
                </a:extLst>
              </a:tr>
              <a:tr h="30767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Лаборант-эколог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57,14%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4211840"/>
                  </a:ext>
                </a:extLst>
              </a:tr>
              <a:tr h="30767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Продавец, контролер-кассир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53,85%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7038749"/>
                  </a:ext>
                </a:extLst>
              </a:tr>
              <a:tr h="46151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Слесарь-сборщик авиационной техники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50,00%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4684868"/>
                  </a:ext>
                </a:extLst>
              </a:tr>
              <a:tr h="46151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Слесарь по обслуживанию и ремонту подвижного состава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47,83%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2619990"/>
                  </a:ext>
                </a:extLst>
              </a:tr>
              <a:tr h="46151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Делопроизводитель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47,06%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4433131"/>
                  </a:ext>
                </a:extLst>
              </a:tr>
              <a:tr h="46151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Мастер сельскохозяйственного производства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44,44%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8765136"/>
                  </a:ext>
                </a:extLst>
              </a:tr>
              <a:tr h="30767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Повар, кондитер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44,33%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6560956"/>
                  </a:ext>
                </a:extLst>
              </a:tr>
              <a:tr h="46151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Машинист крана металлургического производства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44,00%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5981080"/>
                  </a:ext>
                </a:extLst>
              </a:tr>
              <a:tr h="307679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Станочник (металлообработка)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43,90%</a:t>
                      </a:r>
                    </a:p>
                  </a:txBody>
                  <a:tcPr marL="7502" marR="7502" marT="750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827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1532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68D3546-55B9-4E17-9329-E7EDA50DC43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4196"/>
            <a:ext cx="12192000" cy="91540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4DD7C0B-610C-470A-90CF-7AB9A1FD208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9792" y="6270171"/>
            <a:ext cx="12211792" cy="58782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46C59C-0B2B-46B5-8670-DE104D86740A}"/>
              </a:ext>
            </a:extLst>
          </p:cNvPr>
          <p:cNvSpPr txBox="1"/>
          <p:nvPr/>
        </p:nvSpPr>
        <p:spPr>
          <a:xfrm>
            <a:off x="4584404" y="1545984"/>
            <a:ext cx="52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50B7EF-1069-41D4-ADCC-36FF5E8678E0}"/>
              </a:ext>
            </a:extLst>
          </p:cNvPr>
          <p:cNvSpPr txBox="1"/>
          <p:nvPr/>
        </p:nvSpPr>
        <p:spPr>
          <a:xfrm>
            <a:off x="6589555" y="1554418"/>
            <a:ext cx="52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B9BDD52-0271-41FA-8D2A-77543B39ADE3}"/>
              </a:ext>
            </a:extLst>
          </p:cNvPr>
          <p:cNvSpPr/>
          <p:nvPr/>
        </p:nvSpPr>
        <p:spPr>
          <a:xfrm>
            <a:off x="-500740" y="765278"/>
            <a:ext cx="696018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Специальности с высокими показателями </a:t>
            </a:r>
          </a:p>
          <a:p>
            <a:pPr algn="ctr"/>
            <a:r>
              <a:rPr lang="ru-RU" sz="24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трудоустройства на 1 сентября 2022 года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CC3C8E78-0317-4DD4-90DC-4502F8C4097C}"/>
              </a:ext>
            </a:extLst>
          </p:cNvPr>
          <p:cNvSpPr/>
          <p:nvPr/>
        </p:nvSpPr>
        <p:spPr>
          <a:xfrm>
            <a:off x="5602446" y="815287"/>
            <a:ext cx="696018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4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Специальности с низкими показателями </a:t>
            </a:r>
          </a:p>
          <a:p>
            <a:pPr algn="ctr"/>
            <a:r>
              <a:rPr lang="ru-RU" sz="24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трудоустройства на 1 сентября 2022 года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DEFE0983-BF1E-4390-BB82-DF5A9DF6DA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515594"/>
              </p:ext>
            </p:extLst>
          </p:nvPr>
        </p:nvGraphicFramePr>
        <p:xfrm>
          <a:off x="7421680" y="1646284"/>
          <a:ext cx="4112980" cy="4368870"/>
        </p:xfrm>
        <a:graphic>
          <a:graphicData uri="http://schemas.openxmlformats.org/drawingml/2006/table">
            <a:tbl>
              <a:tblPr/>
              <a:tblGrid>
                <a:gridCol w="3429934">
                  <a:extLst>
                    <a:ext uri="{9D8B030D-6E8A-4147-A177-3AD203B41FA5}">
                      <a16:colId xmlns:a16="http://schemas.microsoft.com/office/drawing/2014/main" val="490417062"/>
                    </a:ext>
                  </a:extLst>
                </a:gridCol>
                <a:gridCol w="683046">
                  <a:extLst>
                    <a:ext uri="{9D8B030D-6E8A-4147-A177-3AD203B41FA5}">
                      <a16:colId xmlns:a16="http://schemas.microsoft.com/office/drawing/2014/main" val="324577246"/>
                    </a:ext>
                  </a:extLst>
                </a:gridCol>
              </a:tblGrid>
              <a:tr h="52216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Землеустройство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5665855"/>
                  </a:ext>
                </a:extLst>
              </a:tr>
              <a:tr h="34810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Флористика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8509382"/>
                  </a:ext>
                </a:extLst>
              </a:tr>
              <a:tr h="17405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Туризм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5,88%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2136344"/>
                  </a:ext>
                </a:extLst>
              </a:tr>
              <a:tr h="34810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Право и судебное администрирование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8,24%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3248142"/>
                  </a:ext>
                </a:extLst>
              </a:tr>
              <a:tr h="52216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Эксплуатация и ремонт сельскохозяйственной техники и оборудования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8,70%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7646953"/>
                  </a:ext>
                </a:extLst>
              </a:tr>
              <a:tr h="52216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Строительство и эксплуатация инженерных сооружений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11,11%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9819387"/>
                  </a:ext>
                </a:extLst>
              </a:tr>
              <a:tr h="52216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Сооружение и эксплуатация газонефтепроводов и газонефтехранилищ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12,24%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2461225"/>
                  </a:ext>
                </a:extLst>
              </a:tr>
              <a:tr h="52216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Автоматизация технологических процессов и производств (по отраслям)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12,50%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97287565"/>
                  </a:ext>
                </a:extLst>
              </a:tr>
              <a:tr h="34810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Технология эстетических услуг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14,29%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2915319"/>
                  </a:ext>
                </a:extLst>
              </a:tr>
              <a:tr h="52216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Технология и техника разведки месторождений полезных ископаемых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14,81%</a:t>
                      </a:r>
                    </a:p>
                  </a:txBody>
                  <a:tcPr marL="8703" marR="8703" marT="870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5033865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DA44BA67-5BB1-4A63-B247-2726CF0C87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046735"/>
              </p:ext>
            </p:extLst>
          </p:nvPr>
        </p:nvGraphicFramePr>
        <p:xfrm>
          <a:off x="993938" y="1646284"/>
          <a:ext cx="4437378" cy="4338710"/>
        </p:xfrm>
        <a:graphic>
          <a:graphicData uri="http://schemas.openxmlformats.org/drawingml/2006/table">
            <a:tbl>
              <a:tblPr/>
              <a:tblGrid>
                <a:gridCol w="3545011">
                  <a:extLst>
                    <a:ext uri="{9D8B030D-6E8A-4147-A177-3AD203B41FA5}">
                      <a16:colId xmlns:a16="http://schemas.microsoft.com/office/drawing/2014/main" val="2713947663"/>
                    </a:ext>
                  </a:extLst>
                </a:gridCol>
                <a:gridCol w="892367">
                  <a:extLst>
                    <a:ext uri="{9D8B030D-6E8A-4147-A177-3AD203B41FA5}">
                      <a16:colId xmlns:a16="http://schemas.microsoft.com/office/drawing/2014/main" val="2311990599"/>
                    </a:ext>
                  </a:extLst>
                </a:gridCol>
              </a:tblGrid>
              <a:tr h="5152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Аналитический контроль качества химических соединений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8703" marR="8703" marT="87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4659416"/>
                  </a:ext>
                </a:extLst>
              </a:tr>
              <a:tr h="36892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Социально-культурная деятельность (по видам)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8703" marR="8703" marT="87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4119312"/>
                  </a:ext>
                </a:extLst>
              </a:tr>
              <a:tr h="18874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Библиотековедение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100,00%</a:t>
                      </a:r>
                    </a:p>
                  </a:txBody>
                  <a:tcPr marL="8703" marR="8703" marT="87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4109708"/>
                  </a:ext>
                </a:extLst>
              </a:tr>
              <a:tr h="343473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Анимация (по видам)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93,75%</a:t>
                      </a:r>
                    </a:p>
                  </a:txBody>
                  <a:tcPr marL="8703" marR="8703" marT="87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5808798"/>
                  </a:ext>
                </a:extLst>
              </a:tr>
              <a:tr h="5152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Почтовая связь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89,47%</a:t>
                      </a:r>
                    </a:p>
                  </a:txBody>
                  <a:tcPr marL="8703" marR="8703" marT="87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86616125"/>
                  </a:ext>
                </a:extLst>
              </a:tr>
              <a:tr h="5152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Метеорология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86,79%</a:t>
                      </a:r>
                    </a:p>
                  </a:txBody>
                  <a:tcPr marL="8703" marR="8703" marT="87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2713602"/>
                  </a:ext>
                </a:extLst>
              </a:tr>
              <a:tr h="5152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Лабораторная диагностика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83,87%</a:t>
                      </a:r>
                    </a:p>
                  </a:txBody>
                  <a:tcPr marL="8703" marR="8703" marT="87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2074154"/>
                  </a:ext>
                </a:extLst>
              </a:tr>
              <a:tr h="5152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Фармация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82,05%</a:t>
                      </a:r>
                    </a:p>
                  </a:txBody>
                  <a:tcPr marL="8703" marR="8703" marT="87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2667033"/>
                  </a:ext>
                </a:extLst>
              </a:tr>
              <a:tr h="343473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Гидрология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81,82%</a:t>
                      </a:r>
                    </a:p>
                  </a:txBody>
                  <a:tcPr marL="8703" marR="8703" marT="87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423504"/>
                  </a:ext>
                </a:extLst>
              </a:tr>
              <a:tr h="515210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Эксплуатация судовых энергетических установок</a:t>
                      </a:r>
                    </a:p>
                  </a:txBody>
                  <a:tcPr marL="8703" marR="8703" marT="87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80,33%</a:t>
                      </a:r>
                    </a:p>
                  </a:txBody>
                  <a:tcPr marL="8703" marR="8703" marT="870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8941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000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C80C5D-3B14-48BA-915D-D2FD614D301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4196"/>
            <a:ext cx="12192000" cy="9154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F552EB-FFB3-44F4-A294-C21D39901C3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9792" y="6270171"/>
            <a:ext cx="12211792" cy="5878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EE8E84-97C7-4F4D-99FD-84206741F8D1}"/>
              </a:ext>
            </a:extLst>
          </p:cNvPr>
          <p:cNvSpPr txBox="1"/>
          <p:nvPr/>
        </p:nvSpPr>
        <p:spPr>
          <a:xfrm>
            <a:off x="4722627" y="1701310"/>
            <a:ext cx="52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1900CB-7F51-40C5-AC59-3FEE32307D51}"/>
              </a:ext>
            </a:extLst>
          </p:cNvPr>
          <p:cNvSpPr txBox="1"/>
          <p:nvPr/>
        </p:nvSpPr>
        <p:spPr>
          <a:xfrm>
            <a:off x="6425069" y="1687025"/>
            <a:ext cx="52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A5E34AB-0251-49F1-ADD5-78D9AD7E8E85}"/>
              </a:ext>
            </a:extLst>
          </p:cNvPr>
          <p:cNvSpPr/>
          <p:nvPr/>
        </p:nvSpPr>
        <p:spPr>
          <a:xfrm>
            <a:off x="-535114" y="948810"/>
            <a:ext cx="696018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Образовательные организации с высокими</a:t>
            </a:r>
          </a:p>
          <a:p>
            <a:pPr algn="ctr"/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показателями трудоустройства на 1 сентября 2022 года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1467EEE-7BC1-4674-B4D9-0248BD56B072}"/>
              </a:ext>
            </a:extLst>
          </p:cNvPr>
          <p:cNvSpPr/>
          <p:nvPr/>
        </p:nvSpPr>
        <p:spPr>
          <a:xfrm>
            <a:off x="5245141" y="962983"/>
            <a:ext cx="696018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Образовательные организации с низкими</a:t>
            </a:r>
          </a:p>
          <a:p>
            <a:pPr algn="ctr"/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показателями трудоустройства на 1 сентября 2022 года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75A14124-5252-45E2-B576-7751B62708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543452"/>
              </p:ext>
            </p:extLst>
          </p:nvPr>
        </p:nvGraphicFramePr>
        <p:xfrm>
          <a:off x="7113325" y="1704016"/>
          <a:ext cx="4430018" cy="4247188"/>
        </p:xfrm>
        <a:graphic>
          <a:graphicData uri="http://schemas.openxmlformats.org/drawingml/2006/table">
            <a:tbl>
              <a:tblPr/>
              <a:tblGrid>
                <a:gridCol w="3815408">
                  <a:extLst>
                    <a:ext uri="{9D8B030D-6E8A-4147-A177-3AD203B41FA5}">
                      <a16:colId xmlns:a16="http://schemas.microsoft.com/office/drawing/2014/main" val="2148369334"/>
                    </a:ext>
                  </a:extLst>
                </a:gridCol>
                <a:gridCol w="614610">
                  <a:extLst>
                    <a:ext uri="{9D8B030D-6E8A-4147-A177-3AD203B41FA5}">
                      <a16:colId xmlns:a16="http://schemas.microsoft.com/office/drawing/2014/main" val="955117809"/>
                    </a:ext>
                  </a:extLst>
                </a:gridCol>
              </a:tblGrid>
              <a:tr h="38610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Ангарский экономико-юридический колледж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5157337"/>
                  </a:ext>
                </a:extLst>
              </a:tr>
              <a:tr h="77221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Русско-Азиатский экономико-правовой колледж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6361996"/>
                  </a:ext>
                </a:extLst>
              </a:tr>
              <a:tr h="193054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РГУП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9,68%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206455"/>
                  </a:ext>
                </a:extLst>
              </a:tr>
              <a:tr h="57916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Ангарский автотранспортный техникум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10,91%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5841131"/>
                  </a:ext>
                </a:extLst>
              </a:tr>
              <a:tr h="38610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Колледж БГУ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12,95%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7387932"/>
                  </a:ext>
                </a:extLst>
              </a:tr>
              <a:tr h="38610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ПУ 60 ИАТ отделение с. Оек (1)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14,89%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2823735"/>
                  </a:ext>
                </a:extLst>
              </a:tr>
              <a:tr h="38610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Иркутский реабилитационный техникум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15,00%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4271718"/>
                  </a:ext>
                </a:extLst>
              </a:tr>
              <a:tr h="38610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Усть-Ордынский аграрный техникум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15,38%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0199997"/>
                  </a:ext>
                </a:extLst>
              </a:tr>
              <a:tr h="38610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Чунский многопрофильный техникум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16,22%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831872"/>
                  </a:ext>
                </a:extLst>
              </a:tr>
              <a:tr h="38610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Усольский техникум сферы обслуживания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16,36%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0728358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C703FEC3-6FC6-4D77-B06C-156069B56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692448"/>
              </p:ext>
            </p:extLst>
          </p:nvPr>
        </p:nvGraphicFramePr>
        <p:xfrm>
          <a:off x="491168" y="1702965"/>
          <a:ext cx="4664725" cy="4334277"/>
        </p:xfrm>
        <a:graphic>
          <a:graphicData uri="http://schemas.openxmlformats.org/drawingml/2006/table">
            <a:tbl>
              <a:tblPr/>
              <a:tblGrid>
                <a:gridCol w="3706259">
                  <a:extLst>
                    <a:ext uri="{9D8B030D-6E8A-4147-A177-3AD203B41FA5}">
                      <a16:colId xmlns:a16="http://schemas.microsoft.com/office/drawing/2014/main" val="3561381529"/>
                    </a:ext>
                  </a:extLst>
                </a:gridCol>
                <a:gridCol w="958466">
                  <a:extLst>
                    <a:ext uri="{9D8B030D-6E8A-4147-A177-3AD203B41FA5}">
                      <a16:colId xmlns:a16="http://schemas.microsoft.com/office/drawing/2014/main" val="1252265060"/>
                    </a:ext>
                  </a:extLst>
                </a:gridCol>
              </a:tblGrid>
              <a:tr h="39402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Усольский медицинский техникум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91,00%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6778020"/>
                  </a:ext>
                </a:extLst>
              </a:tr>
              <a:tr h="788051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Профессиональный колледж г. Железногорска-Илимского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90,71%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3017818"/>
                  </a:ext>
                </a:extLst>
              </a:tr>
              <a:tr h="197013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Усть-Ордынский медколледж им. </a:t>
                      </a:r>
                      <a:r>
                        <a:rPr lang="ru-RU" sz="1200" b="1" kern="100" dirty="0" err="1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Шобогорова</a:t>
                      </a:r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М.Ш.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86,54%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0790140"/>
                  </a:ext>
                </a:extLst>
              </a:tr>
              <a:tr h="591038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Черемховский медицинский колледж </a:t>
                      </a:r>
                      <a:r>
                        <a:rPr lang="ru-RU" sz="1200" b="1" kern="100" dirty="0" err="1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им.Турышевой</a:t>
                      </a:r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А.А.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86,08%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2133202"/>
                  </a:ext>
                </a:extLst>
              </a:tr>
              <a:tr h="39402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Тайшетский медицинский техникум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85,00%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4122760"/>
                  </a:ext>
                </a:extLst>
              </a:tr>
              <a:tr h="39402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Черемховский педагогический колледж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84,96%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8502237"/>
                  </a:ext>
                </a:extLst>
              </a:tr>
              <a:tr h="39402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Иркутский областной колледж культуры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83,70%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0826760"/>
                  </a:ext>
                </a:extLst>
              </a:tr>
              <a:tr h="39402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Иркутский базовый медицинский колледж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82,63%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4481931"/>
                  </a:ext>
                </a:extLst>
              </a:tr>
              <a:tr h="39402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Ангарский промышленно-экономический техникум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80,19%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8392317"/>
                  </a:ext>
                </a:extLst>
              </a:tr>
              <a:tr h="394025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Иркутское театральное училище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80,00%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10313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1989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1C80C5D-3B14-48BA-915D-D2FD614D301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4196"/>
            <a:ext cx="12192000" cy="9154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CF552EB-FFB3-44F4-A294-C21D39901C3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9792" y="6270171"/>
            <a:ext cx="12211792" cy="5878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EE8E84-97C7-4F4D-99FD-84206741F8D1}"/>
              </a:ext>
            </a:extLst>
          </p:cNvPr>
          <p:cNvSpPr txBox="1"/>
          <p:nvPr/>
        </p:nvSpPr>
        <p:spPr>
          <a:xfrm>
            <a:off x="4722627" y="1701310"/>
            <a:ext cx="52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1900CB-7F51-40C5-AC59-3FEE32307D51}"/>
              </a:ext>
            </a:extLst>
          </p:cNvPr>
          <p:cNvSpPr txBox="1"/>
          <p:nvPr/>
        </p:nvSpPr>
        <p:spPr>
          <a:xfrm>
            <a:off x="6425069" y="1687025"/>
            <a:ext cx="5225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chemeClr val="bg1"/>
                </a:solidFill>
              </a:rPr>
              <a:t>-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A5E34AB-0251-49F1-ADD5-78D9AD7E8E85}"/>
              </a:ext>
            </a:extLst>
          </p:cNvPr>
          <p:cNvSpPr/>
          <p:nvPr/>
        </p:nvSpPr>
        <p:spPr>
          <a:xfrm>
            <a:off x="2747912" y="881211"/>
            <a:ext cx="696018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Подведомственные учреждения</a:t>
            </a:r>
          </a:p>
          <a:p>
            <a:pPr algn="ctr"/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показателями трудоустройства на 1 сентября 2022 года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51C5EA4-BD35-41AD-B7D7-FEB3B39A21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176871"/>
              </p:ext>
            </p:extLst>
          </p:nvPr>
        </p:nvGraphicFramePr>
        <p:xfrm>
          <a:off x="3292008" y="1559662"/>
          <a:ext cx="5807925" cy="4224192"/>
        </p:xfrm>
        <a:graphic>
          <a:graphicData uri="http://schemas.openxmlformats.org/drawingml/2006/table">
            <a:tbl>
              <a:tblPr/>
              <a:tblGrid>
                <a:gridCol w="4968882">
                  <a:extLst>
                    <a:ext uri="{9D8B030D-6E8A-4147-A177-3AD203B41FA5}">
                      <a16:colId xmlns:a16="http://schemas.microsoft.com/office/drawing/2014/main" val="3022591659"/>
                    </a:ext>
                  </a:extLst>
                </a:gridCol>
                <a:gridCol w="839043">
                  <a:extLst>
                    <a:ext uri="{9D8B030D-6E8A-4147-A177-3AD203B41FA5}">
                      <a16:colId xmlns:a16="http://schemas.microsoft.com/office/drawing/2014/main" val="262422492"/>
                    </a:ext>
                  </a:extLst>
                </a:gridCol>
              </a:tblGrid>
              <a:tr h="70403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Министерство здравоохранения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81,76%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471988"/>
                  </a:ext>
                </a:extLst>
              </a:tr>
              <a:tr h="70403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Министерство культуры и архивов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69,26%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4881045"/>
                  </a:ext>
                </a:extLst>
              </a:tr>
              <a:tr h="35201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Министерство образования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64,41%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952737"/>
                  </a:ext>
                </a:extLst>
              </a:tr>
              <a:tr h="352016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Спортивные СПО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58,58%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2211039"/>
                  </a:ext>
                </a:extLst>
              </a:tr>
              <a:tr h="70403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Негосударственные СПО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57,51%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14373984"/>
                  </a:ext>
                </a:extLst>
              </a:tr>
              <a:tr h="70403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ВУЗЫ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49,15%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9114796"/>
                  </a:ext>
                </a:extLst>
              </a:tr>
              <a:tr h="704032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Учреждения соцразвития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ru-RU" sz="1200" b="1" kern="100" dirty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35,00%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933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142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680DBE8-D26A-4E30-A4B6-873981347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66" y="966727"/>
            <a:ext cx="10515600" cy="1133475"/>
          </a:xfrm>
        </p:spPr>
        <p:txBody>
          <a:bodyPr>
            <a:normAutofit/>
          </a:bodyPr>
          <a:lstStyle/>
          <a:p>
            <a:pPr algn="ctr"/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ЦЕЛИ МОНИТОРИНГА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9102049-0BFC-455D-BD3B-681254FFB122}"/>
              </a:ext>
            </a:extLst>
          </p:cNvPr>
          <p:cNvSpPr/>
          <p:nvPr/>
        </p:nvSpPr>
        <p:spPr>
          <a:xfrm>
            <a:off x="758536" y="2493416"/>
            <a:ext cx="428451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just"/>
            <a:r>
              <a:rPr lang="ru-RU" dirty="0"/>
              <a:t> </a:t>
            </a:r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Получение объективных данных о занятости выпускников образовательных организаций, реализующих программы среднего профессионального образования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594D37B-1548-4261-95BF-441FB0C3BB6A}"/>
              </a:ext>
            </a:extLst>
          </p:cNvPr>
          <p:cNvSpPr/>
          <p:nvPr/>
        </p:nvSpPr>
        <p:spPr>
          <a:xfrm>
            <a:off x="6449289" y="2816581"/>
            <a:ext cx="49841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Обоснованная оценка текущей ситуации в сфере занятости выпускников образовательных организаций, реализующих программы среднего профессионального образования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E223795-D247-4B33-8F04-377DA15FC1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773257" cy="947457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D9D72EE-F3D0-4E2B-9E7B-6B07DC12A8FF}"/>
              </a:ext>
            </a:extLst>
          </p:cNvPr>
          <p:cNvSpPr/>
          <p:nvPr/>
        </p:nvSpPr>
        <p:spPr>
          <a:xfrm>
            <a:off x="4773257" y="19270"/>
            <a:ext cx="7418743" cy="746648"/>
          </a:xfrm>
          <a:prstGeom prst="rect">
            <a:avLst/>
          </a:prstGeom>
          <a:solidFill>
            <a:srgbClr val="55C5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ru-RU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953093C-9A08-4948-B2CD-F7621D9ED5F9}"/>
              </a:ext>
            </a:extLst>
          </p:cNvPr>
          <p:cNvSpPr/>
          <p:nvPr/>
        </p:nvSpPr>
        <p:spPr>
          <a:xfrm>
            <a:off x="1587" y="6342297"/>
            <a:ext cx="6094413" cy="515703"/>
          </a:xfrm>
          <a:prstGeom prst="rect">
            <a:avLst/>
          </a:prstGeom>
          <a:solidFill>
            <a:srgbClr val="0146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ru-RU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2D24E68A-7548-4AC8-84DF-8E100030A066}"/>
              </a:ext>
            </a:extLst>
          </p:cNvPr>
          <p:cNvSpPr/>
          <p:nvPr/>
        </p:nvSpPr>
        <p:spPr>
          <a:xfrm>
            <a:off x="6096000" y="6342297"/>
            <a:ext cx="6094412" cy="515703"/>
          </a:xfrm>
          <a:prstGeom prst="rect">
            <a:avLst/>
          </a:prstGeom>
          <a:solidFill>
            <a:srgbClr val="01B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ru-RU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6D9FCFB-CED6-4A7E-88CB-D49EE2E910A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536" y="2281741"/>
            <a:ext cx="591363" cy="59136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402068D-47B2-4EF3-BC0C-AA7478F0645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93951" y="2275644"/>
            <a:ext cx="591363" cy="597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512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BECF3E4-1C9A-455E-9F22-94DE8A8CED54}"/>
              </a:ext>
            </a:extLst>
          </p:cNvPr>
          <p:cNvSpPr/>
          <p:nvPr/>
        </p:nvSpPr>
        <p:spPr>
          <a:xfrm>
            <a:off x="0" y="938678"/>
            <a:ext cx="1170709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8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Участники мониторинга</a:t>
            </a:r>
          </a:p>
          <a:p>
            <a:pPr algn="ctr"/>
            <a:r>
              <a:rPr lang="ru-RU" sz="28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Всего участников -  91 образовательная организация, из них: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F429EC8-1B8B-4AB3-8EFC-A0542132A8A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709" y="-6202"/>
            <a:ext cx="12192000" cy="94488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05DC4A-6621-4291-BA43-CD4EBD07823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39840"/>
            <a:ext cx="12192000" cy="518160"/>
          </a:xfrm>
          <a:prstGeom prst="rect">
            <a:avLst/>
          </a:prstGeom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9A0B9AA7-3536-4B4D-8575-D374B7CA1CE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009449"/>
              </p:ext>
            </p:extLst>
          </p:nvPr>
        </p:nvGraphicFramePr>
        <p:xfrm>
          <a:off x="1967345" y="1892785"/>
          <a:ext cx="8354291" cy="4300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047624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A855B5-FF79-4815-B974-FB7883D9577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709" y="-6202"/>
            <a:ext cx="12192000" cy="94488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DE97B9A-FB1B-464E-962D-6136E265A08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39840"/>
            <a:ext cx="12192000" cy="51816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D8A9DD4-A37D-4DB4-B401-52B2C4E1869E}"/>
              </a:ext>
            </a:extLst>
          </p:cNvPr>
          <p:cNvSpPr txBox="1">
            <a:spLocks/>
          </p:cNvSpPr>
          <p:nvPr/>
        </p:nvSpPr>
        <p:spPr>
          <a:xfrm>
            <a:off x="643270" y="681170"/>
            <a:ext cx="10515600" cy="2317898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Количество профессий и специальностей, по которым выпускники завершили обучение в 2021 году, всего - 164 </a:t>
            </a:r>
          </a:p>
          <a:p>
            <a:pPr algn="ctr"/>
            <a:endParaRPr lang="ru-RU" b="1" kern="1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algn="ctr"/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из них, количество профессий – 42</a:t>
            </a:r>
          </a:p>
          <a:p>
            <a:pPr algn="ctr"/>
            <a:endParaRPr lang="ru-RU" b="1" kern="1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algn="ctr"/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 из них, количество специальностей – 122</a:t>
            </a:r>
          </a:p>
          <a:p>
            <a:pPr algn="ctr"/>
            <a:endParaRPr lang="ru-RU" sz="3400" b="1" kern="1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3">
            <a:extLst>
              <a:ext uri="{FF2B5EF4-FFF2-40B4-BE49-F238E27FC236}">
                <a16:creationId xmlns:a16="http://schemas.microsoft.com/office/drawing/2014/main" id="{F2BDECF5-8D18-4279-8BB7-9EDC7E649FD3}"/>
              </a:ext>
            </a:extLst>
          </p:cNvPr>
          <p:cNvSpPr txBox="1">
            <a:spLocks/>
          </p:cNvSpPr>
          <p:nvPr/>
        </p:nvSpPr>
        <p:spPr>
          <a:xfrm>
            <a:off x="609965" y="4065378"/>
            <a:ext cx="11213439" cy="1825059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kern="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Количество выпускников, завершивших обучение по профессиям – 3220 чел</a:t>
            </a:r>
          </a:p>
          <a:p>
            <a:pPr algn="ctr">
              <a:lnSpc>
                <a:spcPct val="170000"/>
              </a:lnSpc>
            </a:pPr>
            <a:endParaRPr lang="ru-RU" b="1" kern="2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  <a:p>
            <a:pPr algn="ctr"/>
            <a:r>
              <a:rPr lang="ru-RU" b="1" kern="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Количество </a:t>
            </a:r>
            <a:r>
              <a:rPr lang="ru-RU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выпускников, завершивших обучение по  специальностям – 9852 чел </a:t>
            </a:r>
          </a:p>
          <a:p>
            <a:pPr algn="ctr"/>
            <a:endParaRPr lang="ru-RU" b="1" kern="1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5C09F44-D5FA-4E69-904B-4A16360DFD9C}"/>
              </a:ext>
            </a:extLst>
          </p:cNvPr>
          <p:cNvSpPr/>
          <p:nvPr/>
        </p:nvSpPr>
        <p:spPr>
          <a:xfrm>
            <a:off x="967563" y="3403469"/>
            <a:ext cx="98670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Суммарный выпуск в 2021 году – 13072 чел</a:t>
            </a:r>
          </a:p>
          <a:p>
            <a:pPr algn="ctr"/>
            <a:endParaRPr lang="ru-RU" sz="2400" b="1" kern="1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9820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91F36F6-DB24-45E0-9B4A-FF89AFDB262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94488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5426BE-5A1F-4749-8F1F-06ABB3F5BF1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39840"/>
            <a:ext cx="12192000" cy="518160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B19E8D5-320E-4A0D-B6D8-81A0F8FACD24}"/>
              </a:ext>
            </a:extLst>
          </p:cNvPr>
          <p:cNvSpPr/>
          <p:nvPr/>
        </p:nvSpPr>
        <p:spPr>
          <a:xfrm>
            <a:off x="0" y="1523414"/>
            <a:ext cx="11707091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28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Данные Роструда (Федеральной службы по труду и занятости) </a:t>
            </a:r>
          </a:p>
          <a:p>
            <a:pPr algn="ctr"/>
            <a:r>
              <a:rPr lang="ru-RU" sz="28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 </a:t>
            </a:r>
            <a:r>
              <a:rPr lang="en-US" sz="28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III</a:t>
            </a:r>
            <a:r>
              <a:rPr lang="ru-RU" sz="2800" b="1" kern="1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квартал 2021 года</a:t>
            </a:r>
          </a:p>
        </p:txBody>
      </p:sp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CFF09841-2529-49CD-9177-9E3859ADD7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393676"/>
              </p:ext>
            </p:extLst>
          </p:nvPr>
        </p:nvGraphicFramePr>
        <p:xfrm>
          <a:off x="341167" y="2442303"/>
          <a:ext cx="11509666" cy="3629419"/>
        </p:xfrm>
        <a:graphic>
          <a:graphicData uri="http://schemas.openxmlformats.org/drawingml/2006/table">
            <a:tbl>
              <a:tblPr firstRow="1" bandRow="1"/>
              <a:tblGrid>
                <a:gridCol w="3224931">
                  <a:extLst>
                    <a:ext uri="{9D8B030D-6E8A-4147-A177-3AD203B41FA5}">
                      <a16:colId xmlns:a16="http://schemas.microsoft.com/office/drawing/2014/main" val="2457393001"/>
                    </a:ext>
                  </a:extLst>
                </a:gridCol>
                <a:gridCol w="4448180">
                  <a:extLst>
                    <a:ext uri="{9D8B030D-6E8A-4147-A177-3AD203B41FA5}">
                      <a16:colId xmlns:a16="http://schemas.microsoft.com/office/drawing/2014/main" val="2424356954"/>
                    </a:ext>
                  </a:extLst>
                </a:gridCol>
                <a:gridCol w="3836555">
                  <a:extLst>
                    <a:ext uri="{9D8B030D-6E8A-4147-A177-3AD203B41FA5}">
                      <a16:colId xmlns:a16="http://schemas.microsoft.com/office/drawing/2014/main" val="4236832321"/>
                    </a:ext>
                  </a:extLst>
                </a:gridCol>
              </a:tblGrid>
              <a:tr h="66830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Выпуск 2020 года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8740" marT="39370" marB="393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Выпуск 2021 года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8740" marT="39370" marB="393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00556"/>
                  </a:ext>
                </a:extLst>
              </a:tr>
              <a:tr h="1778412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Трудоустроенные, предприниматели, самозанятые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64,3%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8740" marT="39370" marB="393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49,64%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8740" marT="39370" marB="393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02591"/>
                  </a:ext>
                </a:extLst>
              </a:tr>
              <a:tr h="1182703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ru-RU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Среднемесячная заработная плата выпускников 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21240 руб.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8740" marT="39370" marB="393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17017 руб.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8740" marR="78740" marT="39370" marB="3937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F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4895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5365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44F8200-26C6-4FDB-9C86-9AC72B4F76B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94488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5ECBB04-2E7E-491E-8C65-DA9D6FED3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39840"/>
            <a:ext cx="12192000" cy="51816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46CD3D1-CB7A-4CB0-95EA-605E0E23DE46}"/>
              </a:ext>
            </a:extLst>
          </p:cNvPr>
          <p:cNvSpPr/>
          <p:nvPr/>
        </p:nvSpPr>
        <p:spPr>
          <a:xfrm>
            <a:off x="-52732" y="854535"/>
            <a:ext cx="12468285" cy="458587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Занятые выпускники – категории выпускников,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которыми измеряется эффективность работы региона. 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Учитывается при расчете показателей федерального проекта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«Молодые профессионалы» национального проекта «Образование» 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«Доля выпускников образовательных организаций, 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реализующих программы среднего  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профессионального образования, 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занятых по виду деятельности  и полученным </a:t>
            </a:r>
          </a:p>
          <a:p>
            <a:pPr algn="ctr"/>
            <a:r>
              <a:rPr lang="ru-RU" sz="32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компетенциям – </a:t>
            </a:r>
            <a:r>
              <a:rPr lang="ru-RU" sz="36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53,21 %</a:t>
            </a:r>
          </a:p>
        </p:txBody>
      </p:sp>
    </p:spTree>
    <p:extLst>
      <p:ext uri="{BB962C8B-B14F-4D97-AF65-F5344CB8AC3E}">
        <p14:creationId xmlns:p14="http://schemas.microsoft.com/office/powerpoint/2010/main" val="1949564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F79A1AE-04C4-4424-A676-CC2CBC0F6CF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4196"/>
            <a:ext cx="12192000" cy="91540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4C7B709-2BE6-4206-8A0B-706FBFE422C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328410"/>
            <a:ext cx="12192000" cy="518160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3340E259-EF89-4241-B275-93A72AB81D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1817200"/>
              </p:ext>
            </p:extLst>
          </p:nvPr>
        </p:nvGraphicFramePr>
        <p:xfrm>
          <a:off x="157909" y="794091"/>
          <a:ext cx="11876182" cy="545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287914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943EBF-37B4-4CFE-93CC-CDDEBD4714B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4196"/>
            <a:ext cx="12192000" cy="91540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692C2F-B218-4E07-8150-DA4F1A3D094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3756" y="6598920"/>
            <a:ext cx="12192000" cy="518160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D2BB05BE-CE08-4409-AE7A-BB8F94450F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8410873"/>
              </p:ext>
            </p:extLst>
          </p:nvPr>
        </p:nvGraphicFramePr>
        <p:xfrm>
          <a:off x="308472" y="1002535"/>
          <a:ext cx="11699914" cy="5453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43722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4AB0FB6-8A1C-449D-B4E3-B911289D0C0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44196"/>
            <a:ext cx="12192000" cy="91540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49C16D-018C-4DA2-B0A5-BD647226CAF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9792" y="6270171"/>
            <a:ext cx="12211792" cy="587829"/>
          </a:xfrm>
          <a:prstGeom prst="rect">
            <a:avLst/>
          </a:prstGeom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417BA1CA-A83C-45A3-A2CB-07C53E33C7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7683919"/>
              </p:ext>
            </p:extLst>
          </p:nvPr>
        </p:nvGraphicFramePr>
        <p:xfrm>
          <a:off x="363558" y="980501"/>
          <a:ext cx="11622794" cy="5034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40652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2748</TotalTime>
  <Words>738</Words>
  <Application>Microsoft Office PowerPoint</Application>
  <PresentationFormat>Широкоэкранный</PresentationFormat>
  <Paragraphs>202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Times New Roman</vt:lpstr>
      <vt:lpstr>Тема Office</vt:lpstr>
      <vt:lpstr>Презентация PowerPoint</vt:lpstr>
      <vt:lpstr>ЦЕЛИ МОНИТОРИНГА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МОНИТОРИНГА</dc:title>
  <dc:creator>Ирина Орлова</dc:creator>
  <cp:lastModifiedBy>Ирина Орлова</cp:lastModifiedBy>
  <cp:revision>125</cp:revision>
  <dcterms:created xsi:type="dcterms:W3CDTF">2022-03-03T01:26:33Z</dcterms:created>
  <dcterms:modified xsi:type="dcterms:W3CDTF">2022-12-15T02:31:44Z</dcterms:modified>
</cp:coreProperties>
</file>