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3" r:id="rId11"/>
    <p:sldId id="267" r:id="rId12"/>
    <p:sldId id="268" r:id="rId13"/>
    <p:sldId id="269" r:id="rId14"/>
    <p:sldId id="270" r:id="rId15"/>
    <p:sldId id="271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84152-99BF-4679-B4DF-77FCE7F9448F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54A17-8732-44E7-B9B9-98550A24D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03EC-79F0-4A18-AA01-8D3B9A87D04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4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0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microsoft.com/office/2007/relationships/hdphoto" Target="../media/hdphoto8.wdp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149079"/>
            <a:ext cx="3888432" cy="880121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err="1" smtClean="0"/>
              <a:t>Дворяшина</a:t>
            </a:r>
            <a:r>
              <a:rPr lang="ru-RU" dirty="0" smtClean="0"/>
              <a:t> Ирина Викторовна, педагог-организатор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206814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Социально-профессиональная ориентация обучающихся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Иркутского техникума транспорта 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7" y="19544"/>
            <a:ext cx="1716281" cy="17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356760" cy="6856560"/>
            <a:chOff x="0" y="0"/>
            <a:chExt cx="9356760" cy="6856560"/>
          </a:xfrm>
        </p:grpSpPr>
        <p:pic>
          <p:nvPicPr>
            <p:cNvPr id="5" name="Picture 2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2560" cy="6856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CustomShape 3"/>
            <p:cNvSpPr/>
            <p:nvPr/>
          </p:nvSpPr>
          <p:spPr>
            <a:xfrm>
              <a:off x="1214280" y="357120"/>
              <a:ext cx="7713720" cy="1186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595959"/>
                  </a:solidFill>
                  <a:latin typeface="Calibri"/>
                  <a:ea typeface="DejaVu Sans"/>
                </a:rPr>
                <a:t>Министерство образования Иркутской области</a:t>
              </a:r>
              <a:endParaRPr lang="ru-RU" sz="1800" b="0" strike="noStrike" spc="-1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595959"/>
                  </a:solidFill>
                  <a:latin typeface="Calibri"/>
                  <a:ea typeface="DejaVu Sans"/>
                </a:rPr>
                <a:t>Государственное бюджетное профессиональное образовательное учреждение Иркутской области </a:t>
              </a:r>
              <a:endParaRPr lang="ru-RU" sz="1800" b="0" strike="noStrike" spc="-1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595959"/>
                  </a:solidFill>
                  <a:latin typeface="Calibri"/>
                  <a:ea typeface="DejaVu Sans"/>
                </a:rPr>
                <a:t>«Иркутский техникум транспорта и строительства»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7" name="CustomShape 4"/>
            <p:cNvSpPr/>
            <p:nvPr/>
          </p:nvSpPr>
          <p:spPr>
            <a:xfrm>
              <a:off x="214200" y="1714320"/>
              <a:ext cx="9142560" cy="943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ru-RU" sz="2800" b="1" strike="noStrike" spc="41" dirty="0">
                  <a:solidFill>
                    <a:srgbClr val="17375E"/>
                  </a:solidFill>
                  <a:latin typeface="Bookman Old Style"/>
                  <a:ea typeface="DejaVu Sans"/>
                </a:rPr>
                <a:t>Международная </a:t>
              </a:r>
              <a:endParaRPr lang="ru-RU" sz="28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41" dirty="0">
                  <a:solidFill>
                    <a:srgbClr val="17375E"/>
                  </a:solidFill>
                  <a:latin typeface="Bookman Old Style"/>
                  <a:ea typeface="DejaVu Sans"/>
                </a:rPr>
                <a:t>научно-практическая конференция</a:t>
              </a:r>
              <a:endParaRPr lang="ru-RU" sz="2800" b="0" strike="noStrike" spc="-1" dirty="0">
                <a:latin typeface="Arial"/>
              </a:endParaRPr>
            </a:p>
          </p:txBody>
        </p:sp>
        <p:pic>
          <p:nvPicPr>
            <p:cNvPr id="8" name="Picture 3"/>
            <p:cNvPicPr/>
            <p:nvPr/>
          </p:nvPicPr>
          <p:blipFill>
            <a:blip r:embed="rId3" cstate="print"/>
            <a:stretch/>
          </p:blipFill>
          <p:spPr>
            <a:xfrm>
              <a:off x="357120" y="214200"/>
              <a:ext cx="1784520" cy="1784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Рисунок 7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57120" y="4143240"/>
              <a:ext cx="2287800" cy="228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stomShape 7"/>
            <p:cNvSpPr/>
            <p:nvPr/>
          </p:nvSpPr>
          <p:spPr>
            <a:xfrm>
              <a:off x="714240" y="3000240"/>
              <a:ext cx="8221680" cy="2831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ru-RU" sz="6000" b="1" strike="noStrike" spc="-1" dirty="0">
                  <a:solidFill>
                    <a:srgbClr val="C00000"/>
                  </a:solidFill>
                  <a:latin typeface="Mistral"/>
                  <a:ea typeface="DejaVu Sans"/>
                </a:rPr>
                <a:t>«МОЛОДЕЖЬ. ОБРАЗОВАНИЕ. </a:t>
              </a:r>
              <a:endParaRPr lang="ru-RU" sz="6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6000" b="1" strike="noStrike" spc="-1" dirty="0">
                  <a:solidFill>
                    <a:srgbClr val="C00000"/>
                  </a:solidFill>
                  <a:latin typeface="Mistral"/>
                  <a:ea typeface="DejaVu Sans"/>
                </a:rPr>
                <a:t>ОБЩЕСТВО»</a:t>
              </a:r>
              <a:endParaRPr lang="ru-RU" sz="6000" b="0" strike="noStrike" spc="-1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3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Рисунок 4"/>
          <p:cNvPicPr/>
          <p:nvPr/>
        </p:nvPicPr>
        <p:blipFill>
          <a:blip r:embed="rId2" cstate="print"/>
          <a:stretch/>
        </p:blipFill>
        <p:spPr>
          <a:xfrm>
            <a:off x="360" y="-1"/>
            <a:ext cx="9142920" cy="6821727"/>
          </a:xfrm>
          <a:prstGeom prst="rect">
            <a:avLst/>
          </a:prstGeom>
          <a:ln>
            <a:noFill/>
          </a:ln>
        </p:spPr>
      </p:pic>
      <p:sp>
        <p:nvSpPr>
          <p:cNvPr id="328" name="CustomShape 1"/>
          <p:cNvSpPr/>
          <p:nvPr/>
        </p:nvSpPr>
        <p:spPr>
          <a:xfrm>
            <a:off x="1043608" y="220680"/>
            <a:ext cx="7641392" cy="904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Волонтерский отряд «От сердца к сердцу»</a:t>
            </a:r>
            <a:endParaRPr lang="ru-RU" sz="28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457200" y="1604520"/>
            <a:ext cx="8228160" cy="39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Объект 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409" y="5555160"/>
            <a:ext cx="4293103" cy="1267200"/>
          </a:xfrm>
          <a:prstGeom prst="rect">
            <a:avLst/>
          </a:prstGeom>
          <a:ln>
            <a:noFill/>
          </a:ln>
        </p:spPr>
      </p:pic>
      <p:pic>
        <p:nvPicPr>
          <p:cNvPr id="7" name="Объект 3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" y="4806517"/>
            <a:ext cx="4650840" cy="2028960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8093" y="2865164"/>
            <a:ext cx="3166440" cy="238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504" y="980728"/>
            <a:ext cx="3161160" cy="177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6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47305" y="976568"/>
            <a:ext cx="2980456" cy="227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88223" y="3501008"/>
            <a:ext cx="2439537" cy="177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68664" y="4653136"/>
            <a:ext cx="3535584" cy="2168591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371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3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4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5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0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6218" y="865040"/>
            <a:ext cx="3398945" cy="2321875"/>
          </a:xfrm>
          <a:prstGeom prst="rect">
            <a:avLst/>
          </a:prstGeom>
          <a:ln w="9360">
            <a:noFill/>
          </a:ln>
        </p:spPr>
      </p:pic>
      <p:pic>
        <p:nvPicPr>
          <p:cNvPr id="371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364088" y="3899296"/>
            <a:ext cx="3569760" cy="2676240"/>
          </a:xfrm>
          <a:prstGeom prst="rect">
            <a:avLst/>
          </a:prstGeom>
          <a:ln>
            <a:noFill/>
          </a:ln>
        </p:spPr>
      </p:pic>
      <p:pic>
        <p:nvPicPr>
          <p:cNvPr id="372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34468" y="3861048"/>
            <a:ext cx="3541587" cy="2698346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77" y="158400"/>
            <a:ext cx="6512511" cy="61734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Экологический десант, акции</a:t>
            </a:r>
            <a:endParaRPr lang="ru-RU" sz="2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852881"/>
            <a:ext cx="2520280" cy="18988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619" y="1569725"/>
            <a:ext cx="2737529" cy="20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2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3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4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5520" y="764704"/>
            <a:ext cx="2741943" cy="2037522"/>
          </a:xfrm>
          <a:prstGeom prst="rect">
            <a:avLst/>
          </a:prstGeom>
          <a:ln>
            <a:noFill/>
          </a:ln>
        </p:spPr>
      </p:pic>
      <p:sp>
        <p:nvSpPr>
          <p:cNvPr id="400" name="CustomShape 5"/>
          <p:cNvSpPr/>
          <p:nvPr/>
        </p:nvSpPr>
        <p:spPr>
          <a:xfrm>
            <a:off x="155520" y="-144360"/>
            <a:ext cx="3027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3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81824" y="764704"/>
            <a:ext cx="2783309" cy="2162825"/>
          </a:xfrm>
          <a:prstGeom prst="rect">
            <a:avLst/>
          </a:prstGeom>
          <a:ln>
            <a:noFill/>
          </a:ln>
        </p:spPr>
      </p:pic>
      <p:pic>
        <p:nvPicPr>
          <p:cNvPr id="40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1464" y="2924944"/>
            <a:ext cx="2615999" cy="1880260"/>
          </a:xfrm>
          <a:prstGeom prst="rect">
            <a:avLst/>
          </a:prstGeom>
          <a:ln w="9360">
            <a:noFill/>
          </a:ln>
        </p:spPr>
      </p:pic>
      <p:pic>
        <p:nvPicPr>
          <p:cNvPr id="2050" name="Picture 2" descr="G:\фото ИТТриС\ФОТО17-18 УЧ ГОД\ФОТО 2018\ТОРА мои\1 1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660" y="5059103"/>
            <a:ext cx="2961735" cy="16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62967" y="1484784"/>
            <a:ext cx="2808312" cy="2226544"/>
          </a:xfrm>
          <a:prstGeom prst="rect">
            <a:avLst/>
          </a:prstGeom>
          <a:ln>
            <a:noFill/>
          </a:ln>
        </p:spPr>
      </p:pic>
      <p:pic>
        <p:nvPicPr>
          <p:cNvPr id="15" name="Picture 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71251" y="3921193"/>
            <a:ext cx="2664296" cy="2016223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66" y="4874206"/>
            <a:ext cx="2752497" cy="1939170"/>
          </a:xfrm>
          <a:prstGeom prst="rect">
            <a:avLst/>
          </a:prstGeom>
        </p:spPr>
      </p:pic>
      <p:pic>
        <p:nvPicPr>
          <p:cNvPr id="17" name="Объект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823" y="3140968"/>
            <a:ext cx="2783309" cy="1742224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962977" y="44624"/>
            <a:ext cx="6512511" cy="61734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 smtClean="0"/>
              <a:t>Гражданская позиция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41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910" y="116632"/>
            <a:ext cx="6610858" cy="36004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Творческая самореализация</a:t>
            </a:r>
            <a:endParaRPr lang="ru-RU" sz="2800" b="1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7143768" y="214290"/>
            <a:ext cx="1357290" cy="2285992"/>
            <a:chOff x="7527774" y="188640"/>
            <a:chExt cx="1399824" cy="2354936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7774" y="188640"/>
              <a:ext cx="1399823" cy="23549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527774" y="2143466"/>
              <a:ext cx="139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</a:rPr>
                <a:t>«Той </a:t>
              </a:r>
              <a:r>
                <a:rPr lang="ru-RU" sz="1000" dirty="0">
                  <a:solidFill>
                    <a:schemeClr val="bg1"/>
                  </a:solidFill>
                </a:rPr>
                <a:t>женщине, чье имя мать</a:t>
              </a:r>
              <a:r>
                <a:rPr lang="ru-RU" sz="1000" dirty="0" smtClean="0">
                  <a:solidFill>
                    <a:schemeClr val="bg1"/>
                  </a:solidFill>
                </a:rPr>
                <a:t>…»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1406" y="2786058"/>
            <a:ext cx="2820853" cy="1857388"/>
            <a:chOff x="179512" y="4750089"/>
            <a:chExt cx="3020727" cy="1908596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12" y="4750089"/>
              <a:ext cx="3020727" cy="190641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05503" y="6340586"/>
              <a:ext cx="2714153" cy="31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«Самый </a:t>
              </a:r>
              <a:r>
                <a:rPr lang="ru-RU" sz="1200" dirty="0">
                  <a:solidFill>
                    <a:schemeClr val="bg1"/>
                  </a:solidFill>
                </a:rPr>
                <a:t>умный </a:t>
              </a:r>
              <a:r>
                <a:rPr lang="ru-RU" sz="1200" dirty="0" smtClean="0">
                  <a:solidFill>
                    <a:schemeClr val="bg1"/>
                  </a:solidFill>
                </a:rPr>
                <a:t>первокурсник»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651051" y="642918"/>
            <a:ext cx="2921213" cy="1947475"/>
            <a:chOff x="3674000" y="987130"/>
            <a:chExt cx="2921213" cy="194747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000" y="987130"/>
              <a:ext cx="2921213" cy="194747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333744" y="1013593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«Только о любви…»</a:t>
              </a:r>
              <a:endParaRPr lang="ru-RU" sz="12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715272" y="4643446"/>
            <a:ext cx="1428728" cy="2214554"/>
            <a:chOff x="7118399" y="2673210"/>
            <a:chExt cx="1859022" cy="254313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4364" y="2708920"/>
              <a:ext cx="1793057" cy="250742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118399" y="2673210"/>
              <a:ext cx="1800200" cy="282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</a:rPr>
                <a:t>«А ну-ка, парни!»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245723" y="2643182"/>
            <a:ext cx="2755037" cy="1821887"/>
            <a:chOff x="-105604" y="4206214"/>
            <a:chExt cx="3265978" cy="2282348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5604" y="4311244"/>
              <a:ext cx="3265978" cy="217731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-40539" y="4206214"/>
              <a:ext cx="1149088" cy="50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«А ну-ка, девицы!»</a:t>
              </a:r>
              <a:endParaRPr lang="ru-RU" sz="1000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000364" y="4714884"/>
            <a:ext cx="2829746" cy="1906411"/>
            <a:chOff x="3347864" y="4750089"/>
            <a:chExt cx="2829746" cy="1906411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7864" y="4750089"/>
              <a:ext cx="2829746" cy="190641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347864" y="6256390"/>
              <a:ext cx="2829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000" dirty="0" smtClean="0">
                  <a:solidFill>
                    <a:schemeClr val="bg1"/>
                  </a:solidFill>
                </a:rPr>
                <a:t>Конкурс </a:t>
              </a:r>
              <a:r>
                <a:rPr lang="ru-RU" sz="1000" dirty="0">
                  <a:solidFill>
                    <a:schemeClr val="bg1"/>
                  </a:solidFill>
                </a:rPr>
                <a:t>плакатов «Лучшая в </a:t>
              </a:r>
              <a:r>
                <a:rPr lang="ru-RU" sz="1000" dirty="0" smtClean="0">
                  <a:solidFill>
                    <a:schemeClr val="bg1"/>
                  </a:solidFill>
                </a:rPr>
                <a:t>мире профессия»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322230" y="2643182"/>
            <a:ext cx="2821802" cy="1857388"/>
            <a:chOff x="6322230" y="2643182"/>
            <a:chExt cx="2821802" cy="1857388"/>
          </a:xfrm>
        </p:grpSpPr>
        <p:pic>
          <p:nvPicPr>
            <p:cNvPr id="26" name="Рисунок 25" descr="IMG_9222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2230" y="2643182"/>
              <a:ext cx="2786082" cy="185738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500826" y="4143380"/>
              <a:ext cx="26432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Новогодний утренник для детей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857884" y="4548237"/>
            <a:ext cx="1928826" cy="2309763"/>
            <a:chOff x="5857884" y="4548237"/>
            <a:chExt cx="1928826" cy="2309763"/>
          </a:xfrm>
        </p:grpSpPr>
        <p:pic>
          <p:nvPicPr>
            <p:cNvPr id="29" name="Рисунок 28" descr="IMG_2642.JPG"/>
            <p:cNvPicPr>
              <a:picLocks noChangeAspect="1"/>
            </p:cNvPicPr>
            <p:nvPr/>
          </p:nvPicPr>
          <p:blipFill>
            <a:blip r:embed="rId10" cstate="screen">
              <a:lum brigh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640601" y="4836958"/>
              <a:ext cx="2309763" cy="173232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857884" y="4643446"/>
              <a:ext cx="1928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chemeClr val="bg1"/>
                  </a:solidFill>
                </a:rPr>
                <a:t>«Батарейка, сдавайся!»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14282" y="4804181"/>
            <a:ext cx="2480918" cy="1860689"/>
            <a:chOff x="214282" y="4804181"/>
            <a:chExt cx="2480918" cy="186068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282" y="4804181"/>
              <a:ext cx="2480918" cy="186068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82444" y="6110607"/>
              <a:ext cx="2360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«Татьянин </a:t>
              </a:r>
              <a:r>
                <a:rPr lang="ru-RU" sz="1200" dirty="0">
                  <a:solidFill>
                    <a:schemeClr val="bg1"/>
                  </a:solidFill>
                </a:rPr>
                <a:t>день – День российского студенчества»</a:t>
              </a:r>
            </a:p>
          </p:txBody>
        </p:sp>
      </p:grpSp>
      <p:pic>
        <p:nvPicPr>
          <p:cNvPr id="55" name="Picture 2" descr="F:\9 мая\выступление в ЦПКиО фото\IMG_9303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46" y="642918"/>
            <a:ext cx="2655362" cy="1991522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161646" y="791598"/>
            <a:ext cx="2655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«Фронтовая концертная бригада»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84"/>
            <a:ext cx="8477477" cy="6108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Формирование стереотипа здорового образа жизни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059" y="620688"/>
            <a:ext cx="2930276" cy="19535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54914"/>
            <a:ext cx="3059832" cy="21021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1" y="4720333"/>
            <a:ext cx="3528392" cy="21501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43" y="2595883"/>
            <a:ext cx="2762873" cy="20275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620688"/>
            <a:ext cx="2918136" cy="18516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4024" y="2693681"/>
            <a:ext cx="2918136" cy="18699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972" y="4883566"/>
            <a:ext cx="2174363" cy="18448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486" y="2693681"/>
            <a:ext cx="2602994" cy="18817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0782" b="25597"/>
          <a:stretch/>
        </p:blipFill>
        <p:spPr>
          <a:xfrm>
            <a:off x="280190" y="620688"/>
            <a:ext cx="2432869" cy="18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845840" y="1691908"/>
            <a:ext cx="6309320" cy="452317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b="1" dirty="0" smtClean="0"/>
              <a:t>профессиональная социализация;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b="1" dirty="0" smtClean="0"/>
              <a:t> эффективное самоопределение личности;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b="1" dirty="0" smtClean="0"/>
              <a:t> овладение комплексом </a:t>
            </a:r>
            <a:r>
              <a:rPr lang="ru-RU" b="1" dirty="0"/>
              <a:t>знаний, умений, навыков и личностных качеств, обеспечивающих возможность </a:t>
            </a:r>
            <a:r>
              <a:rPr lang="ru-RU" b="1" dirty="0">
                <a:solidFill>
                  <a:srgbClr val="C00000"/>
                </a:solidFill>
              </a:rPr>
              <a:t>профессионального роста,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социальной </a:t>
            </a:r>
            <a:r>
              <a:rPr lang="ru-RU" b="1" dirty="0">
                <a:solidFill>
                  <a:srgbClr val="C00000"/>
                </a:solidFill>
              </a:rPr>
              <a:t>и профессиональной мобильности,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адаптации </a:t>
            </a:r>
            <a:r>
              <a:rPr lang="ru-RU" b="1" dirty="0">
                <a:solidFill>
                  <a:srgbClr val="C00000"/>
                </a:solidFill>
              </a:rPr>
              <a:t>к меняющимся требованиям рынка </a:t>
            </a:r>
            <a:r>
              <a:rPr lang="ru-RU" b="1" dirty="0" smtClean="0">
                <a:solidFill>
                  <a:srgbClr val="C00000"/>
                </a:solidFill>
              </a:rPr>
              <a:t>труда.</a:t>
            </a:r>
            <a:endParaRPr lang="ru-RU" b="1" dirty="0"/>
          </a:p>
          <a:p>
            <a:pPr marL="45720" indent="0">
              <a:buNone/>
            </a:pPr>
            <a:endParaRPr lang="ru-RU" b="1" dirty="0"/>
          </a:p>
        </p:txBody>
      </p:sp>
      <p:pic>
        <p:nvPicPr>
          <p:cNvPr id="10" name="Picture 2" descr="https://c.pxhere.com/photos/32/4a/white_male_3d_model_isolated_3d_model_full_body_white_doctor-1175240.jpg!d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1268760"/>
            <a:ext cx="2557158" cy="4319866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38"/>
            <a:ext cx="1691680" cy="17152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2959749"/>
            <a:ext cx="685275" cy="68527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572396" cy="1275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Социально-профессиональная ориентация обучающихся включает: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762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5/06/27/141260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2291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32656"/>
            <a:ext cx="1691680" cy="17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Приоритетные ценности молодежи</a:t>
            </a:r>
            <a:endParaRPr lang="ru-RU" sz="3200" dirty="0"/>
          </a:p>
        </p:txBody>
      </p:sp>
      <p:pic>
        <p:nvPicPr>
          <p:cNvPr id="2050" name="Picture 2" descr="http://sch1-blz.bereza.edu.by/ru/sm.aspx?guid=262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74801" cy="53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03694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Польза для общества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3828" y="584278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Заработок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99501" y="290839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Интересная работа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59028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Самореализация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238497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Нравственные ценности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80314" y="5262159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Удовлетворение личных потребностей</a:t>
            </a:r>
            <a:endParaRPr lang="ru-RU" sz="2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699792" y="2908394"/>
            <a:ext cx="1031116" cy="1080120"/>
            <a:chOff x="3406291" y="4509120"/>
            <a:chExt cx="1031116" cy="108012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527884" y="4509120"/>
              <a:ext cx="792088" cy="108012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3406291" y="4608908"/>
              <a:ext cx="1031116" cy="86409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186313" y="3753816"/>
            <a:ext cx="1031116" cy="1080120"/>
            <a:chOff x="3406291" y="4509120"/>
            <a:chExt cx="1031116" cy="1080120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3527884" y="4509120"/>
              <a:ext cx="792088" cy="108012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3406291" y="4608908"/>
              <a:ext cx="1031116" cy="86409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5976156" y="3201707"/>
            <a:ext cx="1031116" cy="1080120"/>
            <a:chOff x="3406291" y="4509120"/>
            <a:chExt cx="1031116" cy="108012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3527884" y="4509120"/>
              <a:ext cx="792088" cy="108012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3406291" y="4608908"/>
              <a:ext cx="1031116" cy="86409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5462677" y="2036945"/>
            <a:ext cx="1031116" cy="1080120"/>
            <a:chOff x="3406291" y="4509120"/>
            <a:chExt cx="1031116" cy="1080120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3527884" y="4509120"/>
              <a:ext cx="792088" cy="108012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3406291" y="4608908"/>
              <a:ext cx="1031116" cy="86409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18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3487203"/>
            <a:ext cx="3085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«модное», «престижное»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учебное заведение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(или профессия)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37221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«за </a:t>
            </a:r>
            <a:r>
              <a:rPr lang="ru-RU" sz="2400" dirty="0">
                <a:solidFill>
                  <a:srgbClr val="0070C0"/>
                </a:solidFill>
              </a:rPr>
              <a:t>компанию с </a:t>
            </a:r>
            <a:r>
              <a:rPr lang="ru-RU" sz="2400" dirty="0" smtClean="0">
                <a:solidFill>
                  <a:srgbClr val="0070C0"/>
                </a:solidFill>
              </a:rPr>
              <a:t>друзьями»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0698" y="2122804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«так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решили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родители»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302537"/>
            <a:ext cx="1933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«надо было </a:t>
            </a:r>
          </a:p>
          <a:p>
            <a:pPr lvl="0"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где-то учиться»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691680" y="1403648"/>
            <a:ext cx="2736304" cy="949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378370" y="1403648"/>
            <a:ext cx="1049614" cy="18988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7984" y="1403648"/>
            <a:ext cx="1656184" cy="1898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7984" y="1403648"/>
            <a:ext cx="2232248" cy="719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Заголовок 14"/>
          <p:cNvSpPr txBox="1">
            <a:spLocks/>
          </p:cNvSpPr>
          <p:nvPr/>
        </p:nvSpPr>
        <p:spPr>
          <a:xfrm>
            <a:off x="175449" y="188640"/>
            <a:ext cx="8928991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 smtClean="0"/>
              <a:t>Случайность выбора направления профессионального образования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33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478843"/>
            <a:ext cx="2596303" cy="2632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183943"/>
            <a:ext cx="2304256" cy="13280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условия для активизации социокультурного потенциала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7146" y="1183943"/>
            <a:ext cx="2304256" cy="13280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благоприятный микроклимат </a:t>
            </a:r>
            <a:r>
              <a:rPr lang="ru-RU" dirty="0"/>
              <a:t>межличностных взаимоотношений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068147"/>
            <a:ext cx="2304256" cy="7150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продуктивное сотрудничество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03796" y="4991508"/>
            <a:ext cx="2448272" cy="13280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социокультурная</a:t>
            </a:r>
            <a:r>
              <a:rPr lang="ru-RU" dirty="0"/>
              <a:t> </a:t>
            </a:r>
            <a:r>
              <a:rPr lang="ru-RU" dirty="0" smtClean="0"/>
              <a:t>и профессиональная направленность</a:t>
            </a:r>
          </a:p>
          <a:p>
            <a:pPr algn="ctr"/>
            <a:r>
              <a:rPr lang="ru-RU" dirty="0" smtClean="0"/>
              <a:t>мероприятий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31999" y="5111260"/>
            <a:ext cx="2304256" cy="1021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психолого-педагогическое сопровождение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9150" y="2812757"/>
            <a:ext cx="2952328" cy="1940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условия для развития познавательной, проектно-исследовательской и практической деятельности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139952" y="1847954"/>
            <a:ext cx="57606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40352" y="2041635"/>
            <a:ext cx="432048" cy="50405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014228" y="2199703"/>
            <a:ext cx="288032" cy="55828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547664" y="4077072"/>
            <a:ext cx="432048" cy="50405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093370" y="4991508"/>
            <a:ext cx="502966" cy="45371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851920" y="5624259"/>
            <a:ext cx="43405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Заголовок 14"/>
          <p:cNvSpPr txBox="1">
            <a:spLocks/>
          </p:cNvSpPr>
          <p:nvPr/>
        </p:nvSpPr>
        <p:spPr>
          <a:xfrm>
            <a:off x="215009" y="116632"/>
            <a:ext cx="8928991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dirty="0" smtClean="0"/>
              <a:t>Формирование личностного самоопределения и социально-профессиональной ориентации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39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7504" y="140320"/>
            <a:ext cx="8928991" cy="6963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Инклюзивная образовательная среда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113" y="4583113"/>
            <a:ext cx="3036887" cy="2149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534"/>
          <a:stretch/>
        </p:blipFill>
        <p:spPr>
          <a:xfrm>
            <a:off x="251521" y="4707466"/>
            <a:ext cx="2952328" cy="2025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415" y="1052736"/>
            <a:ext cx="3121449" cy="2042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775366"/>
            <a:ext cx="3046883" cy="23098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12"/>
          <a:stretch/>
        </p:blipFill>
        <p:spPr>
          <a:xfrm>
            <a:off x="5798629" y="1116840"/>
            <a:ext cx="3074372" cy="2072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5565" y="1029072"/>
            <a:ext cx="2228563" cy="16078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381" y="5157192"/>
            <a:ext cx="2252747" cy="16078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970" y="3189450"/>
            <a:ext cx="1878499" cy="14329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228" y="3269841"/>
            <a:ext cx="1908212" cy="12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600" dirty="0" smtClean="0"/>
              <a:t>Стимулирование профессионального развития и конкурентоспособности </a:t>
            </a:r>
            <a:endParaRPr lang="ru-RU" sz="2600" dirty="0"/>
          </a:p>
        </p:txBody>
      </p:sp>
      <p:pic>
        <p:nvPicPr>
          <p:cNvPr id="5" name="Рисунок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25911" y="4149080"/>
            <a:ext cx="3203128" cy="2420546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Image-1 (3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4031685"/>
            <a:ext cx="2131170" cy="2752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264221"/>
            <a:ext cx="3240361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476" y="4581128"/>
            <a:ext cx="3304991" cy="2203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t="15071" r="15030"/>
          <a:stretch/>
        </p:blipFill>
        <p:spPr>
          <a:xfrm>
            <a:off x="5508104" y="1471473"/>
            <a:ext cx="3498007" cy="2330877"/>
          </a:xfrm>
          <a:prstGeom prst="rect">
            <a:avLst/>
          </a:prstGeom>
        </p:spPr>
      </p:pic>
      <p:pic>
        <p:nvPicPr>
          <p:cNvPr id="13" name="Picture 7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27784" y="2450083"/>
            <a:ext cx="2703696" cy="1948755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3972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3259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spc="-1" dirty="0">
                <a:solidFill>
                  <a:schemeClr val="tx1">
                    <a:lumMod val="75000"/>
                    <a:lumOff val="25000"/>
                  </a:schemeClr>
                </a:solidFill>
                <a:ea typeface="DejaVu Sans"/>
              </a:rPr>
              <a:t>Открытый региональный чемпионат "Молодые профессионалы" </a:t>
            </a:r>
            <a:r>
              <a:rPr lang="ru-RU" sz="2400" b="0" spc="-1" dirty="0" err="1">
                <a:solidFill>
                  <a:schemeClr val="tx1">
                    <a:lumMod val="75000"/>
                    <a:lumOff val="25000"/>
                  </a:schemeClr>
                </a:solidFill>
                <a:ea typeface="DejaVu Sans"/>
              </a:rPr>
              <a:t>WorldSkills</a:t>
            </a:r>
            <a:r>
              <a:rPr lang="ru-RU" sz="2400" b="0" spc="-1" dirty="0">
                <a:solidFill>
                  <a:schemeClr val="tx1">
                    <a:lumMod val="75000"/>
                    <a:lumOff val="25000"/>
                  </a:schemeClr>
                </a:solidFill>
                <a:ea typeface="DejaVu Sans"/>
              </a:rPr>
              <a:t> </a:t>
            </a:r>
            <a:r>
              <a:rPr lang="ru-RU" sz="2400" b="0" spc="-1" dirty="0" err="1">
                <a:solidFill>
                  <a:schemeClr val="tx1">
                    <a:lumMod val="75000"/>
                    <a:lumOff val="25000"/>
                  </a:schemeClr>
                </a:solidFill>
                <a:ea typeface="DejaVu Sans"/>
              </a:rPr>
              <a:t>Russia</a:t>
            </a:r>
            <a:r>
              <a:rPr lang="ru-RU" sz="2400" b="0" spc="-1" dirty="0">
                <a:solidFill>
                  <a:schemeClr val="tx1">
                    <a:lumMod val="75000"/>
                    <a:lumOff val="25000"/>
                  </a:schemeClr>
                </a:solidFill>
                <a:ea typeface="DejaVu Sans"/>
              </a:rPr>
              <a:t> в Иркутской области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9383" y="4365104"/>
            <a:ext cx="2952328" cy="2384116"/>
            <a:chOff x="285720" y="333354"/>
            <a:chExt cx="4071967" cy="3381398"/>
          </a:xfrm>
        </p:grpSpPr>
        <p:pic>
          <p:nvPicPr>
            <p:cNvPr id="5" name="Picture 4" descr="E:\Профориентация\IMG_0362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333354"/>
              <a:ext cx="4071966" cy="27146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85720" y="3071809"/>
              <a:ext cx="4071967" cy="64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effectLst/>
                  <a:latin typeface="Arial" charset="0"/>
                </a:rPr>
                <a:t>Полухин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 Виктор, компетенция «Кузовной</a:t>
              </a:r>
              <a:r>
                <a:rPr kumimoji="0" lang="ru-RU" sz="1100" b="1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 ремонт». 2019 г.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326369" y="4125182"/>
            <a:ext cx="2053462" cy="2616186"/>
            <a:chOff x="6715522" y="1490478"/>
            <a:chExt cx="2214196" cy="2807931"/>
          </a:xfrm>
        </p:grpSpPr>
        <p:pic>
          <p:nvPicPr>
            <p:cNvPr id="8" name="Рисунок 7" descr="20190220_142625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76256" y="1490478"/>
              <a:ext cx="1751617" cy="2224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715522" y="3722345"/>
              <a:ext cx="221419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Медведев Степан, компетенция «Облицовка плиткой</a:t>
              </a:r>
              <a:r>
                <a:rPr kumimoji="0" lang="ru-RU" sz="1100" b="1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». 2019 г.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3528" y="1146010"/>
            <a:ext cx="2232248" cy="2859054"/>
            <a:chOff x="214200" y="2780928"/>
            <a:chExt cx="3214080" cy="3576312"/>
          </a:xfrm>
        </p:grpSpPr>
        <p:pic>
          <p:nvPicPr>
            <p:cNvPr id="11" name="Рисунок 43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544" y="2780928"/>
              <a:ext cx="2304256" cy="244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CustomShape 2"/>
            <p:cNvSpPr/>
            <p:nvPr/>
          </p:nvSpPr>
          <p:spPr>
            <a:xfrm>
              <a:off x="214200" y="5214960"/>
              <a:ext cx="3214080" cy="1142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rgbClr val="FF0000"/>
                  </a:solidFill>
                  <a:latin typeface="Arial Narrow" panose="020B0606020202030204" pitchFamily="34" charset="0"/>
                  <a:ea typeface="DejaVu Sans"/>
                </a:rPr>
                <a:t>2019 год</a:t>
              </a:r>
              <a:endParaRPr lang="ru-RU" sz="1200" b="1" strike="noStrike" spc="-1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200" b="1" strike="noStrike" spc="-1" dirty="0" err="1">
                  <a:solidFill>
                    <a:srgbClr val="000000"/>
                  </a:solidFill>
                  <a:latin typeface="Arial Narrow" panose="020B0606020202030204" pitchFamily="34" charset="0"/>
                  <a:ea typeface="DejaVu Sans"/>
                </a:rPr>
                <a:t>Семушев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 Narrow" panose="020B0606020202030204" pitchFamily="34" charset="0"/>
                  <a:ea typeface="DejaVu Sans"/>
                </a:rPr>
                <a:t> Виктор, </a:t>
              </a:r>
              <a:endParaRPr lang="ru-RU" sz="1200" b="1" strike="noStrike" spc="-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200" b="1" strike="noStrike" spc="-1" dirty="0" smtClean="0">
                  <a:solidFill>
                    <a:srgbClr val="FF0000"/>
                  </a:solidFill>
                  <a:latin typeface="Arial Narrow" panose="020B0606020202030204" pitchFamily="34" charset="0"/>
                  <a:ea typeface="DejaVu Sans"/>
                </a:rPr>
                <a:t>бронзовый </a:t>
              </a:r>
              <a:r>
                <a:rPr lang="ru-RU" sz="1200" b="1" strike="noStrike" spc="-1" dirty="0">
                  <a:solidFill>
                    <a:srgbClr val="FF0000"/>
                  </a:solidFill>
                  <a:latin typeface="Arial Narrow" panose="020B0606020202030204" pitchFamily="34" charset="0"/>
                  <a:ea typeface="DejaVu Sans"/>
                </a:rPr>
                <a:t>призер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 Narrow" panose="020B0606020202030204" pitchFamily="34" charset="0"/>
                  <a:ea typeface="DejaVu Sans"/>
                </a:rPr>
                <a:t>по компетенции  «Управление железнодорожным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DejaVu Sans"/>
                </a:rPr>
                <a:t>транспортом»</a:t>
              </a:r>
              <a:endParaRPr lang="ru-RU" sz="1200" b="1" strike="noStrike" spc="-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76256" y="1340768"/>
            <a:ext cx="1823512" cy="2952328"/>
            <a:chOff x="6521660" y="2798088"/>
            <a:chExt cx="2392660" cy="3701712"/>
          </a:xfrm>
        </p:grpSpPr>
        <p:sp>
          <p:nvSpPr>
            <p:cNvPr id="14" name="CustomShape 4"/>
            <p:cNvSpPr/>
            <p:nvPr/>
          </p:nvSpPr>
          <p:spPr>
            <a:xfrm>
              <a:off x="6572160" y="5286240"/>
              <a:ext cx="2342160" cy="1213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rgbClr val="FF0000"/>
                  </a:solidFill>
                  <a:latin typeface="Arial Narrow" panose="020B0606020202030204" pitchFamily="34" charset="0"/>
                  <a:ea typeface="DejaVu Sans"/>
                </a:rPr>
                <a:t>2018 год</a:t>
              </a:r>
              <a:endParaRPr lang="ru-RU" sz="1200" b="1" strike="noStrike" spc="-1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Arial Narrow" panose="020B0606020202030204" pitchFamily="34" charset="0"/>
                  <a:ea typeface="DejaVu Sans"/>
                </a:rPr>
                <a:t>Леонтьев Евгений — </a:t>
              </a:r>
              <a:r>
                <a:rPr lang="ru-RU" sz="1200" b="1" strike="noStrike" spc="-1" dirty="0">
                  <a:solidFill>
                    <a:srgbClr val="FF0000"/>
                  </a:solidFill>
                  <a:latin typeface="Arial Narrow" panose="020B0606020202030204" pitchFamily="34" charset="0"/>
                  <a:ea typeface="DejaVu Sans"/>
                </a:rPr>
                <a:t>бронзовый призер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 Narrow" panose="020B0606020202030204" pitchFamily="34" charset="0"/>
                  <a:ea typeface="DejaVu Sans"/>
                </a:rPr>
                <a:t>по компетенции «Кузовной ремонт» </a:t>
              </a:r>
              <a:endParaRPr lang="ru-RU" sz="1200" b="1" strike="noStrike" spc="-1" dirty="0">
                <a:latin typeface="Arial Narrow" panose="020B0606020202030204" pitchFamily="34" charset="0"/>
              </a:endParaRPr>
            </a:p>
          </p:txBody>
        </p:sp>
        <p:pic>
          <p:nvPicPr>
            <p:cNvPr id="15" name="Picture 2" descr="G:\фото ИТТриС\ФОТО17-18 УЧ ГОД\ФОТО 2018\чемпиоанат кузовной ремонт\IMG_0338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21660" y="2798088"/>
              <a:ext cx="2250338" cy="2359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3581711" y="1357040"/>
            <a:ext cx="1926394" cy="3262392"/>
            <a:chOff x="3786121" y="2933837"/>
            <a:chExt cx="2094794" cy="3565963"/>
          </a:xfrm>
        </p:grpSpPr>
        <p:sp>
          <p:nvSpPr>
            <p:cNvPr id="20" name="CustomShape 3"/>
            <p:cNvSpPr/>
            <p:nvPr/>
          </p:nvSpPr>
          <p:spPr>
            <a:xfrm>
              <a:off x="3786121" y="5214960"/>
              <a:ext cx="2094794" cy="1284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rgbClr val="FF0000"/>
                  </a:solidFill>
                  <a:latin typeface="Arial Narrow" panose="020B0606020202030204" pitchFamily="34" charset="0"/>
                  <a:ea typeface="DejaVu Sans"/>
                </a:rPr>
                <a:t>2018 год</a:t>
              </a:r>
              <a:endParaRPr lang="ru-RU" sz="1200" b="1" strike="noStrike" spc="-1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Arial Narrow" panose="020B0606020202030204" pitchFamily="34" charset="0"/>
                  <a:ea typeface="DejaVu Sans"/>
                </a:rPr>
                <a:t>Мартынов Дмитрий — </a:t>
              </a:r>
              <a:r>
                <a:rPr lang="ru-RU" sz="1200" b="1" strike="noStrike" spc="-1" dirty="0">
                  <a:solidFill>
                    <a:srgbClr val="FF0000"/>
                  </a:solidFill>
                  <a:latin typeface="Arial Narrow" panose="020B0606020202030204" pitchFamily="34" charset="0"/>
                  <a:ea typeface="DejaVu Sans"/>
                </a:rPr>
                <a:t>серебряный призер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Arial Narrow" panose="020B0606020202030204" pitchFamily="34" charset="0"/>
                  <a:ea typeface="DejaVu Sans"/>
                </a:rPr>
                <a:t>по компетенции «Облицовка плиткой»</a:t>
              </a:r>
              <a:endParaRPr lang="ru-RU" sz="1200" b="1" strike="noStrike" spc="-1" dirty="0">
                <a:latin typeface="Arial Narrow" panose="020B0606020202030204" pitchFamily="34" charset="0"/>
              </a:endParaRPr>
            </a:p>
          </p:txBody>
        </p:sp>
        <p:pic>
          <p:nvPicPr>
            <p:cNvPr id="21" name="Рисунок 44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967898" y="2933837"/>
              <a:ext cx="1731240" cy="221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27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80926_1127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918" y="332656"/>
            <a:ext cx="1798268" cy="244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-1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869671" cy="249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E:\ФОТО\ИТТриС 2018-19\абилимпикс кросс\IMG_30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843808" cy="192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s://abilympicspro.ru/netcat_files/152/185/Bezymyannyy_4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7794" y="46822"/>
            <a:ext cx="1196206" cy="119962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stomShape 2"/>
          <p:cNvSpPr/>
          <p:nvPr/>
        </p:nvSpPr>
        <p:spPr>
          <a:xfrm>
            <a:off x="5155376" y="46822"/>
            <a:ext cx="2771800" cy="3670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1200" b="1" strike="noStrike" spc="-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2016-17 </a:t>
            </a:r>
            <a:r>
              <a:rPr lang="ru-RU" sz="1200" b="1" strike="noStrike" spc="-1" dirty="0">
                <a:solidFill>
                  <a:srgbClr val="FF0000"/>
                </a:solidFill>
                <a:latin typeface="Arial Narrow" panose="020B0606020202030204" pitchFamily="34" charset="0"/>
              </a:rPr>
              <a:t>уч. год</a:t>
            </a:r>
            <a:endParaRPr lang="ru-RU" sz="1200" b="0" strike="noStrike" spc="-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1200" b="1" strike="noStrike" spc="-1" dirty="0">
                <a:latin typeface="Arial Narrow" panose="020B0606020202030204" pitchFamily="34" charset="0"/>
              </a:rPr>
              <a:t>Повар </a:t>
            </a:r>
            <a:r>
              <a:rPr lang="ru-RU" sz="1200" b="1" strike="noStrike" spc="-1" dirty="0" smtClean="0">
                <a:latin typeface="Arial Narrow" panose="020B0606020202030204" pitchFamily="34" charset="0"/>
              </a:rPr>
              <a:t>– </a:t>
            </a:r>
            <a:r>
              <a:rPr lang="ru-RU" sz="1200" b="1" strike="noStrike" spc="-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Лобачёв Александр -Диплом </a:t>
            </a:r>
            <a:r>
              <a:rPr lang="ru-RU" sz="1200" b="1" strike="noStrike" spc="-1" dirty="0">
                <a:solidFill>
                  <a:srgbClr val="0070C0"/>
                </a:solidFill>
                <a:latin typeface="Arial Narrow" panose="020B0606020202030204" pitchFamily="34" charset="0"/>
              </a:rPr>
              <a:t>1 степени</a:t>
            </a:r>
            <a:endParaRPr lang="ru-RU" sz="1200" b="0" strike="noStrike" spc="-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1200" b="1" strike="noStrike" spc="-1" dirty="0">
                <a:latin typeface="Arial Narrow" panose="020B0606020202030204" pitchFamily="34" charset="0"/>
              </a:rPr>
              <a:t>Маляр </a:t>
            </a:r>
            <a:r>
              <a:rPr lang="ru-RU" sz="1200" b="1" strike="noStrike" spc="-1" dirty="0" smtClean="0">
                <a:latin typeface="Arial Narrow" panose="020B0606020202030204" pitchFamily="34" charset="0"/>
              </a:rPr>
              <a:t>– </a:t>
            </a:r>
            <a:r>
              <a:rPr lang="ru-RU" sz="1200" b="1" spc="-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Прудников Денис -</a:t>
            </a:r>
            <a:r>
              <a:rPr lang="ru-RU" sz="1200" b="1" strike="noStrike" spc="-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Диплом </a:t>
            </a:r>
            <a:r>
              <a:rPr lang="ru-RU" sz="1200" b="1" strike="noStrike" spc="-1" dirty="0">
                <a:solidFill>
                  <a:srgbClr val="0070C0"/>
                </a:solidFill>
                <a:latin typeface="Arial Narrow" panose="020B0606020202030204" pitchFamily="34" charset="0"/>
              </a:rPr>
              <a:t>1степени </a:t>
            </a:r>
            <a:endParaRPr lang="ru-RU" sz="1200" b="0" strike="noStrike" spc="-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ru-RU" sz="1200" b="1" strike="noStrike" spc="-1" dirty="0">
                <a:latin typeface="Arial Narrow" panose="020B0606020202030204" pitchFamily="34" charset="0"/>
              </a:rPr>
              <a:t>Столяр </a:t>
            </a:r>
            <a:r>
              <a:rPr lang="ru-RU" sz="1200" b="1" strike="noStrike" spc="-1" dirty="0" smtClean="0">
                <a:latin typeface="Arial Narrow" panose="020B0606020202030204" pitchFamily="34" charset="0"/>
              </a:rPr>
              <a:t>– </a:t>
            </a:r>
            <a:r>
              <a:rPr lang="ru-RU" sz="1200" b="1" strike="noStrike" spc="-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Иванов Тимофей - </a:t>
            </a:r>
            <a:r>
              <a:rPr lang="ru-RU" sz="1200" b="1" strike="noStrike" spc="-1" dirty="0">
                <a:solidFill>
                  <a:srgbClr val="0070C0"/>
                </a:solidFill>
                <a:latin typeface="Arial Narrow" panose="020B0606020202030204" pitchFamily="34" charset="0"/>
              </a:rPr>
              <a:t>Сертификат  участника</a:t>
            </a:r>
            <a:endParaRPr lang="ru-RU" sz="1200" b="0" strike="noStrike" spc="-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ru-RU" sz="1200" b="1" spc="-1" dirty="0" smtClean="0">
                <a:solidFill>
                  <a:srgbClr val="FF0000"/>
                </a:solidFill>
                <a:latin typeface="Arial Narrow" panose="020B0606020202030204" pitchFamily="34" charset="0"/>
                <a:ea typeface="DejaVu Sans"/>
              </a:rPr>
              <a:t>2018-19 уч. год</a:t>
            </a:r>
          </a:p>
          <a:p>
            <a:r>
              <a:rPr lang="ru-RU" sz="1200" b="1" spc="-1" dirty="0" smtClean="0">
                <a:solidFill>
                  <a:srgbClr val="0070C0"/>
                </a:solidFill>
                <a:latin typeface="Arial Narrow" panose="020B0606020202030204" pitchFamily="34" charset="0"/>
                <a:ea typeface="DejaVu Sans"/>
              </a:rPr>
              <a:t>Семенов </a:t>
            </a:r>
            <a:r>
              <a:rPr lang="ru-RU" sz="1200" b="1" spc="-1" dirty="0">
                <a:solidFill>
                  <a:srgbClr val="0070C0"/>
                </a:solidFill>
                <a:latin typeface="Arial Narrow" panose="020B0606020202030204" pitchFamily="34" charset="0"/>
                <a:ea typeface="DejaVu Sans"/>
              </a:rPr>
              <a:t>Иван - </a:t>
            </a:r>
            <a:r>
              <a:rPr lang="ru-RU" sz="1200" b="1" spc="-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DejaVu Sans"/>
              </a:rPr>
              <a:t>3 место </a:t>
            </a:r>
            <a:r>
              <a:rPr lang="ru-RU" sz="1200" b="1" spc="-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по компетенции Техническое обслуживание и ремонт автомобильного транспорта - набор профессионального инструмента.</a:t>
            </a:r>
            <a:endParaRPr lang="ru-RU" sz="1200" b="1" spc="-1" dirty="0">
              <a:latin typeface="Arial Narrow" panose="020B0606020202030204" pitchFamily="34" charset="0"/>
            </a:endParaRPr>
          </a:p>
          <a:p>
            <a:r>
              <a:rPr lang="ru-RU" sz="1200" b="1" spc="-1" dirty="0">
                <a:solidFill>
                  <a:srgbClr val="FF0000"/>
                </a:solidFill>
                <a:latin typeface="Arial Narrow" panose="020B0606020202030204" pitchFamily="34" charset="0"/>
                <a:ea typeface="DejaVu Sans"/>
              </a:rPr>
              <a:t>    Кондратьев Сергей </a:t>
            </a:r>
            <a:r>
              <a:rPr lang="ru-RU" sz="1200" b="1" spc="-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- </a:t>
            </a:r>
            <a:r>
              <a:rPr lang="ru-RU" sz="1200" b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DejaVu Sans"/>
              </a:rPr>
              <a:t>3 место </a:t>
            </a:r>
            <a:r>
              <a:rPr lang="ru-RU" sz="1200" b="1" spc="-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по компетенции </a:t>
            </a:r>
            <a:r>
              <a:rPr lang="ru-RU" sz="1200" b="1" spc="-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«Мебельщик»</a:t>
            </a:r>
            <a:endParaRPr lang="ru-RU" sz="1200" b="1" spc="-1" dirty="0">
              <a:latin typeface="Arial Narrow" panose="020B0606020202030204" pitchFamily="34" charset="0"/>
            </a:endParaRPr>
          </a:p>
          <a:p>
            <a:r>
              <a:rPr lang="ru-RU" sz="1200" b="1" spc="-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   </a:t>
            </a:r>
            <a:r>
              <a:rPr lang="ru-RU" sz="1200" b="1" spc="-1" dirty="0" err="1">
                <a:solidFill>
                  <a:srgbClr val="FF0000"/>
                </a:solidFill>
                <a:latin typeface="Arial Narrow" panose="020B0606020202030204" pitchFamily="34" charset="0"/>
                <a:ea typeface="DejaVu Sans"/>
              </a:rPr>
              <a:t>Зименко</a:t>
            </a:r>
            <a:r>
              <a:rPr lang="ru-RU" sz="1200" b="1" spc="-1" dirty="0">
                <a:solidFill>
                  <a:srgbClr val="FF0000"/>
                </a:solidFill>
                <a:latin typeface="Arial Narrow" panose="020B0606020202030204" pitchFamily="34" charset="0"/>
                <a:ea typeface="DejaVu Sans"/>
              </a:rPr>
              <a:t> Вероника </a:t>
            </a:r>
            <a:r>
              <a:rPr lang="ru-RU" sz="1200" b="1" spc="-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– </a:t>
            </a:r>
            <a:r>
              <a:rPr lang="ru-RU" sz="1200" b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DejaVu Sans"/>
              </a:rPr>
              <a:t>2 место </a:t>
            </a:r>
            <a:r>
              <a:rPr lang="ru-RU" sz="1200" b="1" spc="-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по компетенции </a:t>
            </a:r>
            <a:r>
              <a:rPr lang="ru-RU" sz="1200" b="1" spc="-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«Поварское дело» </a:t>
            </a:r>
            <a:endParaRPr lang="ru-RU" sz="1200" b="1" spc="-1" dirty="0">
              <a:latin typeface="Arial Narrow" panose="020B0606020202030204" pitchFamily="34" charset="0"/>
            </a:endParaRPr>
          </a:p>
          <a:p>
            <a:r>
              <a:rPr lang="ru-RU" sz="1200" b="1" spc="-1" dirty="0">
                <a:solidFill>
                  <a:srgbClr val="FF0000"/>
                </a:solidFill>
                <a:latin typeface="Arial Narrow" panose="020B0606020202030204" pitchFamily="34" charset="0"/>
                <a:ea typeface="DejaVu Sans"/>
              </a:rPr>
              <a:t>   </a:t>
            </a:r>
            <a:r>
              <a:rPr lang="ru-RU" sz="1200" b="1" spc="-1" dirty="0" err="1">
                <a:solidFill>
                  <a:srgbClr val="FF0000"/>
                </a:solidFill>
                <a:latin typeface="Arial Narrow" panose="020B0606020202030204" pitchFamily="34" charset="0"/>
                <a:ea typeface="DejaVu Sans"/>
              </a:rPr>
              <a:t>Гельжинис</a:t>
            </a:r>
            <a:r>
              <a:rPr lang="ru-RU" sz="1200" b="1" spc="-1" dirty="0">
                <a:solidFill>
                  <a:srgbClr val="FF0000"/>
                </a:solidFill>
                <a:latin typeface="Arial Narrow" panose="020B0606020202030204" pitchFamily="34" charset="0"/>
                <a:ea typeface="DejaVu Sans"/>
              </a:rPr>
              <a:t> Артём</a:t>
            </a:r>
            <a:r>
              <a:rPr lang="ru-RU" sz="1200" b="1" spc="-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 - </a:t>
            </a:r>
            <a:r>
              <a:rPr lang="ru-RU" sz="1200" b="1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DejaVu Sans"/>
              </a:rPr>
              <a:t>2 место </a:t>
            </a:r>
            <a:r>
              <a:rPr lang="ru-RU" sz="1200" b="1" spc="-1" dirty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по компетенции </a:t>
            </a:r>
            <a:r>
              <a:rPr lang="ru-RU" sz="1200" b="1" spc="-1" dirty="0" smtClean="0">
                <a:solidFill>
                  <a:srgbClr val="000000"/>
                </a:solidFill>
                <a:latin typeface="Arial Narrow" panose="020B0606020202030204" pitchFamily="34" charset="0"/>
                <a:ea typeface="DejaVu Sans"/>
              </a:rPr>
              <a:t>«Малярное дело»</a:t>
            </a:r>
            <a:endParaRPr lang="ru-RU" sz="1200" b="1" spc="-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ru-RU" sz="1200" b="0" strike="noStrike" spc="-1" dirty="0"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/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031" y="4797152"/>
            <a:ext cx="3025801" cy="204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63888" y="4797152"/>
            <a:ext cx="2232248" cy="194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00" y="2911436"/>
            <a:ext cx="2224052" cy="161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43808" y="2911436"/>
            <a:ext cx="1735088" cy="169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80012" y="3645023"/>
            <a:ext cx="3636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C00000"/>
                </a:solidFill>
                <a:latin typeface="Arial Narrow" panose="020B0606020202030204" pitchFamily="34" charset="0"/>
              </a:rPr>
              <a:t>IV Национальный чемпионат «</a:t>
            </a:r>
            <a:r>
              <a:rPr lang="ru-RU" sz="1200" b="1" spc="-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Абилимпикс</a:t>
            </a:r>
            <a:r>
              <a:rPr lang="ru-RU" sz="1200" b="1" spc="-1" dirty="0">
                <a:solidFill>
                  <a:srgbClr val="C00000"/>
                </a:solidFill>
                <a:latin typeface="Arial Narrow" panose="020B0606020202030204" pitchFamily="34" charset="0"/>
              </a:rPr>
              <a:t>» </a:t>
            </a:r>
            <a:r>
              <a:rPr lang="ru-RU" sz="1200" b="1" spc="-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</a:t>
            </a:r>
            <a:r>
              <a:rPr lang="ru-RU" sz="1200" b="1" spc="-1" dirty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  <a:r>
              <a:rPr lang="ru-RU" sz="1200" b="1" spc="-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Москва</a:t>
            </a:r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Calibri"/>
                <a:ea typeface="DejaVu Sans"/>
              </a:rPr>
              <a:t>Вероника </a:t>
            </a:r>
            <a:r>
              <a:rPr lang="ru-RU" sz="1200" b="1" spc="-1" dirty="0" err="1">
                <a:solidFill>
                  <a:srgbClr val="000000"/>
                </a:solidFill>
                <a:latin typeface="Calibri"/>
                <a:ea typeface="DejaVu Sans"/>
              </a:rPr>
              <a:t>Зименко</a:t>
            </a:r>
            <a:r>
              <a:rPr lang="ru-RU" sz="1200" b="1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Компетенция «</a:t>
            </a:r>
            <a:r>
              <a:rPr lang="ru-RU" sz="1200" b="1" spc="-1" dirty="0">
                <a:solidFill>
                  <a:srgbClr val="000000"/>
                </a:solidFill>
                <a:latin typeface="Calibri"/>
                <a:ea typeface="DejaVu Sans"/>
              </a:rPr>
              <a:t>Поварское дело» </a:t>
            </a:r>
            <a:endParaRPr lang="ru-RU" sz="1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C00000"/>
                </a:solidFill>
                <a:latin typeface="Calibri"/>
                <a:ea typeface="DejaVu Sans"/>
              </a:rPr>
              <a:t>среди 53 участников заняла 7 место </a:t>
            </a:r>
            <a:endParaRPr lang="ru-RU" sz="1200" spc="-1" dirty="0">
              <a:solidFill>
                <a:srgbClr val="C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00" spc="-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Рисунок 1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4149080"/>
            <a:ext cx="3365904" cy="253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2581774" y="857759"/>
            <a:ext cx="4001040" cy="4571288"/>
            <a:chOff x="1950840" y="928800"/>
            <a:chExt cx="4984920" cy="5500080"/>
          </a:xfrm>
        </p:grpSpPr>
        <p:pic>
          <p:nvPicPr>
            <p:cNvPr id="315" name="Picture 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0530200">
              <a:off x="1950840" y="2091960"/>
              <a:ext cx="1967760" cy="2785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6" name="Picture 6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414240" y="928800"/>
              <a:ext cx="2018520" cy="285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7" name="Picture 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472800">
              <a:off x="4928760" y="1642320"/>
              <a:ext cx="2007000" cy="2840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8" name="Picture 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471480" y="3571920"/>
              <a:ext cx="2010600" cy="2856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4" name="Рисунок 1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3859453"/>
            <a:ext cx="2181367" cy="278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G:\фото ИТТриС\стипендия мэра16\2 059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987" t="5098" r="33402"/>
          <a:stretch/>
        </p:blipFill>
        <p:spPr bwMode="auto">
          <a:xfrm>
            <a:off x="611560" y="3533422"/>
            <a:ext cx="2088232" cy="310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2018-12-24 (1)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977279"/>
            <a:ext cx="1512169" cy="233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50637" y="1007"/>
            <a:ext cx="8928992" cy="936104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dirty="0" smtClean="0"/>
              <a:t>Лучшие студенты участвуют в конкурсе «Студент года», удостаиваются стипендии мэра г. Иркутска </a:t>
            </a:r>
            <a:endParaRPr lang="ru-RU" sz="2400" dirty="0"/>
          </a:p>
        </p:txBody>
      </p:sp>
      <p:pic>
        <p:nvPicPr>
          <p:cNvPr id="19" name="Рисунок 48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63" y="977280"/>
            <a:ext cx="1784001" cy="266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4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499</TotalTime>
  <Words>418</Words>
  <Application>Microsoft Office PowerPoint</Application>
  <PresentationFormat>Экран (4:3)</PresentationFormat>
  <Paragraphs>80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Bookman Old Style</vt:lpstr>
      <vt:lpstr>Calibri</vt:lpstr>
      <vt:lpstr>DejaVu Sans</vt:lpstr>
      <vt:lpstr>Georgia</vt:lpstr>
      <vt:lpstr>Mistral</vt:lpstr>
      <vt:lpstr>Times New Roman</vt:lpstr>
      <vt:lpstr>Trebuchet MS</vt:lpstr>
      <vt:lpstr>Wingdings</vt:lpstr>
      <vt:lpstr>Воздушный поток</vt:lpstr>
      <vt:lpstr>Социально-профессиональная ориентация обучающихся Иркутского техникума транспорта и строительства</vt:lpstr>
      <vt:lpstr>Приоритетные ценности молодежи</vt:lpstr>
      <vt:lpstr>Презентация PowerPoint</vt:lpstr>
      <vt:lpstr>Презентация PowerPoint</vt:lpstr>
      <vt:lpstr>Инклюзивная образовательная среда </vt:lpstr>
      <vt:lpstr>Стимулирование профессионального развития и конкурентоспособности </vt:lpstr>
      <vt:lpstr>Открытый региональный чемпионат "Молодые профессионалы" WorldSkills Russia в Иркутской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Экологический десант, акции</vt:lpstr>
      <vt:lpstr>Презентация PowerPoint</vt:lpstr>
      <vt:lpstr>Творческая самореализация</vt:lpstr>
      <vt:lpstr>Формирование стереотипа здорового образа жизни</vt:lpstr>
      <vt:lpstr>Социально-профессиональная ориентация обучающихся включает: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Социально-профессиональная ориентация обучающихся Иркутского техникума транспорта и строительства</dc:title>
  <dc:creator>aleksandr dvoryashin</dc:creator>
  <cp:lastModifiedBy>Радионов Александр Владимирович</cp:lastModifiedBy>
  <cp:revision>36</cp:revision>
  <dcterms:created xsi:type="dcterms:W3CDTF">2019-04-02T18:07:29Z</dcterms:created>
  <dcterms:modified xsi:type="dcterms:W3CDTF">2020-10-16T06:43:10Z</dcterms:modified>
</cp:coreProperties>
</file>