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rawing3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64" r:id="rId2"/>
    <p:sldId id="262" r:id="rId3"/>
    <p:sldId id="265" r:id="rId4"/>
    <p:sldId id="266" r:id="rId5"/>
    <p:sldId id="267" r:id="rId6"/>
    <p:sldId id="268" r:id="rId7"/>
    <p:sldId id="263" r:id="rId8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CA48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5" autoAdjust="0"/>
    <p:restoredTop sz="94660" autoAdjust="0"/>
  </p:normalViewPr>
  <p:slideViewPr>
    <p:cSldViewPr snapToGrid="0">
      <p:cViewPr>
        <p:scale>
          <a:sx n="60" d="100"/>
          <a:sy n="60" d="100"/>
        </p:scale>
        <p:origin x="-288" y="-80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-3834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BC02AF-67EE-4587-83E9-DB39D42CE0BB}" type="doc">
      <dgm:prSet loTypeId="urn:microsoft.com/office/officeart/2005/8/layout/vList2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F6FFDF01-ED1D-4AFC-B286-A771F64BE16E}">
      <dgm:prSet/>
      <dgm:spPr/>
      <dgm:t>
        <a:bodyPr/>
        <a:lstStyle/>
        <a:p>
          <a:pPr rtl="0"/>
          <a:r>
            <a:rPr lang="ru-RU" b="1" dirty="0" smtClean="0"/>
            <a:t>Характеристики обучающегося сообщества:</a:t>
          </a:r>
          <a:endParaRPr lang="ru-RU" dirty="0"/>
        </a:p>
      </dgm:t>
    </dgm:pt>
    <dgm:pt modelId="{8F736558-34DA-44B2-8254-39A06956FD90}" type="parTrans" cxnId="{3CA3BC07-CE0C-4F9B-9A42-5841D445357E}">
      <dgm:prSet/>
      <dgm:spPr/>
      <dgm:t>
        <a:bodyPr/>
        <a:lstStyle/>
        <a:p>
          <a:endParaRPr lang="ru-RU"/>
        </a:p>
      </dgm:t>
    </dgm:pt>
    <dgm:pt modelId="{919E426B-163F-4035-96B3-79FA78FC6007}" type="sibTrans" cxnId="{3CA3BC07-CE0C-4F9B-9A42-5841D445357E}">
      <dgm:prSet/>
      <dgm:spPr/>
      <dgm:t>
        <a:bodyPr/>
        <a:lstStyle/>
        <a:p>
          <a:endParaRPr lang="ru-RU"/>
        </a:p>
      </dgm:t>
    </dgm:pt>
    <dgm:pt modelId="{C6B7F5F6-88B9-4E25-AE9C-5F4C36579030}">
      <dgm:prSet/>
      <dgm:spPr/>
      <dgm:t>
        <a:bodyPr/>
        <a:lstStyle/>
        <a:p>
          <a:pPr rtl="0"/>
          <a:r>
            <a:rPr lang="ru-RU" b="1" dirty="0" smtClean="0"/>
            <a:t>Сущность: </a:t>
          </a:r>
        </a:p>
      </dgm:t>
    </dgm:pt>
    <dgm:pt modelId="{4B130B15-D832-4939-AF7F-C674037AC247}" type="parTrans" cxnId="{C201EA1F-D0BB-429E-9A01-4ACA4B746254}">
      <dgm:prSet/>
      <dgm:spPr/>
      <dgm:t>
        <a:bodyPr/>
        <a:lstStyle/>
        <a:p>
          <a:endParaRPr lang="ru-RU"/>
        </a:p>
      </dgm:t>
    </dgm:pt>
    <dgm:pt modelId="{B5D3F86B-A886-4C0C-8096-2E4E8FADF6B1}" type="sibTrans" cxnId="{C201EA1F-D0BB-429E-9A01-4ACA4B746254}">
      <dgm:prSet/>
      <dgm:spPr/>
      <dgm:t>
        <a:bodyPr/>
        <a:lstStyle/>
        <a:p>
          <a:endParaRPr lang="ru-RU"/>
        </a:p>
      </dgm:t>
    </dgm:pt>
    <dgm:pt modelId="{FEE10DE6-F8E9-46EA-B5B7-6B82A6DBAD37}">
      <dgm:prSet/>
      <dgm:spPr/>
      <dgm:t>
        <a:bodyPr/>
        <a:lstStyle/>
        <a:p>
          <a:pPr rtl="0"/>
          <a:r>
            <a:rPr lang="ru-RU" b="1" dirty="0" smtClean="0"/>
            <a:t>Форма реализации: </a:t>
          </a:r>
        </a:p>
      </dgm:t>
    </dgm:pt>
    <dgm:pt modelId="{B55F104B-3C8D-4AEC-80E5-70EE6F257687}" type="parTrans" cxnId="{8ED7853A-D06E-47A8-BB31-DE9A6E4A7EF3}">
      <dgm:prSet/>
      <dgm:spPr/>
      <dgm:t>
        <a:bodyPr/>
        <a:lstStyle/>
        <a:p>
          <a:endParaRPr lang="ru-RU"/>
        </a:p>
      </dgm:t>
    </dgm:pt>
    <dgm:pt modelId="{5F9D882E-B262-4C51-86C4-5E50E0E1BC63}" type="sibTrans" cxnId="{8ED7853A-D06E-47A8-BB31-DE9A6E4A7EF3}">
      <dgm:prSet/>
      <dgm:spPr/>
      <dgm:t>
        <a:bodyPr/>
        <a:lstStyle/>
        <a:p>
          <a:endParaRPr lang="ru-RU"/>
        </a:p>
      </dgm:t>
    </dgm:pt>
    <dgm:pt modelId="{4D8D7D27-5CC0-4967-8F87-E0B4B99E6176}">
      <dgm:prSet/>
      <dgm:spPr/>
      <dgm:t>
        <a:bodyPr/>
        <a:lstStyle/>
        <a:p>
          <a:pPr rtl="0"/>
          <a:r>
            <a:rPr lang="ru-RU" b="1" dirty="0" smtClean="0"/>
            <a:t>Базовая  ценность,</a:t>
          </a:r>
          <a:r>
            <a:rPr lang="ru-RU" dirty="0" smtClean="0"/>
            <a:t> на которую ориентированы идеи проекта:</a:t>
          </a:r>
          <a:endParaRPr lang="ru-RU" dirty="0"/>
        </a:p>
      </dgm:t>
    </dgm:pt>
    <dgm:pt modelId="{818EAC6A-BF4C-4158-844A-2FB09FBBB842}" type="parTrans" cxnId="{A16D704C-2554-4996-A5E5-10FA0519D8F5}">
      <dgm:prSet/>
      <dgm:spPr/>
    </dgm:pt>
    <dgm:pt modelId="{2E37E1DF-65E9-4BF0-9CFB-1351DE1724CA}" type="sibTrans" cxnId="{A16D704C-2554-4996-A5E5-10FA0519D8F5}">
      <dgm:prSet/>
      <dgm:spPr/>
    </dgm:pt>
    <dgm:pt modelId="{8357D990-7266-4765-AD2A-E8F425355F8F}">
      <dgm:prSet custT="1"/>
      <dgm:spPr/>
      <dgm:t>
        <a:bodyPr/>
        <a:lstStyle/>
        <a:p>
          <a:pPr rtl="0"/>
          <a:r>
            <a:rPr lang="ru-RU" sz="2400" dirty="0" smtClean="0"/>
            <a:t>обучающийся, развивающийся, успешный человек</a:t>
          </a:r>
          <a:r>
            <a:rPr lang="ru-RU" sz="2200" dirty="0" smtClean="0"/>
            <a:t>.</a:t>
          </a:r>
          <a:endParaRPr lang="ru-RU" sz="2200" dirty="0"/>
        </a:p>
      </dgm:t>
    </dgm:pt>
    <dgm:pt modelId="{8C6A481D-DEC3-4016-8343-4C470453648C}" type="parTrans" cxnId="{975C7EA5-F937-4C33-8941-2AFED907277B}">
      <dgm:prSet/>
      <dgm:spPr/>
    </dgm:pt>
    <dgm:pt modelId="{B4C9168A-04B2-429D-A037-712C95C17E83}" type="sibTrans" cxnId="{975C7EA5-F937-4C33-8941-2AFED907277B}">
      <dgm:prSet/>
      <dgm:spPr/>
    </dgm:pt>
    <dgm:pt modelId="{7BE8DAF3-1629-4D57-92A5-FE76A082C0F6}">
      <dgm:prSet/>
      <dgm:spPr/>
      <dgm:t>
        <a:bodyPr/>
        <a:lstStyle/>
        <a:p>
          <a:pPr rtl="0"/>
          <a:r>
            <a:rPr lang="ru-RU" dirty="0" smtClean="0"/>
            <a:t>стимулирующая образовательная среда, гармонизирующая познавательные потребности граждан и просветительские возможности региона.</a:t>
          </a:r>
          <a:endParaRPr lang="ru-RU" dirty="0"/>
        </a:p>
      </dgm:t>
    </dgm:pt>
    <dgm:pt modelId="{78BA012E-7E57-46B0-82A2-A6F2B12F85BB}" type="parTrans" cxnId="{5C6325CD-3B78-4B9E-898F-8BEE1C293C34}">
      <dgm:prSet/>
      <dgm:spPr/>
    </dgm:pt>
    <dgm:pt modelId="{398C646E-1AA4-44C6-8E86-FFF58EFFB152}" type="sibTrans" cxnId="{5C6325CD-3B78-4B9E-898F-8BEE1C293C34}">
      <dgm:prSet/>
      <dgm:spPr/>
    </dgm:pt>
    <dgm:pt modelId="{55C58D91-7335-45C9-ADAD-A325DDADC961}">
      <dgm:prSet/>
      <dgm:spPr/>
      <dgm:t>
        <a:bodyPr/>
        <a:lstStyle/>
        <a:p>
          <a:pPr rtl="0"/>
          <a:r>
            <a:rPr lang="ru-RU" dirty="0" smtClean="0"/>
            <a:t>Центр гибкого образования</a:t>
          </a:r>
          <a:endParaRPr lang="ru-RU" dirty="0"/>
        </a:p>
      </dgm:t>
    </dgm:pt>
    <dgm:pt modelId="{59A151B9-C4B8-4613-89A1-729C17AEE25D}" type="parTrans" cxnId="{6B6E197B-94F6-4D6A-9BB1-5EB11135ADE5}">
      <dgm:prSet/>
      <dgm:spPr/>
    </dgm:pt>
    <dgm:pt modelId="{02F8656E-B4E2-4EA2-BC89-AB27F07ACCA7}" type="sibTrans" cxnId="{6B6E197B-94F6-4D6A-9BB1-5EB11135ADE5}">
      <dgm:prSet/>
      <dgm:spPr/>
    </dgm:pt>
    <dgm:pt modelId="{15BBE4BB-D9B3-4A5A-948C-ED967833186A}" type="pres">
      <dgm:prSet presAssocID="{30BC02AF-67EE-4587-83E9-DB39D42CE0B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656AC77-8643-4AC0-A28F-447DB42DC3AA}" type="pres">
      <dgm:prSet presAssocID="{F6FFDF01-ED1D-4AFC-B286-A771F64BE16E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931E94-E86A-4EE7-8E66-1DA385E99407}" type="pres">
      <dgm:prSet presAssocID="{919E426B-163F-4035-96B3-79FA78FC6007}" presName="spacer" presStyleCnt="0"/>
      <dgm:spPr/>
    </dgm:pt>
    <dgm:pt modelId="{18767557-142E-4A69-B111-3212FAF14002}" type="pres">
      <dgm:prSet presAssocID="{4D8D7D27-5CC0-4967-8F87-E0B4B99E6176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0ED378-DDF2-42BA-AD38-70850F4BFDD1}" type="pres">
      <dgm:prSet presAssocID="{4D8D7D27-5CC0-4967-8F87-E0B4B99E6176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90E7AB-50DC-4894-AF47-4E37050F11F1}" type="pres">
      <dgm:prSet presAssocID="{C6B7F5F6-88B9-4E25-AE9C-5F4C36579030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FC6E04-B2FC-429E-B03F-F28E75965E58}" type="pres">
      <dgm:prSet presAssocID="{C6B7F5F6-88B9-4E25-AE9C-5F4C36579030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A305A6-1A21-4C8F-B803-2A32C8F06712}" type="pres">
      <dgm:prSet presAssocID="{FEE10DE6-F8E9-46EA-B5B7-6B82A6DBAD37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05835C-882F-45DA-A247-EE339BE3EF2C}" type="pres">
      <dgm:prSet presAssocID="{FEE10DE6-F8E9-46EA-B5B7-6B82A6DBAD37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201EA1F-D0BB-429E-9A01-4ACA4B746254}" srcId="{30BC02AF-67EE-4587-83E9-DB39D42CE0BB}" destId="{C6B7F5F6-88B9-4E25-AE9C-5F4C36579030}" srcOrd="2" destOrd="0" parTransId="{4B130B15-D832-4939-AF7F-C674037AC247}" sibTransId="{B5D3F86B-A886-4C0C-8096-2E4E8FADF6B1}"/>
    <dgm:cxn modelId="{3CA3BC07-CE0C-4F9B-9A42-5841D445357E}" srcId="{30BC02AF-67EE-4587-83E9-DB39D42CE0BB}" destId="{F6FFDF01-ED1D-4AFC-B286-A771F64BE16E}" srcOrd="0" destOrd="0" parTransId="{8F736558-34DA-44B2-8254-39A06956FD90}" sibTransId="{919E426B-163F-4035-96B3-79FA78FC6007}"/>
    <dgm:cxn modelId="{392D242B-1E6D-4222-BC81-BE01B9F57D1A}" type="presOf" srcId="{F6FFDF01-ED1D-4AFC-B286-A771F64BE16E}" destId="{E656AC77-8643-4AC0-A28F-447DB42DC3AA}" srcOrd="0" destOrd="0" presId="urn:microsoft.com/office/officeart/2005/8/layout/vList2"/>
    <dgm:cxn modelId="{54455ED4-D329-496A-943D-7312644A7CE9}" type="presOf" srcId="{8357D990-7266-4765-AD2A-E8F425355F8F}" destId="{DC0ED378-DDF2-42BA-AD38-70850F4BFDD1}" srcOrd="0" destOrd="0" presId="urn:microsoft.com/office/officeart/2005/8/layout/vList2"/>
    <dgm:cxn modelId="{6B6E197B-94F6-4D6A-9BB1-5EB11135ADE5}" srcId="{FEE10DE6-F8E9-46EA-B5B7-6B82A6DBAD37}" destId="{55C58D91-7335-45C9-ADAD-A325DDADC961}" srcOrd="0" destOrd="0" parTransId="{59A151B9-C4B8-4613-89A1-729C17AEE25D}" sibTransId="{02F8656E-B4E2-4EA2-BC89-AB27F07ACCA7}"/>
    <dgm:cxn modelId="{A888403E-796E-43C5-8234-3B0D44982EDE}" type="presOf" srcId="{FEE10DE6-F8E9-46EA-B5B7-6B82A6DBAD37}" destId="{22A305A6-1A21-4C8F-B803-2A32C8F06712}" srcOrd="0" destOrd="0" presId="urn:microsoft.com/office/officeart/2005/8/layout/vList2"/>
    <dgm:cxn modelId="{0F8821EE-3653-4CC8-924F-3F2FEBF3B331}" type="presOf" srcId="{30BC02AF-67EE-4587-83E9-DB39D42CE0BB}" destId="{15BBE4BB-D9B3-4A5A-948C-ED967833186A}" srcOrd="0" destOrd="0" presId="urn:microsoft.com/office/officeart/2005/8/layout/vList2"/>
    <dgm:cxn modelId="{5C6325CD-3B78-4B9E-898F-8BEE1C293C34}" srcId="{C6B7F5F6-88B9-4E25-AE9C-5F4C36579030}" destId="{7BE8DAF3-1629-4D57-92A5-FE76A082C0F6}" srcOrd="0" destOrd="0" parTransId="{78BA012E-7E57-46B0-82A2-A6F2B12F85BB}" sibTransId="{398C646E-1AA4-44C6-8E86-FFF58EFFB152}"/>
    <dgm:cxn modelId="{A16D704C-2554-4996-A5E5-10FA0519D8F5}" srcId="{30BC02AF-67EE-4587-83E9-DB39D42CE0BB}" destId="{4D8D7D27-5CC0-4967-8F87-E0B4B99E6176}" srcOrd="1" destOrd="0" parTransId="{818EAC6A-BF4C-4158-844A-2FB09FBBB842}" sibTransId="{2E37E1DF-65E9-4BF0-9CFB-1351DE1724CA}"/>
    <dgm:cxn modelId="{6BAD5BAB-35CF-4959-A2DB-F90E99516DBA}" type="presOf" srcId="{55C58D91-7335-45C9-ADAD-A325DDADC961}" destId="{BF05835C-882F-45DA-A247-EE339BE3EF2C}" srcOrd="0" destOrd="0" presId="urn:microsoft.com/office/officeart/2005/8/layout/vList2"/>
    <dgm:cxn modelId="{BE93EF15-6247-41D5-9400-FF7EC0A74B65}" type="presOf" srcId="{7BE8DAF3-1629-4D57-92A5-FE76A082C0F6}" destId="{BBFC6E04-B2FC-429E-B03F-F28E75965E58}" srcOrd="0" destOrd="0" presId="urn:microsoft.com/office/officeart/2005/8/layout/vList2"/>
    <dgm:cxn modelId="{8ED7853A-D06E-47A8-BB31-DE9A6E4A7EF3}" srcId="{30BC02AF-67EE-4587-83E9-DB39D42CE0BB}" destId="{FEE10DE6-F8E9-46EA-B5B7-6B82A6DBAD37}" srcOrd="3" destOrd="0" parTransId="{B55F104B-3C8D-4AEC-80E5-70EE6F257687}" sibTransId="{5F9D882E-B262-4C51-86C4-5E50E0E1BC63}"/>
    <dgm:cxn modelId="{1C756360-7278-4DFA-A448-42604EB32554}" type="presOf" srcId="{C6B7F5F6-88B9-4E25-AE9C-5F4C36579030}" destId="{5190E7AB-50DC-4894-AF47-4E37050F11F1}" srcOrd="0" destOrd="0" presId="urn:microsoft.com/office/officeart/2005/8/layout/vList2"/>
    <dgm:cxn modelId="{C837E8BC-D07B-44F3-BAEC-1EEEEF0BB7C5}" type="presOf" srcId="{4D8D7D27-5CC0-4967-8F87-E0B4B99E6176}" destId="{18767557-142E-4A69-B111-3212FAF14002}" srcOrd="0" destOrd="0" presId="urn:microsoft.com/office/officeart/2005/8/layout/vList2"/>
    <dgm:cxn modelId="{975C7EA5-F937-4C33-8941-2AFED907277B}" srcId="{4D8D7D27-5CC0-4967-8F87-E0B4B99E6176}" destId="{8357D990-7266-4765-AD2A-E8F425355F8F}" srcOrd="0" destOrd="0" parTransId="{8C6A481D-DEC3-4016-8343-4C470453648C}" sibTransId="{B4C9168A-04B2-429D-A037-712C95C17E83}"/>
    <dgm:cxn modelId="{AF48549C-B736-4E29-9C79-1292A4EDAE83}" type="presParOf" srcId="{15BBE4BB-D9B3-4A5A-948C-ED967833186A}" destId="{E656AC77-8643-4AC0-A28F-447DB42DC3AA}" srcOrd="0" destOrd="0" presId="urn:microsoft.com/office/officeart/2005/8/layout/vList2"/>
    <dgm:cxn modelId="{D847466B-D854-43D5-B53F-F05DC6F6B370}" type="presParOf" srcId="{15BBE4BB-D9B3-4A5A-948C-ED967833186A}" destId="{22931E94-E86A-4EE7-8E66-1DA385E99407}" srcOrd="1" destOrd="0" presId="urn:microsoft.com/office/officeart/2005/8/layout/vList2"/>
    <dgm:cxn modelId="{068DCFDA-9FC2-4927-9D26-3892237C6371}" type="presParOf" srcId="{15BBE4BB-D9B3-4A5A-948C-ED967833186A}" destId="{18767557-142E-4A69-B111-3212FAF14002}" srcOrd="2" destOrd="0" presId="urn:microsoft.com/office/officeart/2005/8/layout/vList2"/>
    <dgm:cxn modelId="{F79FB8BB-EED7-424E-80DC-4841E6E0113E}" type="presParOf" srcId="{15BBE4BB-D9B3-4A5A-948C-ED967833186A}" destId="{DC0ED378-DDF2-42BA-AD38-70850F4BFDD1}" srcOrd="3" destOrd="0" presId="urn:microsoft.com/office/officeart/2005/8/layout/vList2"/>
    <dgm:cxn modelId="{43BD08F3-FE48-4853-ADD2-DE3E82920F1E}" type="presParOf" srcId="{15BBE4BB-D9B3-4A5A-948C-ED967833186A}" destId="{5190E7AB-50DC-4894-AF47-4E37050F11F1}" srcOrd="4" destOrd="0" presId="urn:microsoft.com/office/officeart/2005/8/layout/vList2"/>
    <dgm:cxn modelId="{D75299D0-A55E-43CE-BE67-3B50F5C79EAD}" type="presParOf" srcId="{15BBE4BB-D9B3-4A5A-948C-ED967833186A}" destId="{BBFC6E04-B2FC-429E-B03F-F28E75965E58}" srcOrd="5" destOrd="0" presId="urn:microsoft.com/office/officeart/2005/8/layout/vList2"/>
    <dgm:cxn modelId="{4A065D5E-6359-4BAF-BCF9-3A31A35CE3C2}" type="presParOf" srcId="{15BBE4BB-D9B3-4A5A-948C-ED967833186A}" destId="{22A305A6-1A21-4C8F-B803-2A32C8F06712}" srcOrd="6" destOrd="0" presId="urn:microsoft.com/office/officeart/2005/8/layout/vList2"/>
    <dgm:cxn modelId="{7A4C9736-99DF-4E8C-B8BC-F88AA5049BD1}" type="presParOf" srcId="{15BBE4BB-D9B3-4A5A-948C-ED967833186A}" destId="{BF05835C-882F-45DA-A247-EE339BE3EF2C}" srcOrd="7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DB6358C-2387-4437-B524-9B126C804C5C}" type="doc">
      <dgm:prSet loTypeId="urn:microsoft.com/office/officeart/2005/8/layout/vList5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4000824F-3CAF-4D93-8DE9-334CCF38F960}">
      <dgm:prSet custT="1"/>
      <dgm:spPr/>
      <dgm:t>
        <a:bodyPr/>
        <a:lstStyle/>
        <a:p>
          <a:pPr rtl="0"/>
          <a:r>
            <a:rPr lang="ru-RU" sz="2400" b="1" smtClean="0">
              <a:latin typeface="Arial Narrow" pitchFamily="34" charset="0"/>
            </a:rPr>
            <a:t>Сайт Центра гибкого образования как единая информационная платформа для образования взрослых.</a:t>
          </a:r>
          <a:endParaRPr lang="ru-RU" sz="2400" dirty="0">
            <a:latin typeface="Arial Narrow" pitchFamily="34" charset="0"/>
          </a:endParaRPr>
        </a:p>
      </dgm:t>
    </dgm:pt>
    <dgm:pt modelId="{742C422A-D56B-48F1-9974-12E89AAC7F0E}" type="parTrans" cxnId="{C697C58D-A6F7-4762-97A2-48E7AE299CD9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Arial Narrow" pitchFamily="34" charset="0"/>
          </a:endParaRPr>
        </a:p>
      </dgm:t>
    </dgm:pt>
    <dgm:pt modelId="{F18107A1-AB11-40A6-AC84-1B28D85BEE06}" type="sibTrans" cxnId="{C697C58D-A6F7-4762-97A2-48E7AE299CD9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Arial Narrow" pitchFamily="34" charset="0"/>
          </a:endParaRPr>
        </a:p>
      </dgm:t>
    </dgm:pt>
    <dgm:pt modelId="{B9E650B5-3A83-42F8-9B40-C2DD4997D90A}">
      <dgm:prSet custT="1"/>
      <dgm:spPr/>
      <dgm:t>
        <a:bodyPr/>
        <a:lstStyle/>
        <a:p>
          <a:pPr algn="just" rtl="0"/>
          <a:r>
            <a:rPr lang="ru-RU" sz="2000" i="1" smtClean="0">
              <a:latin typeface="Arial Narrow" pitchFamily="34" charset="0"/>
            </a:rPr>
            <a:t>Свободный доступ. Содержание и направления образовательной деятельности сайта определяются запросами граждан. Модераторы создают условия для объединения потенциальных обучающихся в группы, для оптимальной организации их образовательной деятельности, выравнивания условий для разных слоев общества в процессе развития человеческих ресурсов региона и улучшения социального самочувствия граждан.</a:t>
          </a:r>
          <a:endParaRPr lang="ru-RU" sz="2000" dirty="0">
            <a:latin typeface="Arial Narrow" pitchFamily="34" charset="0"/>
          </a:endParaRPr>
        </a:p>
      </dgm:t>
    </dgm:pt>
    <dgm:pt modelId="{28730AAB-92AC-4449-BD77-D7A9DC611924}" type="parTrans" cxnId="{0A1CB3E9-5532-47E2-A75B-721326468206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Arial Narrow" pitchFamily="34" charset="0"/>
          </a:endParaRPr>
        </a:p>
      </dgm:t>
    </dgm:pt>
    <dgm:pt modelId="{BA4C28F5-55EC-4222-B78A-26B0948D3838}" type="sibTrans" cxnId="{0A1CB3E9-5532-47E2-A75B-721326468206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Arial Narrow" pitchFamily="34" charset="0"/>
          </a:endParaRPr>
        </a:p>
      </dgm:t>
    </dgm:pt>
    <dgm:pt modelId="{964D8899-B1C6-47E6-AB02-41407D07E2AB}">
      <dgm:prSet custT="1"/>
      <dgm:spPr/>
      <dgm:t>
        <a:bodyPr/>
        <a:lstStyle/>
        <a:p>
          <a:pPr rtl="0"/>
          <a:r>
            <a:rPr lang="ru-RU" sz="2000" b="1" smtClean="0">
              <a:latin typeface="Arial Narrow" pitchFamily="34" charset="0"/>
            </a:rPr>
            <a:t>Ресурсный аудиторный комплекс Центра гибкого образования, действующий автономно, </a:t>
          </a:r>
        </a:p>
        <a:p>
          <a:pPr rtl="0"/>
          <a:r>
            <a:rPr lang="ru-RU" sz="2000" b="1" smtClean="0">
              <a:latin typeface="Arial Narrow" pitchFamily="34" charset="0"/>
            </a:rPr>
            <a:t>в специально оборудованном помещении при методическом сопровождении Педагогического института «ИГУ». </a:t>
          </a:r>
          <a:endParaRPr lang="ru-RU" sz="2000" dirty="0">
            <a:latin typeface="Arial Narrow" pitchFamily="34" charset="0"/>
          </a:endParaRPr>
        </a:p>
      </dgm:t>
    </dgm:pt>
    <dgm:pt modelId="{9F41679F-304F-46BC-8D0C-B6236957023D}" type="parTrans" cxnId="{9D9D7380-6ABF-4EDF-B738-A1C9FBAFC60D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Arial Narrow" pitchFamily="34" charset="0"/>
          </a:endParaRPr>
        </a:p>
      </dgm:t>
    </dgm:pt>
    <dgm:pt modelId="{9D26ECB9-F868-411D-8B43-E9969057E6F4}" type="sibTrans" cxnId="{9D9D7380-6ABF-4EDF-B738-A1C9FBAFC60D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Arial Narrow" pitchFamily="34" charset="0"/>
          </a:endParaRPr>
        </a:p>
      </dgm:t>
    </dgm:pt>
    <dgm:pt modelId="{1D23947D-C9AC-4FDD-8F09-211561DCD843}">
      <dgm:prSet custT="1"/>
      <dgm:spPr/>
      <dgm:t>
        <a:bodyPr/>
        <a:lstStyle/>
        <a:p>
          <a:pPr algn="just" rtl="0"/>
          <a:r>
            <a:rPr lang="ru-RU" sz="2000" i="1" dirty="0" smtClean="0">
              <a:latin typeface="Arial Narrow" pitchFamily="34" charset="0"/>
            </a:rPr>
            <a:t>Методическое, организационное сопровождение образовательного пространства сайта. Организация занятий очной формы. Организация</a:t>
          </a:r>
          <a:r>
            <a:rPr lang="ru-RU" sz="2000" dirty="0" smtClean="0">
              <a:latin typeface="Arial Narrow" pitchFamily="34" charset="0"/>
            </a:rPr>
            <a:t> </a:t>
          </a:r>
          <a:r>
            <a:rPr lang="ru-RU" sz="2000" i="1" dirty="0" smtClean="0">
              <a:latin typeface="Arial Narrow" pitchFamily="34" charset="0"/>
            </a:rPr>
            <a:t>мониторинга развития образовательного пространства региона (онлайн опросы); интеграция формального и неформального образования;  создание системы стимулирования и мотивации обучения (как обучающихся, так и обучающих) на базе СМИ.</a:t>
          </a:r>
          <a:endParaRPr lang="ru-RU" sz="2000" i="1" dirty="0">
            <a:latin typeface="Arial Narrow" pitchFamily="34" charset="0"/>
          </a:endParaRPr>
        </a:p>
      </dgm:t>
    </dgm:pt>
    <dgm:pt modelId="{E630772D-7ADC-4E82-9CB1-C3203380991E}" type="parTrans" cxnId="{458AEF77-4EC7-4F6C-9DC8-7454E94805D1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Arial Narrow" pitchFamily="34" charset="0"/>
          </a:endParaRPr>
        </a:p>
      </dgm:t>
    </dgm:pt>
    <dgm:pt modelId="{B620D7C4-32DD-4422-8231-675EEE51F0E1}" type="sibTrans" cxnId="{458AEF77-4EC7-4F6C-9DC8-7454E94805D1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Arial Narrow" pitchFamily="34" charset="0"/>
          </a:endParaRPr>
        </a:p>
      </dgm:t>
    </dgm:pt>
    <dgm:pt modelId="{1A4330FD-4DCD-4602-A0B7-BC4948C6D8E0}" type="pres">
      <dgm:prSet presAssocID="{FDB6358C-2387-4437-B524-9B126C804C5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6FB0122-2F6D-4AA8-A442-D34D1D5FC6EF}" type="pres">
      <dgm:prSet presAssocID="{4000824F-3CAF-4D93-8DE9-334CCF38F960}" presName="linNode" presStyleCnt="0"/>
      <dgm:spPr/>
    </dgm:pt>
    <dgm:pt modelId="{B58FED82-4A7B-417B-86D0-8367C2FF98E7}" type="pres">
      <dgm:prSet presAssocID="{4000824F-3CAF-4D93-8DE9-334CCF38F960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1BE3EF-53DC-43F1-ACDB-C2C7A6ED2E2D}" type="pres">
      <dgm:prSet presAssocID="{4000824F-3CAF-4D93-8DE9-334CCF38F960}" presName="descendantText" presStyleLbl="alignAccFollowNode1" presStyleIdx="0" presStyleCnt="2" custScaleY="1401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942835-0210-4C19-A892-0B1EBDB38DA2}" type="pres">
      <dgm:prSet presAssocID="{F18107A1-AB11-40A6-AC84-1B28D85BEE06}" presName="sp" presStyleCnt="0"/>
      <dgm:spPr/>
    </dgm:pt>
    <dgm:pt modelId="{8279BB55-83DB-4321-9FDB-5C646EA8D8B5}" type="pres">
      <dgm:prSet presAssocID="{964D8899-B1C6-47E6-AB02-41407D07E2AB}" presName="linNode" presStyleCnt="0"/>
      <dgm:spPr/>
    </dgm:pt>
    <dgm:pt modelId="{B27E08B4-974A-4A59-AEE8-9B24BAE537C7}" type="pres">
      <dgm:prSet presAssocID="{964D8899-B1C6-47E6-AB02-41407D07E2AB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81872C-AD22-447E-8895-F9FA6CC0D9AE}" type="pres">
      <dgm:prSet presAssocID="{964D8899-B1C6-47E6-AB02-41407D07E2AB}" presName="descendantText" presStyleLbl="alignAccFollowNode1" presStyleIdx="1" presStyleCnt="2" custScaleY="1191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1D4B805-AF1C-4F98-A323-5A490EB4C22B}" type="presOf" srcId="{B9E650B5-3A83-42F8-9B40-C2DD4997D90A}" destId="{A01BE3EF-53DC-43F1-ACDB-C2C7A6ED2E2D}" srcOrd="0" destOrd="0" presId="urn:microsoft.com/office/officeart/2005/8/layout/vList5"/>
    <dgm:cxn modelId="{4AC95242-2E27-458B-AF20-935C200FB469}" type="presOf" srcId="{FDB6358C-2387-4437-B524-9B126C804C5C}" destId="{1A4330FD-4DCD-4602-A0B7-BC4948C6D8E0}" srcOrd="0" destOrd="0" presId="urn:microsoft.com/office/officeart/2005/8/layout/vList5"/>
    <dgm:cxn modelId="{0A1CB3E9-5532-47E2-A75B-721326468206}" srcId="{4000824F-3CAF-4D93-8DE9-334CCF38F960}" destId="{B9E650B5-3A83-42F8-9B40-C2DD4997D90A}" srcOrd="0" destOrd="0" parTransId="{28730AAB-92AC-4449-BD77-D7A9DC611924}" sibTransId="{BA4C28F5-55EC-4222-B78A-26B0948D3838}"/>
    <dgm:cxn modelId="{9D9D7380-6ABF-4EDF-B738-A1C9FBAFC60D}" srcId="{FDB6358C-2387-4437-B524-9B126C804C5C}" destId="{964D8899-B1C6-47E6-AB02-41407D07E2AB}" srcOrd="1" destOrd="0" parTransId="{9F41679F-304F-46BC-8D0C-B6236957023D}" sibTransId="{9D26ECB9-F868-411D-8B43-E9969057E6F4}"/>
    <dgm:cxn modelId="{C697C58D-A6F7-4762-97A2-48E7AE299CD9}" srcId="{FDB6358C-2387-4437-B524-9B126C804C5C}" destId="{4000824F-3CAF-4D93-8DE9-334CCF38F960}" srcOrd="0" destOrd="0" parTransId="{742C422A-D56B-48F1-9974-12E89AAC7F0E}" sibTransId="{F18107A1-AB11-40A6-AC84-1B28D85BEE06}"/>
    <dgm:cxn modelId="{458AEF77-4EC7-4F6C-9DC8-7454E94805D1}" srcId="{964D8899-B1C6-47E6-AB02-41407D07E2AB}" destId="{1D23947D-C9AC-4FDD-8F09-211561DCD843}" srcOrd="0" destOrd="0" parTransId="{E630772D-7ADC-4E82-9CB1-C3203380991E}" sibTransId="{B620D7C4-32DD-4422-8231-675EEE51F0E1}"/>
    <dgm:cxn modelId="{31725A6A-C2EC-4E78-A6BB-C092F3D9F59D}" type="presOf" srcId="{4000824F-3CAF-4D93-8DE9-334CCF38F960}" destId="{B58FED82-4A7B-417B-86D0-8367C2FF98E7}" srcOrd="0" destOrd="0" presId="urn:microsoft.com/office/officeart/2005/8/layout/vList5"/>
    <dgm:cxn modelId="{A0D88E25-913F-48D3-95DB-D78AE363A0AF}" type="presOf" srcId="{1D23947D-C9AC-4FDD-8F09-211561DCD843}" destId="{D181872C-AD22-447E-8895-F9FA6CC0D9AE}" srcOrd="0" destOrd="0" presId="urn:microsoft.com/office/officeart/2005/8/layout/vList5"/>
    <dgm:cxn modelId="{CE8919A2-0FFC-4FE8-B20E-961CFF3C2D83}" type="presOf" srcId="{964D8899-B1C6-47E6-AB02-41407D07E2AB}" destId="{B27E08B4-974A-4A59-AEE8-9B24BAE537C7}" srcOrd="0" destOrd="0" presId="urn:microsoft.com/office/officeart/2005/8/layout/vList5"/>
    <dgm:cxn modelId="{AE1C473A-0821-4A10-8720-B9C987BD2D0B}" type="presParOf" srcId="{1A4330FD-4DCD-4602-A0B7-BC4948C6D8E0}" destId="{56FB0122-2F6D-4AA8-A442-D34D1D5FC6EF}" srcOrd="0" destOrd="0" presId="urn:microsoft.com/office/officeart/2005/8/layout/vList5"/>
    <dgm:cxn modelId="{0B523E98-0A6A-444D-B1E5-9ADB5E4AC346}" type="presParOf" srcId="{56FB0122-2F6D-4AA8-A442-D34D1D5FC6EF}" destId="{B58FED82-4A7B-417B-86D0-8367C2FF98E7}" srcOrd="0" destOrd="0" presId="urn:microsoft.com/office/officeart/2005/8/layout/vList5"/>
    <dgm:cxn modelId="{ECC2D97C-FC62-43D0-A6F1-8434BCAF0434}" type="presParOf" srcId="{56FB0122-2F6D-4AA8-A442-D34D1D5FC6EF}" destId="{A01BE3EF-53DC-43F1-ACDB-C2C7A6ED2E2D}" srcOrd="1" destOrd="0" presId="urn:microsoft.com/office/officeart/2005/8/layout/vList5"/>
    <dgm:cxn modelId="{13701B4C-860E-48DF-8DA4-BCAF4C4C9C33}" type="presParOf" srcId="{1A4330FD-4DCD-4602-A0B7-BC4948C6D8E0}" destId="{09942835-0210-4C19-A892-0B1EBDB38DA2}" srcOrd="1" destOrd="0" presId="urn:microsoft.com/office/officeart/2005/8/layout/vList5"/>
    <dgm:cxn modelId="{A37ECE39-A789-40B1-8A02-C9ECEC541C19}" type="presParOf" srcId="{1A4330FD-4DCD-4602-A0B7-BC4948C6D8E0}" destId="{8279BB55-83DB-4321-9FDB-5C646EA8D8B5}" srcOrd="2" destOrd="0" presId="urn:microsoft.com/office/officeart/2005/8/layout/vList5"/>
    <dgm:cxn modelId="{F39310D9-CB2E-4819-8E75-18327CB5AEC4}" type="presParOf" srcId="{8279BB55-83DB-4321-9FDB-5C646EA8D8B5}" destId="{B27E08B4-974A-4A59-AEE8-9B24BAE537C7}" srcOrd="0" destOrd="0" presId="urn:microsoft.com/office/officeart/2005/8/layout/vList5"/>
    <dgm:cxn modelId="{D3D22931-AED4-4427-9D28-32E399729F17}" type="presParOf" srcId="{8279BB55-83DB-4321-9FDB-5C646EA8D8B5}" destId="{D181872C-AD22-447E-8895-F9FA6CC0D9AE}" srcOrd="1" destOrd="0" presId="urn:microsoft.com/office/officeart/2005/8/layout/vList5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5463614-CD76-4C50-B59E-00BB80466DCE}" type="doc">
      <dgm:prSet loTypeId="urn:microsoft.com/office/officeart/2005/8/layout/vList2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9E29AFA9-2CAB-41A8-BB0D-A2040F11A752}">
      <dgm:prSet custT="1"/>
      <dgm:spPr/>
      <dgm:t>
        <a:bodyPr/>
        <a:lstStyle/>
        <a:p>
          <a:pPr rtl="0"/>
          <a:r>
            <a:rPr lang="ru-RU" sz="2400" smtClean="0">
              <a:solidFill>
                <a:schemeClr val="tx1"/>
              </a:solidFill>
            </a:rPr>
            <a:t>Преподавательский состав Педагогического института ИГУ, имеющий многолетний опыт работы в системе образования взрослых.</a:t>
          </a:r>
          <a:endParaRPr lang="ru-RU" sz="2400" dirty="0">
            <a:solidFill>
              <a:schemeClr val="tx1"/>
            </a:solidFill>
          </a:endParaRPr>
        </a:p>
      </dgm:t>
    </dgm:pt>
    <dgm:pt modelId="{D12C1D2B-6F5F-41A3-A90C-AA6C6212017A}" type="parTrans" cxnId="{75544D1F-9E5D-4774-8593-CBF4F7853841}">
      <dgm:prSet/>
      <dgm:spPr/>
      <dgm:t>
        <a:bodyPr/>
        <a:lstStyle/>
        <a:p>
          <a:endParaRPr lang="ru-RU" sz="2800">
            <a:solidFill>
              <a:schemeClr val="tx1"/>
            </a:solidFill>
          </a:endParaRPr>
        </a:p>
      </dgm:t>
    </dgm:pt>
    <dgm:pt modelId="{A3BD580C-AF43-4BFF-9ACD-3C7D9EFB899C}" type="sibTrans" cxnId="{75544D1F-9E5D-4774-8593-CBF4F7853841}">
      <dgm:prSet/>
      <dgm:spPr/>
      <dgm:t>
        <a:bodyPr/>
        <a:lstStyle/>
        <a:p>
          <a:endParaRPr lang="ru-RU" sz="2800">
            <a:solidFill>
              <a:schemeClr val="tx1"/>
            </a:solidFill>
          </a:endParaRPr>
        </a:p>
      </dgm:t>
    </dgm:pt>
    <dgm:pt modelId="{4605AB05-F504-4AE0-BFD6-156D643B7E74}">
      <dgm:prSet custT="1"/>
      <dgm:spPr/>
      <dgm:t>
        <a:bodyPr/>
        <a:lstStyle/>
        <a:p>
          <a:pPr rtl="0"/>
          <a:r>
            <a:rPr lang="ru-RU" sz="2400" smtClean="0">
              <a:solidFill>
                <a:schemeClr val="tx1"/>
              </a:solidFill>
            </a:rPr>
            <a:t>Студенты Педагогического института ИГУ, имеющие андрагогический опыт и высокую мотивацию к добровольческой деятельности в проектах «Высшая народная школа» и «Неделя неформального образования».</a:t>
          </a:r>
          <a:endParaRPr lang="ru-RU" sz="2400">
            <a:solidFill>
              <a:schemeClr val="tx1"/>
            </a:solidFill>
          </a:endParaRPr>
        </a:p>
      </dgm:t>
    </dgm:pt>
    <dgm:pt modelId="{D4DB8258-FAB9-419C-8C92-D7239497F5A8}" type="parTrans" cxnId="{863843DA-588C-4854-BAD7-FABE582E8B1E}">
      <dgm:prSet/>
      <dgm:spPr/>
      <dgm:t>
        <a:bodyPr/>
        <a:lstStyle/>
        <a:p>
          <a:endParaRPr lang="ru-RU" sz="2800">
            <a:solidFill>
              <a:schemeClr val="tx1"/>
            </a:solidFill>
          </a:endParaRPr>
        </a:p>
      </dgm:t>
    </dgm:pt>
    <dgm:pt modelId="{7B146D0B-681C-4B45-9123-977A1BE093C5}" type="sibTrans" cxnId="{863843DA-588C-4854-BAD7-FABE582E8B1E}">
      <dgm:prSet/>
      <dgm:spPr/>
      <dgm:t>
        <a:bodyPr/>
        <a:lstStyle/>
        <a:p>
          <a:endParaRPr lang="ru-RU" sz="2800">
            <a:solidFill>
              <a:schemeClr val="tx1"/>
            </a:solidFill>
          </a:endParaRPr>
        </a:p>
      </dgm:t>
    </dgm:pt>
    <dgm:pt modelId="{03A116B1-1269-4E13-AFB2-C1866FF9941B}">
      <dgm:prSet custT="1"/>
      <dgm:spPr/>
      <dgm:t>
        <a:bodyPr/>
        <a:lstStyle/>
        <a:p>
          <a:pPr rtl="0"/>
          <a:r>
            <a:rPr lang="ru-RU" sz="2400" smtClean="0">
              <a:solidFill>
                <a:schemeClr val="tx1"/>
              </a:solidFill>
            </a:rPr>
            <a:t>Аудитории Педагогического института ИГУ, которые могут частично обеспечить очную форму обучения в рамках работы Центра гибкого образования.</a:t>
          </a:r>
          <a:endParaRPr lang="ru-RU" sz="2400">
            <a:solidFill>
              <a:schemeClr val="tx1"/>
            </a:solidFill>
          </a:endParaRPr>
        </a:p>
      </dgm:t>
    </dgm:pt>
    <dgm:pt modelId="{75581376-311B-4BDC-A379-7FDCB1CA9567}" type="parTrans" cxnId="{47D2D315-953C-4F10-9F16-8B68FCF526AE}">
      <dgm:prSet/>
      <dgm:spPr/>
      <dgm:t>
        <a:bodyPr/>
        <a:lstStyle/>
        <a:p>
          <a:endParaRPr lang="ru-RU" sz="2800">
            <a:solidFill>
              <a:schemeClr val="tx1"/>
            </a:solidFill>
          </a:endParaRPr>
        </a:p>
      </dgm:t>
    </dgm:pt>
    <dgm:pt modelId="{8591341B-F3BA-4B5E-A3BC-FC68D1FBE79D}" type="sibTrans" cxnId="{47D2D315-953C-4F10-9F16-8B68FCF526AE}">
      <dgm:prSet/>
      <dgm:spPr/>
      <dgm:t>
        <a:bodyPr/>
        <a:lstStyle/>
        <a:p>
          <a:endParaRPr lang="ru-RU" sz="2800">
            <a:solidFill>
              <a:schemeClr val="tx1"/>
            </a:solidFill>
          </a:endParaRPr>
        </a:p>
      </dgm:t>
    </dgm:pt>
    <dgm:pt modelId="{0B4D82F2-A48B-4C4E-8D63-D46C41C85CDD}">
      <dgm:prSet custT="1"/>
      <dgm:spPr/>
      <dgm:t>
        <a:bodyPr/>
        <a:lstStyle/>
        <a:p>
          <a:pPr rtl="0"/>
          <a:r>
            <a:rPr lang="ru-RU" sz="2400" dirty="0" smtClean="0">
              <a:solidFill>
                <a:schemeClr val="tx1"/>
              </a:solidFill>
            </a:rPr>
            <a:t>Активные иркутяне - постоянные участники перечисленных выше проектов.</a:t>
          </a:r>
          <a:endParaRPr lang="ru-RU" sz="2400" dirty="0">
            <a:solidFill>
              <a:schemeClr val="tx1"/>
            </a:solidFill>
          </a:endParaRPr>
        </a:p>
      </dgm:t>
    </dgm:pt>
    <dgm:pt modelId="{67B2A8E5-D949-45C4-9ED6-A59C805579B8}" type="parTrans" cxnId="{31877E84-D087-4294-AB92-D7FD2B989C1A}">
      <dgm:prSet/>
      <dgm:spPr/>
      <dgm:t>
        <a:bodyPr/>
        <a:lstStyle/>
        <a:p>
          <a:endParaRPr lang="ru-RU" sz="2800">
            <a:solidFill>
              <a:schemeClr val="tx1"/>
            </a:solidFill>
          </a:endParaRPr>
        </a:p>
      </dgm:t>
    </dgm:pt>
    <dgm:pt modelId="{E97BC9CB-D431-4794-909B-0CFA005C6EA8}" type="sibTrans" cxnId="{31877E84-D087-4294-AB92-D7FD2B989C1A}">
      <dgm:prSet/>
      <dgm:spPr/>
      <dgm:t>
        <a:bodyPr/>
        <a:lstStyle/>
        <a:p>
          <a:endParaRPr lang="ru-RU" sz="2800">
            <a:solidFill>
              <a:schemeClr val="tx1"/>
            </a:solidFill>
          </a:endParaRPr>
        </a:p>
      </dgm:t>
    </dgm:pt>
    <dgm:pt modelId="{27EE8292-4B94-4506-80E3-1FAB965996DC}">
      <dgm:prSet custT="1"/>
      <dgm:spPr/>
      <dgm:t>
        <a:bodyPr/>
        <a:lstStyle/>
        <a:p>
          <a:pPr rtl="0"/>
          <a:r>
            <a:rPr lang="ru-RU" sz="2400" smtClean="0">
              <a:solidFill>
                <a:schemeClr val="tx1"/>
              </a:solidFill>
            </a:rPr>
            <a:t>Социальное партнерство с региональными общественными организациями, администрацией г.Иркутска, правительством Иркутской области.</a:t>
          </a:r>
          <a:endParaRPr lang="ru-RU" sz="2400">
            <a:solidFill>
              <a:schemeClr val="tx1"/>
            </a:solidFill>
          </a:endParaRPr>
        </a:p>
      </dgm:t>
    </dgm:pt>
    <dgm:pt modelId="{EAE743DE-73E0-44FA-87C2-961F859D632F}" type="parTrans" cxnId="{E48FDD2C-CF98-4A61-9342-C85CBCDE33A0}">
      <dgm:prSet/>
      <dgm:spPr/>
      <dgm:t>
        <a:bodyPr/>
        <a:lstStyle/>
        <a:p>
          <a:endParaRPr lang="ru-RU" sz="2800">
            <a:solidFill>
              <a:schemeClr val="tx1"/>
            </a:solidFill>
          </a:endParaRPr>
        </a:p>
      </dgm:t>
    </dgm:pt>
    <dgm:pt modelId="{0638A561-227D-4522-856B-1C6CDEA91491}" type="sibTrans" cxnId="{E48FDD2C-CF98-4A61-9342-C85CBCDE33A0}">
      <dgm:prSet/>
      <dgm:spPr/>
      <dgm:t>
        <a:bodyPr/>
        <a:lstStyle/>
        <a:p>
          <a:endParaRPr lang="ru-RU" sz="2800">
            <a:solidFill>
              <a:schemeClr val="tx1"/>
            </a:solidFill>
          </a:endParaRPr>
        </a:p>
      </dgm:t>
    </dgm:pt>
    <dgm:pt modelId="{035F9BE9-BE9B-49BD-8839-0C0AA4A8F3EF}" type="pres">
      <dgm:prSet presAssocID="{75463614-CD76-4C50-B59E-00BB80466DC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A004AED-F213-4CFE-A491-1F545F65CCCA}" type="pres">
      <dgm:prSet presAssocID="{9E29AFA9-2CAB-41A8-BB0D-A2040F11A752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C90F47-E5B4-40C2-A78B-1B7D9380E064}" type="pres">
      <dgm:prSet presAssocID="{A3BD580C-AF43-4BFF-9ACD-3C7D9EFB899C}" presName="spacer" presStyleCnt="0"/>
      <dgm:spPr/>
    </dgm:pt>
    <dgm:pt modelId="{F376881D-0A41-4791-BC95-51F7DB12C095}" type="pres">
      <dgm:prSet presAssocID="{4605AB05-F504-4AE0-BFD6-156D643B7E74}" presName="parentText" presStyleLbl="node1" presStyleIdx="1" presStyleCnt="5" custScaleY="12716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71398B-8267-47B6-9232-8A3DC3934FBF}" type="pres">
      <dgm:prSet presAssocID="{7B146D0B-681C-4B45-9123-977A1BE093C5}" presName="spacer" presStyleCnt="0"/>
      <dgm:spPr/>
    </dgm:pt>
    <dgm:pt modelId="{6BBA81D6-9C55-47A5-B2AC-A03AA3022E9A}" type="pres">
      <dgm:prSet presAssocID="{03A116B1-1269-4E13-AFB2-C1866FF9941B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32443E-9342-4EEE-92DA-E5070771AB42}" type="pres">
      <dgm:prSet presAssocID="{8591341B-F3BA-4B5E-A3BC-FC68D1FBE79D}" presName="spacer" presStyleCnt="0"/>
      <dgm:spPr/>
    </dgm:pt>
    <dgm:pt modelId="{D29D9180-4FC0-4EA6-9371-1F2AA4E79FC3}" type="pres">
      <dgm:prSet presAssocID="{0B4D82F2-A48B-4C4E-8D63-D46C41C85CDD}" presName="parentText" presStyleLbl="node1" presStyleIdx="3" presStyleCnt="5" custScaleY="652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F46154-1822-4D92-B5C8-08DF1CC331D5}" type="pres">
      <dgm:prSet presAssocID="{E97BC9CB-D431-4794-909B-0CFA005C6EA8}" presName="spacer" presStyleCnt="0"/>
      <dgm:spPr/>
    </dgm:pt>
    <dgm:pt modelId="{31657A93-F88A-4103-ABC5-0976D0A9FB1F}" type="pres">
      <dgm:prSet presAssocID="{27EE8292-4B94-4506-80E3-1FAB965996DC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A1FEA8D-9A00-4409-AA8B-CA0F1518A574}" type="presOf" srcId="{4605AB05-F504-4AE0-BFD6-156D643B7E74}" destId="{F376881D-0A41-4791-BC95-51F7DB12C095}" srcOrd="0" destOrd="0" presId="urn:microsoft.com/office/officeart/2005/8/layout/vList2"/>
    <dgm:cxn modelId="{3C6A5757-40BD-4535-80E8-BC28E9356911}" type="presOf" srcId="{27EE8292-4B94-4506-80E3-1FAB965996DC}" destId="{31657A93-F88A-4103-ABC5-0976D0A9FB1F}" srcOrd="0" destOrd="0" presId="urn:microsoft.com/office/officeart/2005/8/layout/vList2"/>
    <dgm:cxn modelId="{9B6E3925-5553-422F-A5C0-270583C46AA6}" type="presOf" srcId="{9E29AFA9-2CAB-41A8-BB0D-A2040F11A752}" destId="{8A004AED-F213-4CFE-A491-1F545F65CCCA}" srcOrd="0" destOrd="0" presId="urn:microsoft.com/office/officeart/2005/8/layout/vList2"/>
    <dgm:cxn modelId="{E48FDD2C-CF98-4A61-9342-C85CBCDE33A0}" srcId="{75463614-CD76-4C50-B59E-00BB80466DCE}" destId="{27EE8292-4B94-4506-80E3-1FAB965996DC}" srcOrd="4" destOrd="0" parTransId="{EAE743DE-73E0-44FA-87C2-961F859D632F}" sibTransId="{0638A561-227D-4522-856B-1C6CDEA91491}"/>
    <dgm:cxn modelId="{863843DA-588C-4854-BAD7-FABE582E8B1E}" srcId="{75463614-CD76-4C50-B59E-00BB80466DCE}" destId="{4605AB05-F504-4AE0-BFD6-156D643B7E74}" srcOrd="1" destOrd="0" parTransId="{D4DB8258-FAB9-419C-8C92-D7239497F5A8}" sibTransId="{7B146D0B-681C-4B45-9123-977A1BE093C5}"/>
    <dgm:cxn modelId="{31877E84-D087-4294-AB92-D7FD2B989C1A}" srcId="{75463614-CD76-4C50-B59E-00BB80466DCE}" destId="{0B4D82F2-A48B-4C4E-8D63-D46C41C85CDD}" srcOrd="3" destOrd="0" parTransId="{67B2A8E5-D949-45C4-9ED6-A59C805579B8}" sibTransId="{E97BC9CB-D431-4794-909B-0CFA005C6EA8}"/>
    <dgm:cxn modelId="{75544D1F-9E5D-4774-8593-CBF4F7853841}" srcId="{75463614-CD76-4C50-B59E-00BB80466DCE}" destId="{9E29AFA9-2CAB-41A8-BB0D-A2040F11A752}" srcOrd="0" destOrd="0" parTransId="{D12C1D2B-6F5F-41A3-A90C-AA6C6212017A}" sibTransId="{A3BD580C-AF43-4BFF-9ACD-3C7D9EFB899C}"/>
    <dgm:cxn modelId="{AF9CBED9-ED3A-420B-BAD4-12A757F89994}" type="presOf" srcId="{0B4D82F2-A48B-4C4E-8D63-D46C41C85CDD}" destId="{D29D9180-4FC0-4EA6-9371-1F2AA4E79FC3}" srcOrd="0" destOrd="0" presId="urn:microsoft.com/office/officeart/2005/8/layout/vList2"/>
    <dgm:cxn modelId="{C51A3F8F-A8EC-4F14-91A3-1BFAB6FC8A21}" type="presOf" srcId="{75463614-CD76-4C50-B59E-00BB80466DCE}" destId="{035F9BE9-BE9B-49BD-8839-0C0AA4A8F3EF}" srcOrd="0" destOrd="0" presId="urn:microsoft.com/office/officeart/2005/8/layout/vList2"/>
    <dgm:cxn modelId="{32EA7ADF-B51E-4A02-AF3F-F6DB46F7BF56}" type="presOf" srcId="{03A116B1-1269-4E13-AFB2-C1866FF9941B}" destId="{6BBA81D6-9C55-47A5-B2AC-A03AA3022E9A}" srcOrd="0" destOrd="0" presId="urn:microsoft.com/office/officeart/2005/8/layout/vList2"/>
    <dgm:cxn modelId="{47D2D315-953C-4F10-9F16-8B68FCF526AE}" srcId="{75463614-CD76-4C50-B59E-00BB80466DCE}" destId="{03A116B1-1269-4E13-AFB2-C1866FF9941B}" srcOrd="2" destOrd="0" parTransId="{75581376-311B-4BDC-A379-7FDCB1CA9567}" sibTransId="{8591341B-F3BA-4B5E-A3BC-FC68D1FBE79D}"/>
    <dgm:cxn modelId="{27764FA1-D1A1-408B-84C1-46C3B551B38A}" type="presParOf" srcId="{035F9BE9-BE9B-49BD-8839-0C0AA4A8F3EF}" destId="{8A004AED-F213-4CFE-A491-1F545F65CCCA}" srcOrd="0" destOrd="0" presId="urn:microsoft.com/office/officeart/2005/8/layout/vList2"/>
    <dgm:cxn modelId="{CA596BC5-9E06-4465-95EC-D4C40F9682E7}" type="presParOf" srcId="{035F9BE9-BE9B-49BD-8839-0C0AA4A8F3EF}" destId="{82C90F47-E5B4-40C2-A78B-1B7D9380E064}" srcOrd="1" destOrd="0" presId="urn:microsoft.com/office/officeart/2005/8/layout/vList2"/>
    <dgm:cxn modelId="{09AC48A0-DA29-43A6-BD3C-C79E601033AE}" type="presParOf" srcId="{035F9BE9-BE9B-49BD-8839-0C0AA4A8F3EF}" destId="{F376881D-0A41-4791-BC95-51F7DB12C095}" srcOrd="2" destOrd="0" presId="urn:microsoft.com/office/officeart/2005/8/layout/vList2"/>
    <dgm:cxn modelId="{2BF537C5-CDCD-4B0B-8B09-7C43C330E5A1}" type="presParOf" srcId="{035F9BE9-BE9B-49BD-8839-0C0AA4A8F3EF}" destId="{2F71398B-8267-47B6-9232-8A3DC3934FBF}" srcOrd="3" destOrd="0" presId="urn:microsoft.com/office/officeart/2005/8/layout/vList2"/>
    <dgm:cxn modelId="{2AE1FB57-4350-48CE-AC9E-89146C99A33B}" type="presParOf" srcId="{035F9BE9-BE9B-49BD-8839-0C0AA4A8F3EF}" destId="{6BBA81D6-9C55-47A5-B2AC-A03AA3022E9A}" srcOrd="4" destOrd="0" presId="urn:microsoft.com/office/officeart/2005/8/layout/vList2"/>
    <dgm:cxn modelId="{A2365F9F-8690-4E45-9CCB-133AD280688B}" type="presParOf" srcId="{035F9BE9-BE9B-49BD-8839-0C0AA4A8F3EF}" destId="{5A32443E-9342-4EEE-92DA-E5070771AB42}" srcOrd="5" destOrd="0" presId="urn:microsoft.com/office/officeart/2005/8/layout/vList2"/>
    <dgm:cxn modelId="{54021DE0-D4BA-4149-B10E-91946AAFBCF6}" type="presParOf" srcId="{035F9BE9-BE9B-49BD-8839-0C0AA4A8F3EF}" destId="{D29D9180-4FC0-4EA6-9371-1F2AA4E79FC3}" srcOrd="6" destOrd="0" presId="urn:microsoft.com/office/officeart/2005/8/layout/vList2"/>
    <dgm:cxn modelId="{986C2BC2-E55C-4364-AF25-5382FA8F1D62}" type="presParOf" srcId="{035F9BE9-BE9B-49BD-8839-0C0AA4A8F3EF}" destId="{9EF46154-1822-4D92-B5C8-08DF1CC331D5}" srcOrd="7" destOrd="0" presId="urn:microsoft.com/office/officeart/2005/8/layout/vList2"/>
    <dgm:cxn modelId="{19898769-E506-4DB1-9CF8-969306BC5C3E}" type="presParOf" srcId="{035F9BE9-BE9B-49BD-8839-0C0AA4A8F3EF}" destId="{31657A93-F88A-4103-ABC5-0976D0A9FB1F}" srcOrd="8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56AC77-8643-4AC0-A28F-447DB42DC3AA}">
      <dsp:nvSpPr>
        <dsp:cNvPr id="0" name=""/>
        <dsp:cNvSpPr/>
      </dsp:nvSpPr>
      <dsp:spPr>
        <a:xfrm>
          <a:off x="0" y="50879"/>
          <a:ext cx="10514013" cy="6715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Характеристики обучающегося сообщества:</a:t>
          </a:r>
          <a:endParaRPr lang="ru-RU" sz="2800" kern="1200" dirty="0"/>
        </a:p>
      </dsp:txBody>
      <dsp:txXfrm>
        <a:off x="32784" y="83663"/>
        <a:ext cx="10448445" cy="606012"/>
      </dsp:txXfrm>
    </dsp:sp>
    <dsp:sp modelId="{18767557-142E-4A69-B111-3212FAF14002}">
      <dsp:nvSpPr>
        <dsp:cNvPr id="0" name=""/>
        <dsp:cNvSpPr/>
      </dsp:nvSpPr>
      <dsp:spPr>
        <a:xfrm>
          <a:off x="0" y="803099"/>
          <a:ext cx="10514013" cy="671580"/>
        </a:xfrm>
        <a:prstGeom prst="roundRect">
          <a:avLst/>
        </a:prstGeom>
        <a:gradFill rotWithShape="0">
          <a:gsLst>
            <a:gs pos="0">
              <a:schemeClr val="accent2">
                <a:hueOff val="-1570184"/>
                <a:satOff val="-2097"/>
                <a:lumOff val="124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570184"/>
                <a:satOff val="-2097"/>
                <a:lumOff val="124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570184"/>
                <a:satOff val="-2097"/>
                <a:lumOff val="124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Базовая  ценность,</a:t>
          </a:r>
          <a:r>
            <a:rPr lang="ru-RU" sz="2800" kern="1200" dirty="0" smtClean="0"/>
            <a:t> на которую ориентированы идеи проекта:</a:t>
          </a:r>
          <a:endParaRPr lang="ru-RU" sz="2800" kern="1200" dirty="0"/>
        </a:p>
      </dsp:txBody>
      <dsp:txXfrm>
        <a:off x="32784" y="835883"/>
        <a:ext cx="10448445" cy="606012"/>
      </dsp:txXfrm>
    </dsp:sp>
    <dsp:sp modelId="{DC0ED378-DDF2-42BA-AD38-70850F4BFDD1}">
      <dsp:nvSpPr>
        <dsp:cNvPr id="0" name=""/>
        <dsp:cNvSpPr/>
      </dsp:nvSpPr>
      <dsp:spPr>
        <a:xfrm>
          <a:off x="0" y="1474679"/>
          <a:ext cx="10514013" cy="463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20" tIns="30480" rIns="170688" bIns="30480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400" kern="1200" dirty="0" smtClean="0"/>
            <a:t>обучающийся, развивающийся, успешный человек</a:t>
          </a:r>
          <a:r>
            <a:rPr lang="ru-RU" sz="2200" kern="1200" dirty="0" smtClean="0"/>
            <a:t>.</a:t>
          </a:r>
          <a:endParaRPr lang="ru-RU" sz="2200" kern="1200" dirty="0"/>
        </a:p>
      </dsp:txBody>
      <dsp:txXfrm>
        <a:off x="0" y="1474679"/>
        <a:ext cx="10514013" cy="463680"/>
      </dsp:txXfrm>
    </dsp:sp>
    <dsp:sp modelId="{5190E7AB-50DC-4894-AF47-4E37050F11F1}">
      <dsp:nvSpPr>
        <dsp:cNvPr id="0" name=""/>
        <dsp:cNvSpPr/>
      </dsp:nvSpPr>
      <dsp:spPr>
        <a:xfrm>
          <a:off x="0" y="1938359"/>
          <a:ext cx="10514013" cy="671580"/>
        </a:xfrm>
        <a:prstGeom prst="roundRect">
          <a:avLst/>
        </a:prstGeom>
        <a:gradFill rotWithShape="0">
          <a:gsLst>
            <a:gs pos="0">
              <a:schemeClr val="accent2">
                <a:hueOff val="-3140368"/>
                <a:satOff val="-4193"/>
                <a:lumOff val="248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3140368"/>
                <a:satOff val="-4193"/>
                <a:lumOff val="248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3140368"/>
                <a:satOff val="-4193"/>
                <a:lumOff val="248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Сущность: </a:t>
          </a:r>
        </a:p>
      </dsp:txBody>
      <dsp:txXfrm>
        <a:off x="32784" y="1971143"/>
        <a:ext cx="10448445" cy="606012"/>
      </dsp:txXfrm>
    </dsp:sp>
    <dsp:sp modelId="{BBFC6E04-B2FC-429E-B03F-F28E75965E58}">
      <dsp:nvSpPr>
        <dsp:cNvPr id="0" name=""/>
        <dsp:cNvSpPr/>
      </dsp:nvSpPr>
      <dsp:spPr>
        <a:xfrm>
          <a:off x="0" y="2609939"/>
          <a:ext cx="10514013" cy="695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20" tIns="35560" rIns="199136" bIns="35560" numCol="1" spcCol="1270" anchor="t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200" kern="1200" dirty="0" smtClean="0"/>
            <a:t>стимулирующая образовательная среда, гармонизирующая познавательные потребности граждан и просветительские возможности региона.</a:t>
          </a:r>
          <a:endParaRPr lang="ru-RU" sz="2200" kern="1200" dirty="0"/>
        </a:p>
      </dsp:txBody>
      <dsp:txXfrm>
        <a:off x="0" y="2609939"/>
        <a:ext cx="10514013" cy="695520"/>
      </dsp:txXfrm>
    </dsp:sp>
    <dsp:sp modelId="{22A305A6-1A21-4C8F-B803-2A32C8F06712}">
      <dsp:nvSpPr>
        <dsp:cNvPr id="0" name=""/>
        <dsp:cNvSpPr/>
      </dsp:nvSpPr>
      <dsp:spPr>
        <a:xfrm>
          <a:off x="0" y="3305459"/>
          <a:ext cx="10514013" cy="671580"/>
        </a:xfrm>
        <a:prstGeom prst="roundRect">
          <a:avLst/>
        </a:prstGeom>
        <a:gradFill rotWithShape="0">
          <a:gsLst>
            <a:gs pos="0">
              <a:schemeClr val="accent2">
                <a:hueOff val="-4710551"/>
                <a:satOff val="-6290"/>
                <a:lumOff val="372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4710551"/>
                <a:satOff val="-6290"/>
                <a:lumOff val="372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4710551"/>
                <a:satOff val="-6290"/>
                <a:lumOff val="372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Форма реализации: </a:t>
          </a:r>
        </a:p>
      </dsp:txBody>
      <dsp:txXfrm>
        <a:off x="32784" y="3338243"/>
        <a:ext cx="10448445" cy="606012"/>
      </dsp:txXfrm>
    </dsp:sp>
    <dsp:sp modelId="{BF05835C-882F-45DA-A247-EE339BE3EF2C}">
      <dsp:nvSpPr>
        <dsp:cNvPr id="0" name=""/>
        <dsp:cNvSpPr/>
      </dsp:nvSpPr>
      <dsp:spPr>
        <a:xfrm>
          <a:off x="0" y="3977039"/>
          <a:ext cx="10514013" cy="463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20" tIns="35560" rIns="199136" bIns="35560" numCol="1" spcCol="1270" anchor="t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200" kern="1200" dirty="0" smtClean="0"/>
            <a:t>Центр гибкого образования</a:t>
          </a:r>
          <a:endParaRPr lang="ru-RU" sz="2200" kern="1200" dirty="0"/>
        </a:p>
      </dsp:txBody>
      <dsp:txXfrm>
        <a:off x="0" y="3977039"/>
        <a:ext cx="10514013" cy="4636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1BE3EF-53DC-43F1-ACDB-C2C7A6ED2E2D}">
      <dsp:nvSpPr>
        <dsp:cNvPr id="0" name=""/>
        <dsp:cNvSpPr/>
      </dsp:nvSpPr>
      <dsp:spPr>
        <a:xfrm rot="5400000">
          <a:off x="6500957" y="-2320239"/>
          <a:ext cx="2787735" cy="7430423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just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i="1" kern="1200" smtClean="0">
              <a:latin typeface="Arial Narrow" pitchFamily="34" charset="0"/>
            </a:rPr>
            <a:t>Свободный доступ. Содержание и направления образовательной деятельности сайта определяются запросами граждан. Модераторы создают условия для объединения потенциальных обучающихся в группы, для оптимальной организации их образовательной деятельности, выравнивания условий для разных слоев общества в процессе развития человеческих ресурсов региона и улучшения социального самочувствия граждан.</a:t>
          </a:r>
          <a:endParaRPr lang="ru-RU" sz="2000" kern="1200" dirty="0">
            <a:latin typeface="Arial Narrow" pitchFamily="34" charset="0"/>
          </a:endParaRPr>
        </a:p>
      </dsp:txBody>
      <dsp:txXfrm rot="-5400000">
        <a:off x="4179613" y="137191"/>
        <a:ext cx="7294337" cy="2515563"/>
      </dsp:txXfrm>
    </dsp:sp>
    <dsp:sp modelId="{B58FED82-4A7B-417B-86D0-8367C2FF98E7}">
      <dsp:nvSpPr>
        <dsp:cNvPr id="0" name=""/>
        <dsp:cNvSpPr/>
      </dsp:nvSpPr>
      <dsp:spPr>
        <a:xfrm>
          <a:off x="0" y="151451"/>
          <a:ext cx="4179613" cy="248704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smtClean="0">
              <a:latin typeface="Arial Narrow" pitchFamily="34" charset="0"/>
            </a:rPr>
            <a:t>Сайт Центра гибкого образования как единая информационная платформа для образования взрослых.</a:t>
          </a:r>
          <a:endParaRPr lang="ru-RU" sz="2400" kern="1200" dirty="0">
            <a:latin typeface="Arial Narrow" pitchFamily="34" charset="0"/>
          </a:endParaRPr>
        </a:p>
      </dsp:txBody>
      <dsp:txXfrm>
        <a:off x="121407" y="272858"/>
        <a:ext cx="3936799" cy="2244228"/>
      </dsp:txXfrm>
    </dsp:sp>
    <dsp:sp modelId="{D181872C-AD22-447E-8895-F9FA6CC0D9AE}">
      <dsp:nvSpPr>
        <dsp:cNvPr id="0" name=""/>
        <dsp:cNvSpPr/>
      </dsp:nvSpPr>
      <dsp:spPr>
        <a:xfrm rot="5400000">
          <a:off x="6717287" y="437869"/>
          <a:ext cx="2370509" cy="7437687"/>
        </a:xfrm>
        <a:prstGeom prst="round2SameRect">
          <a:avLst/>
        </a:prstGeom>
        <a:solidFill>
          <a:schemeClr val="accent2">
            <a:tint val="40000"/>
            <a:alpha val="90000"/>
            <a:hueOff val="-5475693"/>
            <a:satOff val="-4550"/>
            <a:lumOff val="319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-5475693"/>
              <a:satOff val="-4550"/>
              <a:lumOff val="319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just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i="1" kern="1200" dirty="0" smtClean="0">
              <a:latin typeface="Arial Narrow" pitchFamily="34" charset="0"/>
            </a:rPr>
            <a:t>Методическое, организационное сопровождение образовательного пространства сайта. Организация занятий очной формы. Организация</a:t>
          </a:r>
          <a:r>
            <a:rPr lang="ru-RU" sz="2000" kern="1200" dirty="0" smtClean="0">
              <a:latin typeface="Arial Narrow" pitchFamily="34" charset="0"/>
            </a:rPr>
            <a:t> </a:t>
          </a:r>
          <a:r>
            <a:rPr lang="ru-RU" sz="2000" i="1" kern="1200" dirty="0" smtClean="0">
              <a:latin typeface="Arial Narrow" pitchFamily="34" charset="0"/>
            </a:rPr>
            <a:t>мониторинга развития образовательного пространства региона (онлайн опросы); интеграция формального и неформального образования;  создание системы стимулирования и мотивации обучения (как обучающихся, так и обучающих) на базе СМИ.</a:t>
          </a:r>
          <a:endParaRPr lang="ru-RU" sz="2000" i="1" kern="1200" dirty="0">
            <a:latin typeface="Arial Narrow" pitchFamily="34" charset="0"/>
          </a:endParaRPr>
        </a:p>
      </dsp:txBody>
      <dsp:txXfrm rot="-5400000">
        <a:off x="4183699" y="3087177"/>
        <a:ext cx="7321968" cy="2139071"/>
      </dsp:txXfrm>
    </dsp:sp>
    <dsp:sp modelId="{B27E08B4-974A-4A59-AEE8-9B24BAE537C7}">
      <dsp:nvSpPr>
        <dsp:cNvPr id="0" name=""/>
        <dsp:cNvSpPr/>
      </dsp:nvSpPr>
      <dsp:spPr>
        <a:xfrm>
          <a:off x="0" y="2913192"/>
          <a:ext cx="4183698" cy="2487042"/>
        </a:xfrm>
        <a:prstGeom prst="roundRect">
          <a:avLst/>
        </a:prstGeom>
        <a:gradFill rotWithShape="0">
          <a:gsLst>
            <a:gs pos="0">
              <a:schemeClr val="accent2">
                <a:hueOff val="-4710551"/>
                <a:satOff val="-6290"/>
                <a:lumOff val="372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4710551"/>
                <a:satOff val="-6290"/>
                <a:lumOff val="372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4710551"/>
                <a:satOff val="-6290"/>
                <a:lumOff val="372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>
              <a:latin typeface="Arial Narrow" pitchFamily="34" charset="0"/>
            </a:rPr>
            <a:t>Ресурсный аудиторный комплекс Центра гибкого образования, действующий автономно, 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>
              <a:latin typeface="Arial Narrow" pitchFamily="34" charset="0"/>
            </a:rPr>
            <a:t>в специально оборудованном помещении при методическом сопровождении Педагогического института «ИГУ». </a:t>
          </a:r>
          <a:endParaRPr lang="ru-RU" sz="2000" kern="1200" dirty="0">
            <a:latin typeface="Arial Narrow" pitchFamily="34" charset="0"/>
          </a:endParaRPr>
        </a:p>
      </dsp:txBody>
      <dsp:txXfrm>
        <a:off x="121407" y="3034599"/>
        <a:ext cx="3940884" cy="224422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004AED-F213-4CFE-A491-1F545F65CCCA}">
      <dsp:nvSpPr>
        <dsp:cNvPr id="0" name=""/>
        <dsp:cNvSpPr/>
      </dsp:nvSpPr>
      <dsp:spPr>
        <a:xfrm>
          <a:off x="0" y="2092"/>
          <a:ext cx="11483163" cy="1049343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>
              <a:solidFill>
                <a:schemeClr val="tx1"/>
              </a:solidFill>
            </a:rPr>
            <a:t>Преподавательский состав Педагогического института ИГУ, имеющий многолетний опыт работы в системе образования взрослых.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51225" y="53317"/>
        <a:ext cx="11380713" cy="946893"/>
      </dsp:txXfrm>
    </dsp:sp>
    <dsp:sp modelId="{F376881D-0A41-4791-BC95-51F7DB12C095}">
      <dsp:nvSpPr>
        <dsp:cNvPr id="0" name=""/>
        <dsp:cNvSpPr/>
      </dsp:nvSpPr>
      <dsp:spPr>
        <a:xfrm>
          <a:off x="0" y="1065836"/>
          <a:ext cx="11483163" cy="1334429"/>
        </a:xfrm>
        <a:prstGeom prst="roundRect">
          <a:avLst/>
        </a:prstGeom>
        <a:gradFill rotWithShape="0">
          <a:gsLst>
            <a:gs pos="0">
              <a:schemeClr val="accent5">
                <a:hueOff val="2042989"/>
                <a:satOff val="1394"/>
                <a:lumOff val="-392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2042989"/>
                <a:satOff val="1394"/>
                <a:lumOff val="-392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2042989"/>
                <a:satOff val="1394"/>
                <a:lumOff val="-392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>
              <a:solidFill>
                <a:schemeClr val="tx1"/>
              </a:solidFill>
            </a:rPr>
            <a:t>Студенты Педагогического института ИГУ, имеющие андрагогический опыт и высокую мотивацию к добровольческой деятельности в проектах «Высшая народная школа» и «Неделя неформального образования».</a:t>
          </a:r>
          <a:endParaRPr lang="ru-RU" sz="2400" kern="1200">
            <a:solidFill>
              <a:schemeClr val="tx1"/>
            </a:solidFill>
          </a:endParaRPr>
        </a:p>
      </dsp:txBody>
      <dsp:txXfrm>
        <a:off x="65141" y="1130977"/>
        <a:ext cx="11352881" cy="1204147"/>
      </dsp:txXfrm>
    </dsp:sp>
    <dsp:sp modelId="{6BBA81D6-9C55-47A5-B2AC-A03AA3022E9A}">
      <dsp:nvSpPr>
        <dsp:cNvPr id="0" name=""/>
        <dsp:cNvSpPr/>
      </dsp:nvSpPr>
      <dsp:spPr>
        <a:xfrm>
          <a:off x="0" y="2414665"/>
          <a:ext cx="11483163" cy="1049343"/>
        </a:xfrm>
        <a:prstGeom prst="roundRect">
          <a:avLst/>
        </a:prstGeom>
        <a:gradFill rotWithShape="0">
          <a:gsLst>
            <a:gs pos="0">
              <a:schemeClr val="accent5">
                <a:hueOff val="4085978"/>
                <a:satOff val="2788"/>
                <a:lumOff val="-784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4085978"/>
                <a:satOff val="2788"/>
                <a:lumOff val="-784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4085978"/>
                <a:satOff val="2788"/>
                <a:lumOff val="-784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>
              <a:solidFill>
                <a:schemeClr val="tx1"/>
              </a:solidFill>
            </a:rPr>
            <a:t>Аудитории Педагогического института ИГУ, которые могут частично обеспечить очную форму обучения в рамках работы Центра гибкого образования.</a:t>
          </a:r>
          <a:endParaRPr lang="ru-RU" sz="2400" kern="1200">
            <a:solidFill>
              <a:schemeClr val="tx1"/>
            </a:solidFill>
          </a:endParaRPr>
        </a:p>
      </dsp:txBody>
      <dsp:txXfrm>
        <a:off x="51225" y="2465890"/>
        <a:ext cx="11380713" cy="946893"/>
      </dsp:txXfrm>
    </dsp:sp>
    <dsp:sp modelId="{D29D9180-4FC0-4EA6-9371-1F2AA4E79FC3}">
      <dsp:nvSpPr>
        <dsp:cNvPr id="0" name=""/>
        <dsp:cNvSpPr/>
      </dsp:nvSpPr>
      <dsp:spPr>
        <a:xfrm>
          <a:off x="0" y="3478409"/>
          <a:ext cx="11483163" cy="684277"/>
        </a:xfrm>
        <a:prstGeom prst="roundRect">
          <a:avLst/>
        </a:prstGeom>
        <a:gradFill rotWithShape="0">
          <a:gsLst>
            <a:gs pos="0">
              <a:schemeClr val="accent5">
                <a:hueOff val="6128967"/>
                <a:satOff val="4183"/>
                <a:lumOff val="-1176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6128967"/>
                <a:satOff val="4183"/>
                <a:lumOff val="-1176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6128967"/>
                <a:satOff val="4183"/>
                <a:lumOff val="-1176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</a:rPr>
            <a:t>Активные иркутяне - постоянные участники перечисленных выше проектов.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33404" y="3511813"/>
        <a:ext cx="11416355" cy="617469"/>
      </dsp:txXfrm>
    </dsp:sp>
    <dsp:sp modelId="{31657A93-F88A-4103-ABC5-0976D0A9FB1F}">
      <dsp:nvSpPr>
        <dsp:cNvPr id="0" name=""/>
        <dsp:cNvSpPr/>
      </dsp:nvSpPr>
      <dsp:spPr>
        <a:xfrm>
          <a:off x="0" y="4177086"/>
          <a:ext cx="11483163" cy="1049343"/>
        </a:xfrm>
        <a:prstGeom prst="roundRect">
          <a:avLst/>
        </a:prstGeom>
        <a:gradFill rotWithShape="0">
          <a:gsLst>
            <a:gs pos="0">
              <a:schemeClr val="accent5">
                <a:hueOff val="8171956"/>
                <a:satOff val="5577"/>
                <a:lumOff val="-1568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8171956"/>
                <a:satOff val="5577"/>
                <a:lumOff val="-1568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8171956"/>
                <a:satOff val="5577"/>
                <a:lumOff val="-1568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>
              <a:solidFill>
                <a:schemeClr val="tx1"/>
              </a:solidFill>
            </a:rPr>
            <a:t>Социальное партнерство с региональными общественными организациями, администрацией г.Иркутска, правительством Иркутской области.</a:t>
          </a:r>
          <a:endParaRPr lang="ru-RU" sz="2400" kern="1200">
            <a:solidFill>
              <a:schemeClr val="tx1"/>
            </a:solidFill>
          </a:endParaRPr>
        </a:p>
      </dsp:txBody>
      <dsp:txXfrm>
        <a:off x="51225" y="4228311"/>
        <a:ext cx="11380713" cy="9468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3A9847F-CC38-4B74-96CC-2A2F2F95DC00}" type="datetimeFigureOut">
              <a:rPr lang="ru-RU"/>
              <a:pPr>
                <a:defRPr/>
              </a:pPr>
              <a:t>19.03.2021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A76070C-4660-4D69-8F51-04E42023A7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563442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EE1E1CF-29A9-4CB9-AF68-7BDE2CCB0ABB}" type="datetimeFigureOut">
              <a:rPr lang="ru-RU"/>
              <a:pPr>
                <a:defRPr/>
              </a:pPr>
              <a:t>19.03.2021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900AC02-EDE0-405F-B6A8-0A713A016B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940059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работа_декабрь\Татьяне Евгеньевне\Здание.jp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24738" y="0"/>
            <a:ext cx="47672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11">
            <a:extLst>
              <a:ext uri="{FF2B5EF4-FFF2-40B4-BE49-F238E27FC236}"/>
            </a:extLst>
          </p:cNvPr>
          <p:cNvSpPr/>
          <p:nvPr userDrawn="1"/>
        </p:nvSpPr>
        <p:spPr>
          <a:xfrm>
            <a:off x="7424738" y="0"/>
            <a:ext cx="4767262" cy="6858000"/>
          </a:xfrm>
          <a:prstGeom prst="rect">
            <a:avLst/>
          </a:prstGeom>
          <a:solidFill>
            <a:srgbClr val="0CA480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" name="Picture 2" descr="C:\Users\Polzovatel\AppData\Local\Temp\HuaXvuT0.png.png"/>
          <p:cNvPicPr>
            <a:picLocks noChangeAspect="1" noChangeArrowheads="1"/>
          </p:cNvPicPr>
          <p:nvPr userDrawn="1"/>
        </p:nvPicPr>
        <p:blipFill>
          <a:blip r:embed="rId3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84464" y="5867398"/>
            <a:ext cx="948267" cy="948267"/>
          </a:xfrm>
          <a:prstGeom prst="rect">
            <a:avLst/>
          </a:prstGeom>
          <a:noFill/>
          <a:ln>
            <a:solidFill>
              <a:srgbClr val="0CA480"/>
            </a:solidFill>
          </a:ln>
        </p:spPr>
      </p:pic>
      <p:pic>
        <p:nvPicPr>
          <p:cNvPr id="7" name="Рисунок 13">
            <a:extLst>
              <a:ext uri="{FF2B5EF4-FFF2-40B4-BE49-F238E27FC236}"/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100735" y="126971"/>
            <a:ext cx="1854203" cy="1848179"/>
          </a:xfrm>
          <a:prstGeom prst="rect">
            <a:avLst/>
          </a:prstGeom>
        </p:spPr>
      </p:pic>
      <p:pic>
        <p:nvPicPr>
          <p:cNvPr id="8" name="Рисунок 15">
            <a:extLst>
              <a:ext uri="{FF2B5EF4-FFF2-40B4-BE49-F238E27FC236}"/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747002" y="126971"/>
            <a:ext cx="1820330" cy="184817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1733" y="1130829"/>
            <a:ext cx="6976534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3"/>
          </p:nvPr>
        </p:nvSpPr>
        <p:spPr>
          <a:xfrm>
            <a:off x="8135930" y="2946400"/>
            <a:ext cx="3751262" cy="2573338"/>
          </a:xfrm>
        </p:spPr>
        <p:txBody>
          <a:bodyPr/>
          <a:lstStyle>
            <a:lvl1pPr>
              <a:buNone/>
              <a:defRPr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E8E67-FBA0-48A1-8699-7703CA01CD54}" type="datetimeFigureOut">
              <a:rPr lang="ru-RU"/>
              <a:pPr>
                <a:defRPr/>
              </a:pPr>
              <a:t>19.03.2021</a:t>
            </a:fld>
            <a:endParaRPr lang="ru-RU"/>
          </a:p>
        </p:txBody>
      </p:sp>
      <p:sp>
        <p:nvSpPr>
          <p:cNvPr id="10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4D4670-9F97-4AB2-8E99-CE38DACCF1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>
            <a:extLst/>
          </p:cNvPr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6265" y="6051316"/>
            <a:ext cx="1803400" cy="80668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>
            <a:extLst>
              <a:ext uri="{FF2B5EF4-FFF2-40B4-BE49-F238E27FC236}"/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C2674E-63FF-4AA5-BF84-E3F52C83B494}" type="datetimeFigureOut">
              <a:rPr lang="ru-RU"/>
              <a:pPr>
                <a:defRPr/>
              </a:pPr>
              <a:t>19.03.2021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BF2F2-9F81-454C-B2F5-11D3CBCB87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>
            <a:extLst/>
          </p:cNvPr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8600" y="6051316"/>
            <a:ext cx="1803400" cy="80668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C3172-7E04-464D-BD45-D89FA4E7C374}" type="datetimeFigureOut">
              <a:rPr lang="ru-RU"/>
              <a:pPr>
                <a:defRPr/>
              </a:pPr>
              <a:t>19.03.2021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D0618-4084-48CF-81AE-51C8276757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7">
            <a:extLst/>
          </p:cNvPr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6265" y="6051316"/>
            <a:ext cx="1803400" cy="80668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E750A8-6F5D-4B82-985C-3213F684B05B}" type="datetimeFigureOut">
              <a:rPr lang="ru-RU"/>
              <a:pPr>
                <a:defRPr/>
              </a:pPr>
              <a:t>19.03.2021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257C1-0CF8-4611-9E80-037BC60B3F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8">
            <a:extLst/>
          </p:cNvPr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6265" y="6051316"/>
            <a:ext cx="1803400" cy="80668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>
            <a:extLst>
              <a:ext uri="{FF2B5EF4-FFF2-40B4-BE49-F238E27FC236}"/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4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163E8-9310-4A83-AE00-60D4BE9489D0}" type="datetimeFigureOut">
              <a:rPr lang="ru-RU"/>
              <a:pPr>
                <a:defRPr/>
              </a:pPr>
              <a:t>19.03.2021</a:t>
            </a:fld>
            <a:endParaRPr lang="ru-RU"/>
          </a:p>
        </p:txBody>
      </p:sp>
      <p:sp>
        <p:nvSpPr>
          <p:cNvPr id="7" name="Нижний колонтитул 5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22C11-B08F-4810-8DD9-5E9EE1FDF4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9">
            <a:extLst/>
          </p:cNvPr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6265" y="6051316"/>
            <a:ext cx="1803400" cy="80668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/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Дата 6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4FAEB2-366F-4987-8AAB-9EBF320B4B5D}" type="datetimeFigureOut">
              <a:rPr lang="ru-RU"/>
              <a:pPr>
                <a:defRPr/>
              </a:pPr>
              <a:t>19.03.2021</a:t>
            </a:fld>
            <a:endParaRPr lang="ru-RU"/>
          </a:p>
        </p:txBody>
      </p:sp>
      <p:sp>
        <p:nvSpPr>
          <p:cNvPr id="9" name="Нижний колонтитул 7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8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11781-9844-422D-AE12-E02C951F61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5">
            <a:extLst/>
          </p:cNvPr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6265" y="6051316"/>
            <a:ext cx="1803400" cy="80668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Дата 2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99DE2-EA8C-4CCE-B75C-D6F3A2B91D90}" type="datetimeFigureOut">
              <a:rPr lang="ru-RU"/>
              <a:pPr>
                <a:defRPr/>
              </a:pPr>
              <a:t>19.03.2021</a:t>
            </a:fld>
            <a:endParaRPr lang="ru-RU"/>
          </a:p>
        </p:txBody>
      </p:sp>
      <p:sp>
        <p:nvSpPr>
          <p:cNvPr id="5" name="Нижний колонтитул 3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1155E-2E11-48A2-8C59-22926B1A1B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4">
            <a:extLst/>
          </p:cNvPr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6265" y="6051316"/>
            <a:ext cx="1803400" cy="806684"/>
          </a:xfrm>
          <a:prstGeom prst="rect">
            <a:avLst/>
          </a:prstGeom>
        </p:spPr>
      </p:pic>
      <p:sp>
        <p:nvSpPr>
          <p:cNvPr id="3" name="Дата 1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F55B6-21F5-41E4-8D43-B44D64925E5A}" type="datetimeFigureOut">
              <a:rPr lang="ru-RU"/>
              <a:pPr>
                <a:defRPr/>
              </a:pPr>
              <a:t>19.03.2021</a:t>
            </a:fld>
            <a:endParaRPr lang="ru-RU"/>
          </a:p>
        </p:txBody>
      </p:sp>
      <p:sp>
        <p:nvSpPr>
          <p:cNvPr id="4" name="Нижний колонтитул 2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3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91F4C-2DE6-48FC-B62C-F57C281749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7">
            <a:extLst/>
          </p:cNvPr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6265" y="6051316"/>
            <a:ext cx="1803400" cy="80668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4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0ECDC-F2E5-45B7-8471-C5624C45AD91}" type="datetimeFigureOut">
              <a:rPr lang="ru-RU"/>
              <a:pPr>
                <a:defRPr/>
              </a:pPr>
              <a:t>19.03.2021</a:t>
            </a:fld>
            <a:endParaRPr lang="ru-RU"/>
          </a:p>
        </p:txBody>
      </p:sp>
      <p:sp>
        <p:nvSpPr>
          <p:cNvPr id="7" name="Нижний колонтитул 5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702F8-CEC0-4E1A-A20B-68332674BA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7">
            <a:extLst/>
          </p:cNvPr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6265" y="6051316"/>
            <a:ext cx="1803400" cy="80668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>
            <a:extLst>
              <a:ext uri="{FF2B5EF4-FFF2-40B4-BE49-F238E27FC236}"/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4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291F63-E0B2-4311-A32C-DF3F28600167}" type="datetimeFigureOut">
              <a:rPr lang="ru-RU"/>
              <a:pPr>
                <a:defRPr/>
              </a:pPr>
              <a:t>19.03.2021</a:t>
            </a:fld>
            <a:endParaRPr lang="ru-RU"/>
          </a:p>
        </p:txBody>
      </p:sp>
      <p:sp>
        <p:nvSpPr>
          <p:cNvPr id="7" name="Нижний колонтитул 5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ED1134-3AE1-470E-8456-C11920DAC5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557BCFB-0157-4078-879E-635A15FE00E8}" type="datetimeFigureOut">
              <a:rPr lang="ru-RU"/>
              <a:pPr>
                <a:defRPr/>
              </a:pPr>
              <a:t>19.03.2021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0B893E7-DD9E-4F7E-872B-F31CB31567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2263" y="1686911"/>
            <a:ext cx="6975475" cy="2948151"/>
          </a:xfrm>
        </p:spPr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СИБИРЬ-ОБУЧАЮЩИЙСЯ РЕГИОН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</a:endParaRPr>
          </a:p>
        </p:txBody>
      </p:sp>
      <p:sp>
        <p:nvSpPr>
          <p:cNvPr id="14338" name="Текст 2"/>
          <p:cNvSpPr>
            <a:spLocks noGrp="1"/>
          </p:cNvSpPr>
          <p:nvPr>
            <p:ph type="body" sz="quarter" idx="13"/>
          </p:nvPr>
        </p:nvSpPr>
        <p:spPr>
          <a:xfrm>
            <a:off x="8028361" y="2363694"/>
            <a:ext cx="3751262" cy="2573338"/>
          </a:xfrm>
        </p:spPr>
        <p:txBody>
          <a:bodyPr/>
          <a:lstStyle/>
          <a:p>
            <a:pPr algn="ctr"/>
            <a:r>
              <a:rPr lang="ru-RU" sz="3200" dirty="0" smtClean="0"/>
              <a:t>Идея создания </a:t>
            </a:r>
          </a:p>
          <a:p>
            <a:pPr algn="ctr"/>
            <a:r>
              <a:rPr lang="ru-RU" sz="3200" dirty="0" smtClean="0"/>
              <a:t>на базе Педагогического института ИГУ</a:t>
            </a:r>
          </a:p>
          <a:p>
            <a:pPr algn="ctr"/>
            <a:r>
              <a:rPr lang="ru-RU" sz="3200" dirty="0" smtClean="0"/>
              <a:t> </a:t>
            </a:r>
            <a:r>
              <a:rPr lang="ru-RU" sz="3600" dirty="0" smtClean="0"/>
              <a:t>ЦЕНТРА ГИБКОГО ОБРАЗОВАНИЯ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6028" y="4918839"/>
            <a:ext cx="6716110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r">
              <a:lnSpc>
                <a:spcPct val="110000"/>
              </a:lnSpc>
              <a:spcBef>
                <a:spcPts val="0"/>
              </a:spcBef>
            </a:pPr>
            <a:r>
              <a:rPr lang="ru-RU" alt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Гордина</a:t>
            </a:r>
            <a:r>
              <a:rPr lang="ru-RU" alt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Ольга Васильевна </a:t>
            </a:r>
          </a:p>
          <a:p>
            <a:pPr marL="0" indent="0" algn="r">
              <a:lnSpc>
                <a:spcPct val="110000"/>
              </a:lnSpc>
              <a:spcBef>
                <a:spcPts val="0"/>
              </a:spcBef>
            </a:pPr>
            <a:r>
              <a:rPr lang="ru-RU" alt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доцент кафедры социальной педагогики и психологии</a:t>
            </a:r>
            <a:r>
              <a:rPr lang="en-US" alt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alt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 ФГБОУ ВО «ИГУ»,</a:t>
            </a:r>
            <a:r>
              <a:rPr lang="en-US" altLang="ru-RU" i="1" dirty="0" smtClean="0">
                <a:latin typeface="Arial Narrow" pitchFamily="34" charset="0"/>
                <a:cs typeface="Times New Roman" pitchFamily="18" charset="0"/>
              </a:rPr>
              <a:t> </a:t>
            </a:r>
          </a:p>
          <a:p>
            <a:pPr marL="0" indent="0" algn="r">
              <a:lnSpc>
                <a:spcPct val="110000"/>
              </a:lnSpc>
              <a:spcBef>
                <a:spcPts val="0"/>
              </a:spcBef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член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совета директоров Высшей народной школы, 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r">
              <a:lnSpc>
                <a:spcPct val="110000"/>
              </a:lnSpc>
              <a:spcBef>
                <a:spcPts val="0"/>
              </a:spcBef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член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Общественной палаты г. Иркутска 3-го созыва</a:t>
            </a:r>
            <a:r>
              <a:rPr lang="ru-RU" altLang="ru-RU" i="1" dirty="0" smtClean="0">
                <a:latin typeface="Arial Narrow" pitchFamily="34" charset="0"/>
                <a:cs typeface="Times New Roman" pitchFamily="18" charset="0"/>
              </a:rPr>
              <a:t> </a:t>
            </a:r>
            <a:endParaRPr lang="ru-RU" altLang="ru-RU" i="1" dirty="0" smtClean="0"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5311" y="299544"/>
            <a:ext cx="69841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dirty="0" smtClean="0">
                <a:latin typeface="Arial Narrow" pitchFamily="34" charset="0"/>
                <a:cs typeface="Times New Roman" pitchFamily="18" charset="0"/>
              </a:rPr>
              <a:t>Министерство науки и высшего образования РФ</a:t>
            </a:r>
          </a:p>
          <a:p>
            <a:pPr algn="ctr"/>
            <a:r>
              <a:rPr lang="ru-RU" altLang="ru-RU" b="1" dirty="0" smtClean="0">
                <a:latin typeface="Arial Narrow" pitchFamily="34" charset="0"/>
                <a:cs typeface="Times New Roman" pitchFamily="18" charset="0"/>
              </a:rPr>
              <a:t>ФГБОУ  ВО «Иркутский государственный университет»</a:t>
            </a:r>
            <a:endParaRPr lang="en-US" altLang="ru-RU" b="1" dirty="0" smtClean="0">
              <a:latin typeface="Arial Narrow" pitchFamily="34" charset="0"/>
              <a:cs typeface="Times New Roman" pitchFamily="18" charset="0"/>
            </a:endParaRPr>
          </a:p>
          <a:p>
            <a:pPr algn="ctr"/>
            <a:r>
              <a:rPr lang="ru-RU" altLang="ru-RU" b="1" dirty="0" smtClean="0">
                <a:latin typeface="Arial Narrow" pitchFamily="34" charset="0"/>
                <a:cs typeface="Times New Roman" pitchFamily="18" charset="0"/>
              </a:rPr>
              <a:t>Педагогический институт</a:t>
            </a:r>
          </a:p>
          <a:p>
            <a:pPr algn="ctr"/>
            <a:r>
              <a:rPr lang="ru-RU" altLang="ru-RU" b="1" dirty="0" smtClean="0">
                <a:latin typeface="Arial Narrow" pitchFamily="34" charset="0"/>
                <a:cs typeface="Times New Roman" pitchFamily="18" charset="0"/>
              </a:rPr>
              <a:t>    кафедра социальной педагогики и психологии</a:t>
            </a:r>
            <a:endParaRPr lang="ru-RU" altLang="ru-RU" b="1" dirty="0">
              <a:latin typeface="Arial Narrow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72353" y="365125"/>
            <a:ext cx="11519647" cy="1284381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Цель</a:t>
            </a: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 развитие человеческого, социального капитала граждан через непрерывное 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открытое образование.</a:t>
            </a: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068584654"/>
              </p:ext>
            </p:extLst>
          </p:nvPr>
        </p:nvGraphicFramePr>
        <p:xfrm>
          <a:off x="838200" y="1685365"/>
          <a:ext cx="10514013" cy="44915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591" y="248167"/>
            <a:ext cx="10515600" cy="7239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Центр гибкого образования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199672481"/>
              </p:ext>
            </p:extLst>
          </p:nvPr>
        </p:nvGraphicFramePr>
        <p:xfrm>
          <a:off x="265814" y="1137684"/>
          <a:ext cx="11621386" cy="54013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563" y="165100"/>
            <a:ext cx="9477375" cy="121443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Опыт инициирования и сопровождения образования взрослых в регионе.</a:t>
            </a:r>
          </a:p>
        </p:txBody>
      </p:sp>
      <p:sp>
        <p:nvSpPr>
          <p:cNvPr id="17410" name="Объект 2"/>
          <p:cNvSpPr>
            <a:spLocks noGrp="1"/>
          </p:cNvSpPr>
          <p:nvPr>
            <p:ph idx="1"/>
          </p:nvPr>
        </p:nvSpPr>
        <p:spPr>
          <a:xfrm>
            <a:off x="1" y="1340069"/>
            <a:ext cx="11353800" cy="4836894"/>
          </a:xfrm>
        </p:spPr>
        <p:txBody>
          <a:bodyPr/>
          <a:lstStyle/>
          <a:p>
            <a:r>
              <a:rPr lang="ru-RU" sz="2400" b="1" dirty="0" smtClean="0"/>
              <a:t>Высшая народная школа для людей третьего возраста (ВНШ)</a:t>
            </a:r>
          </a:p>
          <a:p>
            <a:pPr algn="just"/>
            <a:r>
              <a:rPr lang="ru-RU" sz="2000" dirty="0" smtClean="0"/>
              <a:t>Открыта на базе ИГПУ </a:t>
            </a:r>
            <a:r>
              <a:rPr lang="ru-RU" sz="2000" u="sng" dirty="0" smtClean="0"/>
              <a:t>в 2009 году</a:t>
            </a:r>
            <a:r>
              <a:rPr lang="ru-RU" sz="2000" dirty="0" smtClean="0"/>
              <a:t>. Получает поддержку от администрации г.Иркутска в виде помещений ресурсного центра МКУ «ГОРОД». Ежегодно обучаются более 400 человек. С методической помощью коллектива ВНШ созданы сотни таких школ в Иркутской области на базе ветеранских организаций</a:t>
            </a:r>
            <a:r>
              <a:rPr lang="ru-RU" dirty="0" smtClean="0"/>
              <a:t>.</a:t>
            </a:r>
            <a:endParaRPr lang="en-US" dirty="0" smtClean="0"/>
          </a:p>
          <a:p>
            <a:pPr algn="just"/>
            <a:r>
              <a:rPr lang="ru-RU" sz="2000" dirty="0" smtClean="0"/>
              <a:t>С 2018 г. реализует проект «</a:t>
            </a:r>
            <a:r>
              <a:rPr lang="ru-RU" sz="2000" b="1" dirty="0" smtClean="0"/>
              <a:t>Передвижная Высшая народная школа</a:t>
            </a:r>
            <a:r>
              <a:rPr lang="ru-RU" sz="2000" dirty="0" smtClean="0"/>
              <a:t>» (выездные занятия в Интернаты для инвалидов и престарелых).</a:t>
            </a:r>
          </a:p>
          <a:p>
            <a:endParaRPr lang="ru-RU" sz="2400" dirty="0" smtClean="0"/>
          </a:p>
        </p:txBody>
      </p:sp>
      <p:pic>
        <p:nvPicPr>
          <p:cNvPr id="17411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98430" y="223285"/>
            <a:ext cx="1551659" cy="152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3388" y="3797684"/>
            <a:ext cx="3979650" cy="2413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3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6235" y="3806826"/>
            <a:ext cx="3573856" cy="24433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4" name="Рисунок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3038" y="3797684"/>
            <a:ext cx="3863197" cy="2422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300" y="365125"/>
            <a:ext cx="11950700" cy="98107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Опыт инициирования и сопровождения</a:t>
            </a:r>
            <a:b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образования взрослых в регионе.</a:t>
            </a:r>
          </a:p>
        </p:txBody>
      </p:sp>
      <p:sp>
        <p:nvSpPr>
          <p:cNvPr id="18434" name="Объект 2"/>
          <p:cNvSpPr>
            <a:spLocks noGrp="1"/>
          </p:cNvSpPr>
          <p:nvPr>
            <p:ph idx="1"/>
          </p:nvPr>
        </p:nvSpPr>
        <p:spPr>
          <a:xfrm>
            <a:off x="241300" y="1528763"/>
            <a:ext cx="10307638" cy="5054600"/>
          </a:xfrm>
        </p:spPr>
        <p:txBody>
          <a:bodyPr/>
          <a:lstStyle/>
          <a:p>
            <a:pPr algn="just"/>
            <a:r>
              <a:rPr lang="ru-RU" sz="2400" dirty="0" smtClean="0"/>
              <a:t>Инициатива создания, организация и активное участие в проекте администрации г.Иркутска «</a:t>
            </a:r>
            <a:r>
              <a:rPr lang="ru-RU" sz="2400" dirty="0" err="1" smtClean="0"/>
              <a:t>Иркутск-обучающийся</a:t>
            </a:r>
            <a:r>
              <a:rPr lang="ru-RU" sz="2400" dirty="0" smtClean="0"/>
              <a:t> город».</a:t>
            </a:r>
          </a:p>
          <a:p>
            <a:pPr algn="just"/>
            <a:r>
              <a:rPr lang="ru-RU" sz="2400" dirty="0" smtClean="0"/>
              <a:t>Проект стартовал </a:t>
            </a:r>
            <a:r>
              <a:rPr lang="ru-RU" sz="2400" u="sng" dirty="0" smtClean="0"/>
              <a:t>в 2013 году</a:t>
            </a:r>
            <a:r>
              <a:rPr lang="ru-RU" sz="2400" dirty="0" smtClean="0"/>
              <a:t>. Ежегодно в рамках проекта проводится около 500 мероприятий, в которых принимают участие 8-10 тысяч иркутян.</a:t>
            </a:r>
          </a:p>
        </p:txBody>
      </p:sp>
      <p:pic>
        <p:nvPicPr>
          <p:cNvPr id="18435" name="Рисунок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r="45288"/>
          <a:stretch/>
        </p:blipFill>
        <p:spPr bwMode="auto">
          <a:xfrm>
            <a:off x="347626" y="3453662"/>
            <a:ext cx="2257352" cy="319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Рисунок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t="11301"/>
          <a:stretch/>
        </p:blipFill>
        <p:spPr bwMode="auto">
          <a:xfrm>
            <a:off x="2796362" y="3459882"/>
            <a:ext cx="2690038" cy="2113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06994" y="3453662"/>
            <a:ext cx="3268662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Рисунок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6521" y="3431411"/>
            <a:ext cx="2764419" cy="2122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57718" t="16268" b="28778"/>
          <a:stretch/>
        </p:blipFill>
        <p:spPr bwMode="auto">
          <a:xfrm flipH="1">
            <a:off x="9892784" y="212652"/>
            <a:ext cx="1744515" cy="1754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3824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Ресурсы для реализации проекта</a:t>
            </a: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160367308"/>
              </p:ext>
            </p:extLst>
          </p:nvPr>
        </p:nvGraphicFramePr>
        <p:xfrm>
          <a:off x="318977" y="1363662"/>
          <a:ext cx="11483163" cy="52285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1" name="Группа 11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0482" name="Рисунок 10" descr="Здание.jpg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92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Прямоугольник 4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0CA480">
                <a:alpha val="5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0484" name="Текст 1"/>
            <p:cNvSpPr txBox="1">
              <a:spLocks/>
            </p:cNvSpPr>
            <p:nvPr/>
          </p:nvSpPr>
          <p:spPr bwMode="auto">
            <a:xfrm>
              <a:off x="0" y="2745285"/>
              <a:ext cx="12192000" cy="1296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6000" b="1">
                  <a:solidFill>
                    <a:schemeClr val="bg1"/>
                  </a:solidFill>
                </a:rPr>
                <a:t>Спасибо за внимание!</a:t>
              </a:r>
            </a:p>
          </p:txBody>
        </p:sp>
        <p:pic>
          <p:nvPicPr>
            <p:cNvPr id="7" name="Picture 2" descr="C:\Users\Polzovatel\AppData\Local\Temp\HuaXvuT0.png.png"/>
            <p:cNvPicPr>
              <a:picLocks noChangeAspect="1" noChangeArrowheads="1"/>
            </p:cNvPicPr>
            <p:nvPr/>
          </p:nvPicPr>
          <p:blipFill>
            <a:blip r:embed="rId3" cstate="screen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25195" y="5841997"/>
              <a:ext cx="948267" cy="948267"/>
            </a:xfrm>
            <a:prstGeom prst="rect">
              <a:avLst/>
            </a:prstGeom>
            <a:noFill/>
            <a:ln>
              <a:solidFill>
                <a:srgbClr val="0CA480"/>
              </a:solidFill>
            </a:ln>
          </p:spPr>
        </p:pic>
        <p:pic>
          <p:nvPicPr>
            <p:cNvPr id="9" name="Рисунок 8">
              <a:extLst/>
            </p:cNvPr>
            <p:cNvPicPr>
              <a:picLocks noChangeAspect="1"/>
            </p:cNvPicPr>
            <p:nvPr/>
          </p:nvPicPr>
          <p:blipFill>
            <a:blip r:embed="rId4" cstate="screen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67328" y="596431"/>
              <a:ext cx="2172995" cy="2166127"/>
            </a:xfrm>
            <a:prstGeom prst="rect">
              <a:avLst/>
            </a:prstGeom>
          </p:spPr>
        </p:pic>
        <p:pic>
          <p:nvPicPr>
            <p:cNvPr id="10" name="Рисунок 9">
              <a:extLst/>
            </p:cNvPr>
            <p:cNvPicPr>
              <a:picLocks noChangeAspect="1"/>
            </p:cNvPicPr>
            <p:nvPr/>
          </p:nvPicPr>
          <p:blipFill>
            <a:blip r:embed="rId5" cstate="screen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2732" y="596430"/>
              <a:ext cx="2133298" cy="2166127"/>
            </a:xfrm>
            <a:prstGeom prst="rect">
              <a:avLst/>
            </a:prstGeom>
          </p:spPr>
        </p:pic>
      </p:grpSp>
      <p:sp>
        <p:nvSpPr>
          <p:cNvPr id="11" name="Прямоугольник 10"/>
          <p:cNvSpPr/>
          <p:nvPr/>
        </p:nvSpPr>
        <p:spPr>
          <a:xfrm>
            <a:off x="1103586" y="4177345"/>
            <a:ext cx="9806152" cy="9787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405033" indent="-405033" algn="ctr">
              <a:spcBef>
                <a:spcPct val="20000"/>
              </a:spcBef>
              <a:buClr>
                <a:schemeClr val="accent2"/>
              </a:buClr>
              <a:defRPr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Координаты:</a:t>
            </a:r>
          </a:p>
          <a:p>
            <a:pPr marL="405033" indent="-405033" algn="ctr">
              <a:spcBef>
                <a:spcPct val="20000"/>
              </a:spcBef>
              <a:buClr>
                <a:schemeClr val="accent2"/>
              </a:buClr>
              <a:defRPr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Телефон: 8 (3952) 20-07-39 ПИ ФГБОУ ВО «ИГУ»</a:t>
            </a:r>
          </a:p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Адрес сайта 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pi.isu.ru</a:t>
            </a:r>
            <a:endParaRPr lang="en-US" b="1" dirty="0" smtClean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презентации_корп.11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презентации_корп.11</Template>
  <TotalTime>260</TotalTime>
  <Words>488</Words>
  <Application>Microsoft Office PowerPoint</Application>
  <PresentationFormat>Произвольный</PresentationFormat>
  <Paragraphs>43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Шаблон презентации_корп.11</vt:lpstr>
      <vt:lpstr>СИБИРЬ-ОБУЧАЮЩИЙСЯ РЕГИОН</vt:lpstr>
      <vt:lpstr>Цель: развитие человеческого, социального капитала граждан через непрерывное открытое образование.</vt:lpstr>
      <vt:lpstr>Центр гибкого образования</vt:lpstr>
      <vt:lpstr>Опыт инициирования и сопровождения образования взрослых в регионе.</vt:lpstr>
      <vt:lpstr>Опыт инициирования и сопровождения  образования взрослых в регионе.</vt:lpstr>
      <vt:lpstr>Ресурсы для реализации проекта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Polzovatel</dc:creator>
  <cp:lastModifiedBy>Ольга</cp:lastModifiedBy>
  <cp:revision>29</cp:revision>
  <dcterms:created xsi:type="dcterms:W3CDTF">2020-12-08T07:03:46Z</dcterms:created>
  <dcterms:modified xsi:type="dcterms:W3CDTF">2021-03-19T02:41:55Z</dcterms:modified>
</cp:coreProperties>
</file>