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7" r:id="rId2"/>
    <p:sldId id="256" r:id="rId3"/>
    <p:sldId id="257" r:id="rId4"/>
    <p:sldId id="258" r:id="rId5"/>
    <p:sldId id="266" r:id="rId6"/>
    <p:sldId id="262" r:id="rId7"/>
    <p:sldId id="259" r:id="rId8"/>
    <p:sldId id="268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3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05B48-77BB-43CC-98FE-8E402A6128C8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7CEDB-8250-4D96-ABB1-F1A134C31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7CEDB-8250-4D96-ABB1-F1A134C314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6B05-99F2-4ACB-9786-6CC6ACCD84F3}" type="datetimeFigureOut">
              <a:rPr lang="ru-RU" smtClean="0"/>
              <a:pPr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7A32-76D8-4199-AD26-0F9B2795D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МЕТОДИЧЕСКОЕ ОБЪЕДИНЕНИЕ УЧИТЕЛЕЙ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АНГЛИЙСКОГО </a:t>
            </a:r>
            <a:r>
              <a:rPr lang="ru-RU" b="1" dirty="0" smtClean="0">
                <a:solidFill>
                  <a:srgbClr val="002060"/>
                </a:solidFill>
              </a:rPr>
              <a:t>ЯЗЫКА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МБОУ СОШ №4 г.ИРКУТСКА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РУКОВОДИТЕЛЬ МО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БАЙГУСКАРОВА С.Н.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60029"/>
            <a:ext cx="8229600" cy="37052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Спасибо за внимание</a:t>
            </a:r>
          </a:p>
          <a:p>
            <a:pPr>
              <a:buNone/>
            </a:pP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ТЕМА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24936" cy="40324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«Потенциальные возможности учебной дисциплины- английский язык и предметных блоков в профессиональном самоопределении обучающихся».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ЦЕЛЬ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Развитие творческого потенциала и профессиональной компетенции педагогов МО английского языка как основного ресурса в создании системы воспитания и обучения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обеспечивающей максимальное развитие каждого ученика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его самореализацию и профессиональное самоопределение.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1) формировать условия для установления равного доступа к полноценному образованию разным категориям обучающихся в соответствии с их способностями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индивидуальными склонностями и потребностями;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2) формировать у школьников положительное отношение к себе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чувство изначальной ценности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индивидуальности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уверенность в своих способностях применительно к реализации себя в будущей профессии;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3) активизировать стремление к саморазвитию и поиску собственного пути выбора будущей профессии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подготовить выпускников школы к реализации программ высшего профессионального образования;</a:t>
            </a:r>
            <a:endParaRPr lang="ru-RU" sz="24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4) </a:t>
            </a:r>
            <a:r>
              <a:rPr lang="ru-RU" sz="2400" b="1" dirty="0" smtClean="0">
                <a:solidFill>
                  <a:srgbClr val="002060"/>
                </a:solidFill>
              </a:rPr>
              <a:t>создать условия для существенной дифференциации содержания обучения старшеклассников с широкими и гибкими возможностями построения школьниками индивидуальных образовательных программ;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5) </a:t>
            </a:r>
            <a:r>
              <a:rPr lang="ru-RU" sz="2400" b="1" dirty="0" smtClean="0">
                <a:solidFill>
                  <a:srgbClr val="002060"/>
                </a:solidFill>
              </a:rPr>
              <a:t>начать разработку профильных курсов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обеспечивающих преемственность школьного образования со средней и высшей ступенью профессионального образования;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6) начать </a:t>
            </a:r>
            <a:r>
              <a:rPr lang="ru-RU" sz="2400" b="1" dirty="0" smtClean="0">
                <a:solidFill>
                  <a:srgbClr val="002060"/>
                </a:solidFill>
              </a:rPr>
              <a:t>работу по освоению оптимальных педагогических технологий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позволяющих формировать готовность к осознанному выбору и освоению у школьников профессиональных образовательных программ.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8712967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0" y="260649"/>
            <a:ext cx="8964488" cy="6336704"/>
            <a:chOff x="72008" y="908720"/>
            <a:chExt cx="9071992" cy="59492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195736" y="6453336"/>
              <a:ext cx="4608512" cy="4046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6453336"/>
              <a:ext cx="84969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Социальный заказ</a:t>
              </a:r>
              <a:endPara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2008" y="908720"/>
              <a:ext cx="1907704" cy="504056"/>
            </a:xfrm>
            <a:prstGeom prst="ellipse">
              <a:avLst/>
            </a:prstGeom>
            <a:solidFill>
              <a:srgbClr val="754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Трудоустройств</a:t>
              </a:r>
              <a:r>
                <a:rPr lang="ru-RU" sz="1200" b="1" dirty="0"/>
                <a:t>о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107504" y="1916832"/>
              <a:ext cx="1584176" cy="504056"/>
            </a:xfrm>
            <a:prstGeom prst="ellipse">
              <a:avLst/>
            </a:prstGeom>
            <a:solidFill>
              <a:srgbClr val="754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НПО, СПО 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178750" y="1052737"/>
              <a:ext cx="1385138" cy="432048"/>
            </a:xfrm>
            <a:prstGeom prst="ellipse">
              <a:avLst/>
            </a:prstGeom>
            <a:solidFill>
              <a:srgbClr val="754E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ВУЗ</a:t>
              </a:r>
              <a:endParaRPr lang="ru-RU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051720" y="1772816"/>
              <a:ext cx="936104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10-11 классы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07504" y="3501008"/>
              <a:ext cx="883939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8-9 классы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124490" y="4293096"/>
              <a:ext cx="883939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5-7 классы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36162" y="5085184"/>
              <a:ext cx="883939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1-4-классы</a:t>
              </a:r>
              <a:endPara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36162" y="5805264"/>
              <a:ext cx="883939" cy="50405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ШБП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563888" y="1052736"/>
              <a:ext cx="1656184" cy="129614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Социально- психологическое сопровождение:</a:t>
              </a: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Профессиональная диагностика, </a:t>
              </a:r>
            </a:p>
            <a:p>
              <a:pPr algn="ctr"/>
              <a:r>
                <a:rPr lang="ru-RU" sz="9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иагностика</a:t>
              </a:r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готовности и удовлетворенности по выбранным профилям</a:t>
              </a:r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288739" y="2780928"/>
              <a:ext cx="1235486" cy="93610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endParaRPr lang="ru-RU" sz="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Диагностики и мониторинг,</a:t>
              </a: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Проба выбора профиля</a:t>
              </a:r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366422" y="2708920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Социально- психологическое 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сопровождени</a:t>
              </a:r>
              <a:r>
                <a:rPr lang="ru-RU" sz="900" dirty="0" smtClean="0">
                  <a:solidFill>
                    <a:srgbClr val="C00000"/>
                  </a:solidFill>
                </a:rPr>
                <a:t>е</a:t>
              </a:r>
              <a:endParaRPr lang="ru-RU" sz="900" dirty="0">
                <a:solidFill>
                  <a:srgbClr val="C00000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288739" y="4005064"/>
              <a:ext cx="1235486" cy="72008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chemeClr val="bg1"/>
                  </a:solidFill>
                </a:rPr>
                <a:t>рплопл</a:t>
              </a:r>
              <a:endParaRPr lang="ru-RU" sz="900" dirty="0">
                <a:solidFill>
                  <a:schemeClr val="bg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372097" y="3933056"/>
              <a:ext cx="108012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Социально- психологическое 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сопровождени</a:t>
              </a:r>
              <a:r>
                <a:rPr lang="ru-RU" sz="900" dirty="0" smtClean="0">
                  <a:solidFill>
                    <a:srgbClr val="C00000"/>
                  </a:solidFill>
                </a:rPr>
                <a:t>е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Стартовая диагностика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276378" y="4853338"/>
              <a:ext cx="1235486" cy="72008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chemeClr val="bg1"/>
                  </a:solidFill>
                </a:rPr>
                <a:t>рплоплс</a:t>
              </a:r>
              <a:endParaRPr lang="ru-RU" sz="900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359736" y="4869160"/>
              <a:ext cx="108012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Социально- психологическое 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сопровождени</a:t>
              </a:r>
              <a:r>
                <a:rPr lang="ru-RU" sz="900" dirty="0" smtClean="0">
                  <a:solidFill>
                    <a:srgbClr val="C00000"/>
                  </a:solidFill>
                </a:rPr>
                <a:t>е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Стартовая диагностика</a:t>
              </a:r>
            </a:p>
            <a:p>
              <a:pPr algn="ctr"/>
              <a:endParaRPr lang="ru-RU" sz="900" dirty="0">
                <a:solidFill>
                  <a:srgbClr val="C00000"/>
                </a:solidFill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288739" y="5661248"/>
              <a:ext cx="1235486" cy="72008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>
                <a:solidFill>
                  <a:schemeClr val="bg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372097" y="5733256"/>
              <a:ext cx="1080120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Наблюдение за развитием детей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дошкольного возраста 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5220072" y="1052736"/>
              <a:ext cx="1224136" cy="129614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Школьная НПК, </a:t>
              </a:r>
              <a:r>
                <a:rPr lang="ru-RU" sz="9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портфолио</a:t>
              </a:r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участие в олимпиадах, конференциях, индивидуальный </a:t>
              </a:r>
              <a:r>
                <a:rPr lang="ru-RU" sz="900" b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образовательный маршрут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2555776" y="2780928"/>
              <a:ext cx="1325083" cy="93610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Расширение учебных предметов,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Индивидуальные маршруты, </a:t>
              </a:r>
              <a:r>
                <a:rPr lang="ru-RU" sz="9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портфолио</a:t>
              </a:r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НПК</a:t>
              </a:r>
            </a:p>
            <a:p>
              <a:pPr algn="ctr"/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676528" y="2492896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Учебная деятельность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608856" y="4008102"/>
              <a:ext cx="1235486" cy="72008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Пропедевтические предметные курсы,</a:t>
              </a:r>
            </a:p>
            <a:p>
              <a:pPr algn="ctr"/>
              <a:r>
                <a:rPr lang="ru-RU" sz="8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Портфолио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НПК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олимпиады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2593011" y="4857680"/>
              <a:ext cx="1235486" cy="72008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Инновационные УМК,  школьная НПК, </a:t>
              </a:r>
              <a:r>
                <a:rPr lang="ru-RU" sz="8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портфолио</a:t>
              </a:r>
              <a:endPara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670694" y="4797152"/>
              <a:ext cx="108012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Учебная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2632194" y="5663363"/>
              <a:ext cx="1235486" cy="64595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« Школа будущего первоклассника»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709877" y="5660324"/>
              <a:ext cx="1080120" cy="2889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ОБУЧЕНИЕ 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 программе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6444208" y="1052736"/>
              <a:ext cx="1296144" cy="129614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Профили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3911138" y="2780929"/>
              <a:ext cx="1308934" cy="936104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Объединения по интересам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 предметные)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988821" y="2492897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 err="1" smtClean="0">
                <a:solidFill>
                  <a:srgbClr val="C00000"/>
                </a:solidFill>
              </a:endParaRP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Учебная деятельность</a:t>
              </a:r>
            </a:p>
            <a:p>
              <a:pPr algn="ctr"/>
              <a:endParaRPr lang="ru-RU" sz="900" dirty="0">
                <a:solidFill>
                  <a:srgbClr val="C00000"/>
                </a:solidFill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3933236" y="3789040"/>
              <a:ext cx="1235486" cy="9462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Объединения по интересам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 предметные)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010919" y="3789039"/>
              <a:ext cx="1080120" cy="28803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Учебная деятельность</a:t>
              </a:r>
            </a:p>
            <a:p>
              <a:pPr algn="ctr"/>
              <a:endParaRPr lang="ru-RU" sz="900" dirty="0">
                <a:solidFill>
                  <a:srgbClr val="C00000"/>
                </a:solidFill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3924598" y="4868621"/>
              <a:ext cx="1235486" cy="72008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Объединения по интересам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002281" y="4865582"/>
              <a:ext cx="1080120" cy="2916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Учебная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3946801" y="5666401"/>
              <a:ext cx="1235486" cy="720080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Знакомство с миром профессий через игру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024484" y="5663363"/>
              <a:ext cx="1080120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МДОУ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7740352" y="1052736"/>
              <a:ext cx="1296144" cy="1296144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Подготовительные курсы,</a:t>
              </a: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Профессиональные пробы, социальные практики, Дни открытых дверей, </a:t>
              </a: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Ярмарки профессий.</a:t>
              </a:r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5196808" y="2780929"/>
              <a:ext cx="1235486" cy="93610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Игра-  путешествие,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Дополнительное 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образование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274491" y="2492897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Внеурочная деятельность</a:t>
              </a:r>
            </a:p>
            <a:p>
              <a:pPr algn="ctr"/>
              <a:endParaRPr lang="ru-RU" sz="900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372200" y="2780928"/>
              <a:ext cx="1368152" cy="86409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Профессиональные пробы,</a:t>
              </a:r>
            </a:p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Проекты, </a:t>
              </a:r>
            </a:p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Планы классных руководителей,</a:t>
              </a:r>
            </a:p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Дни открытых </a:t>
              </a:r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дверей</a:t>
              </a:r>
            </a:p>
            <a:p>
              <a:pPr algn="ctr"/>
              <a:endParaRPr lang="ru-RU" sz="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6444208" y="2492896"/>
              <a:ext cx="244827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Профориентационная</a:t>
              </a:r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7729002" y="2852936"/>
              <a:ext cx="1235486" cy="86409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Социальные практики</a:t>
              </a:r>
            </a:p>
            <a:p>
              <a:pPr algn="ctr"/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Образовательные игры</a:t>
              </a:r>
              <a:endPara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5231301" y="3789040"/>
              <a:ext cx="1235486" cy="95421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Игра-  путешествие,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Дополнительное </a:t>
              </a: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образование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308984" y="3789040"/>
              <a:ext cx="1080120" cy="36003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Внеурочная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6489279" y="3789040"/>
              <a:ext cx="1235486" cy="949940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endParaRPr lang="ru-RU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Социальные проекты, проекты по  трудовому воспитанию</a:t>
              </a:r>
              <a:endPara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516216" y="3789040"/>
              <a:ext cx="1152128" cy="37083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Профориентационная</a:t>
              </a:r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7763495" y="3789040"/>
              <a:ext cx="1235486" cy="957794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chemeClr val="bg1"/>
                  </a:solidFill>
                </a:rPr>
                <a:t>Планы </a:t>
              </a:r>
            </a:p>
            <a:p>
              <a:pPr algn="ctr"/>
              <a:endParaRPr lang="ru-RU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Планы</a:t>
              </a:r>
            </a:p>
            <a:p>
              <a:pPr algn="ctr"/>
              <a:r>
                <a:rPr lang="ru-RU" sz="9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вопитательной</a:t>
              </a:r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работы классных руководителей</a:t>
              </a:r>
              <a:endParaRPr lang="ru-RU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841178" y="3717032"/>
              <a:ext cx="1080120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Профориентационная</a:t>
              </a:r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деятельность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5231301" y="4860718"/>
              <a:ext cx="1235486" cy="72008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9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ИГРА - путешествие</a:t>
              </a:r>
              <a:endPara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308984" y="4857680"/>
              <a:ext cx="1080120" cy="29951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Внеурочная деятельность</a:t>
              </a:r>
              <a:endParaRPr lang="ru-RU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6489279" y="4856441"/>
              <a:ext cx="1235486" cy="720080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Дополнительное образование</a:t>
              </a:r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566962" y="4853402"/>
              <a:ext cx="1080120" cy="30379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Внеурочная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7763495" y="4864294"/>
              <a:ext cx="1235486" cy="868961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54E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endParaRPr lang="ru-RU" sz="9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9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Классные  р</a:t>
              </a:r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уководители, «</a:t>
              </a:r>
              <a:r>
                <a:rPr lang="ru-RU" sz="9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Сибирячок</a:t>
              </a:r>
              <a:r>
                <a:rPr lang="ru-RU" sz="9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», игра</a:t>
              </a:r>
              <a:endParaRPr lang="ru-RU" sz="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740352" y="4869160"/>
              <a:ext cx="1403648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Профориентационная</a:t>
              </a:r>
              <a:r>
                <a:rPr lang="ru-RU" sz="9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деятельность</a:t>
              </a:r>
              <a:endPara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Прямая со стрелкой 60"/>
            <p:cNvCxnSpPr>
              <a:stCxn id="13" idx="0"/>
              <a:endCxn id="10" idx="4"/>
            </p:cNvCxnSpPr>
            <p:nvPr/>
          </p:nvCxnSpPr>
          <p:spPr>
            <a:xfrm flipV="1">
              <a:off x="549474" y="2420888"/>
              <a:ext cx="350118" cy="1080120"/>
            </a:xfrm>
            <a:prstGeom prst="straightConnector1">
              <a:avLst/>
            </a:prstGeom>
            <a:ln w="25400">
              <a:solidFill>
                <a:srgbClr val="754E1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>
              <a:stCxn id="10" idx="0"/>
              <a:endCxn id="9" idx="4"/>
            </p:cNvCxnSpPr>
            <p:nvPr/>
          </p:nvCxnSpPr>
          <p:spPr>
            <a:xfrm flipV="1">
              <a:off x="899592" y="1412776"/>
              <a:ext cx="126268" cy="504056"/>
            </a:xfrm>
            <a:prstGeom prst="straightConnector1">
              <a:avLst/>
            </a:prstGeom>
            <a:ln w="25400">
              <a:solidFill>
                <a:srgbClr val="754E1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>
              <a:stCxn id="13" idx="0"/>
            </p:cNvCxnSpPr>
            <p:nvPr/>
          </p:nvCxnSpPr>
          <p:spPr>
            <a:xfrm flipV="1">
              <a:off x="549474" y="2276872"/>
              <a:ext cx="1483240" cy="1224136"/>
            </a:xfrm>
            <a:prstGeom prst="straightConnector1">
              <a:avLst/>
            </a:prstGeom>
            <a:ln w="25400">
              <a:solidFill>
                <a:srgbClr val="754E1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>
              <a:stCxn id="12" idx="0"/>
              <a:endCxn id="11" idx="4"/>
            </p:cNvCxnSpPr>
            <p:nvPr/>
          </p:nvCxnSpPr>
          <p:spPr>
            <a:xfrm flipV="1">
              <a:off x="2519772" y="1484785"/>
              <a:ext cx="351547" cy="288031"/>
            </a:xfrm>
            <a:prstGeom prst="straightConnector1">
              <a:avLst/>
            </a:prstGeom>
            <a:ln w="25400">
              <a:solidFill>
                <a:srgbClr val="754E1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5-7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и моя семья.</a:t>
                      </a:r>
                      <a:r>
                        <a:rPr lang="ru-RU" baseline="0" dirty="0" smtClean="0"/>
                        <a:t> Профессии. Школьное образование. Выбор профессии. Выдающиеся люди и их вклад в мировую культуру.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8-9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 выбора профессии.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10-11 классы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Современный мир профессии.</a:t>
                      </a:r>
                      <a:r>
                        <a:rPr lang="ru-RU" baseline="0" dirty="0" smtClean="0"/>
                        <a:t> Возможности продолжения образования. Проблема выбора будущей сферы трудовой и профессиональной деятельности. Профессии. Планы на будущее.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 noGrp="1"/>
          </p:cNvGrpSpPr>
          <p:nvPr>
            <p:ph idx="1"/>
          </p:nvPr>
        </p:nvGrpSpPr>
        <p:grpSpPr bwMode="auto">
          <a:xfrm>
            <a:off x="179512" y="404664"/>
            <a:ext cx="8784976" cy="5721499"/>
            <a:chOff x="1812" y="3328"/>
            <a:chExt cx="9469" cy="9874"/>
          </a:xfrm>
        </p:grpSpPr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8439" y="3328"/>
              <a:ext cx="2762" cy="18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Уровень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среднего общего образования «Школа самоопределения»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812" y="3328"/>
              <a:ext cx="9469" cy="9874"/>
              <a:chOff x="1812" y="1976"/>
              <a:chExt cx="9469" cy="9874"/>
            </a:xfrm>
          </p:grpSpPr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2237" y="3834"/>
                <a:ext cx="2067" cy="2662"/>
                <a:chOff x="2237" y="3834"/>
                <a:chExt cx="2067" cy="2662"/>
              </a:xfrm>
            </p:grpSpPr>
            <p:sp>
              <p:nvSpPr>
                <p:cNvPr id="25" name="Прямоугольник 8"/>
                <p:cNvSpPr>
                  <a:spLocks noChangeArrowheads="1"/>
                </p:cNvSpPr>
                <p:nvPr/>
              </p:nvSpPr>
              <p:spPr bwMode="auto">
                <a:xfrm rot="-5400000">
                  <a:off x="1492" y="4890"/>
                  <a:ext cx="2351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Учебная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Прямоугольник 9"/>
                <p:cNvSpPr>
                  <a:spLocks noChangeArrowheads="1"/>
                </p:cNvSpPr>
                <p:nvPr/>
              </p:nvSpPr>
              <p:spPr bwMode="auto">
                <a:xfrm rot="-5400000">
                  <a:off x="2706" y="4899"/>
                  <a:ext cx="2333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Внеурочная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7" name="Прямая со стрелкой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17" y="3834"/>
                  <a:ext cx="602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28" name="Прямая со стрелкой 16"/>
                <p:cNvCxnSpPr>
                  <a:cxnSpLocks noChangeShapeType="1"/>
                </p:cNvCxnSpPr>
                <p:nvPr/>
              </p:nvCxnSpPr>
              <p:spPr bwMode="auto">
                <a:xfrm>
                  <a:off x="3320" y="3850"/>
                  <a:ext cx="620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sp>
            <p:nvSpPr>
              <p:cNvPr id="8" name="Левая фигурная скобка 21"/>
              <p:cNvSpPr>
                <a:spLocks/>
              </p:cNvSpPr>
              <p:nvPr/>
            </p:nvSpPr>
            <p:spPr bwMode="auto">
              <a:xfrm rot="-5400000">
                <a:off x="5970" y="2228"/>
                <a:ext cx="1154" cy="9469"/>
              </a:xfrm>
              <a:prstGeom prst="leftBrace">
                <a:avLst>
                  <a:gd name="adj1" fmla="val 51853"/>
                  <a:gd name="adj2" fmla="val 50000"/>
                </a:avLst>
              </a:prstGeom>
              <a:noFill/>
              <a:ln w="25400">
                <a:solidFill>
                  <a:srgbClr val="365F91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 sz="1400"/>
              </a:p>
            </p:txBody>
          </p:sp>
          <p:sp>
            <p:nvSpPr>
              <p:cNvPr id="9" name="Стрелка вниз 22"/>
              <p:cNvSpPr>
                <a:spLocks noChangeArrowheads="1"/>
              </p:cNvSpPr>
              <p:nvPr/>
            </p:nvSpPr>
            <p:spPr bwMode="auto">
              <a:xfrm>
                <a:off x="1892" y="7564"/>
                <a:ext cx="2209" cy="4286"/>
              </a:xfrm>
              <a:prstGeom prst="downArrow">
                <a:avLst>
                  <a:gd name="adj1" fmla="val 50000"/>
                  <a:gd name="adj2" fmla="val 83925"/>
                </a:avLst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Вектор № 1</a:t>
                </a: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Индивидуализация образовательного </a:t>
                </a:r>
                <a:r>
                  <a:rPr kumimoji="0" lang="ru-RU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процесса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Стрелка вниз 23"/>
              <p:cNvSpPr>
                <a:spLocks noChangeArrowheads="1"/>
              </p:cNvSpPr>
              <p:nvPr/>
            </p:nvSpPr>
            <p:spPr bwMode="auto">
              <a:xfrm>
                <a:off x="4270" y="7514"/>
                <a:ext cx="2177" cy="4302"/>
              </a:xfrm>
              <a:prstGeom prst="downArrow">
                <a:avLst>
                  <a:gd name="adj1" fmla="val 50000"/>
                  <a:gd name="adj2" fmla="val 83601"/>
                </a:avLst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Вектор № 2.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Профессиональное самоопределение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Стрелка вниз 24"/>
              <p:cNvSpPr>
                <a:spLocks noChangeArrowheads="1"/>
              </p:cNvSpPr>
              <p:nvPr/>
            </p:nvSpPr>
            <p:spPr bwMode="auto">
              <a:xfrm>
                <a:off x="6597" y="7497"/>
                <a:ext cx="2160" cy="4302"/>
              </a:xfrm>
              <a:prstGeom prst="downArrow">
                <a:avLst>
                  <a:gd name="adj1" fmla="val 50000"/>
                  <a:gd name="adj2" fmla="val 83576"/>
                </a:avLst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Вектор № 3.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Воспитательная среда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Стрелка вниз 11"/>
              <p:cNvSpPr>
                <a:spLocks noChangeArrowheads="1"/>
              </p:cNvSpPr>
              <p:nvPr/>
            </p:nvSpPr>
            <p:spPr bwMode="auto">
              <a:xfrm>
                <a:off x="8908" y="7547"/>
                <a:ext cx="2259" cy="4302"/>
              </a:xfrm>
              <a:prstGeom prst="downArrow">
                <a:avLst>
                  <a:gd name="adj1" fmla="val 50000"/>
                  <a:gd name="adj2" fmla="val 82179"/>
                </a:avLst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Вектор № 4.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5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Профессиональное образование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Прямоугольник 12"/>
              <p:cNvSpPr>
                <a:spLocks noChangeArrowheads="1"/>
              </p:cNvSpPr>
              <p:nvPr/>
            </p:nvSpPr>
            <p:spPr bwMode="auto">
              <a:xfrm>
                <a:off x="1859" y="1976"/>
                <a:ext cx="2863" cy="1875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Уровень начального общего образования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«Школа радости»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5575" y="3834"/>
                <a:ext cx="2067" cy="2662"/>
                <a:chOff x="2237" y="3834"/>
                <a:chExt cx="2067" cy="2662"/>
              </a:xfrm>
            </p:grpSpPr>
            <p:sp>
              <p:nvSpPr>
                <p:cNvPr id="21" name="Прямоугольник 8"/>
                <p:cNvSpPr>
                  <a:spLocks noChangeArrowheads="1"/>
                </p:cNvSpPr>
                <p:nvPr/>
              </p:nvSpPr>
              <p:spPr bwMode="auto">
                <a:xfrm rot="-5400000">
                  <a:off x="1492" y="4890"/>
                  <a:ext cx="2351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Учебная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Прямоугольник 9"/>
                <p:cNvSpPr>
                  <a:spLocks noChangeArrowheads="1"/>
                </p:cNvSpPr>
                <p:nvPr/>
              </p:nvSpPr>
              <p:spPr bwMode="auto">
                <a:xfrm rot="-5400000">
                  <a:off x="2706" y="4899"/>
                  <a:ext cx="2333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Внеурочная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" name="Прямая со стрелкой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17" y="3834"/>
                  <a:ext cx="602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24" name="Прямая со стрелкой 16"/>
                <p:cNvCxnSpPr>
                  <a:cxnSpLocks noChangeShapeType="1"/>
                </p:cNvCxnSpPr>
                <p:nvPr/>
              </p:nvCxnSpPr>
              <p:spPr bwMode="auto">
                <a:xfrm>
                  <a:off x="3320" y="3850"/>
                  <a:ext cx="620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8757" y="3834"/>
                <a:ext cx="2067" cy="2662"/>
                <a:chOff x="2237" y="3834"/>
                <a:chExt cx="2067" cy="2662"/>
              </a:xfrm>
            </p:grpSpPr>
            <p:sp>
              <p:nvSpPr>
                <p:cNvPr id="17" name="Прямоугольник 8"/>
                <p:cNvSpPr>
                  <a:spLocks noChangeArrowheads="1"/>
                </p:cNvSpPr>
                <p:nvPr/>
              </p:nvSpPr>
              <p:spPr bwMode="auto">
                <a:xfrm rot="-5400000">
                  <a:off x="1492" y="4890"/>
                  <a:ext cx="2351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Учебная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Прямоугольник 9"/>
                <p:cNvSpPr>
                  <a:spLocks noChangeArrowheads="1"/>
                </p:cNvSpPr>
                <p:nvPr/>
              </p:nvSpPr>
              <p:spPr bwMode="auto">
                <a:xfrm rot="-5400000">
                  <a:off x="2706" y="4899"/>
                  <a:ext cx="2333" cy="862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rgbClr val="243F6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Внеурочная деятельность</a:t>
                  </a:r>
                  <a:endParaRPr kumimoji="0" lang="ru-RU" sz="1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9" name="Прямая со стрелкой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17" y="3834"/>
                  <a:ext cx="602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  <p:cxnSp>
              <p:nvCxnSpPr>
                <p:cNvPr id="20" name="Прямая со стрелкой 16"/>
                <p:cNvCxnSpPr>
                  <a:cxnSpLocks noChangeShapeType="1"/>
                </p:cNvCxnSpPr>
                <p:nvPr/>
              </p:nvCxnSpPr>
              <p:spPr bwMode="auto">
                <a:xfrm>
                  <a:off x="3320" y="3850"/>
                  <a:ext cx="620" cy="280"/>
                </a:xfrm>
                <a:prstGeom prst="straightConnector1">
                  <a:avLst/>
                </a:prstGeom>
                <a:noFill/>
                <a:ln w="25400">
                  <a:solidFill>
                    <a:srgbClr val="365F91"/>
                  </a:solidFill>
                  <a:round/>
                  <a:headEnd/>
                  <a:tailEnd type="arrow" w="med" len="med"/>
                </a:ln>
                <a:effectLst>
                  <a:outerShdw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sp>
            <p:nvSpPr>
              <p:cNvPr id="16" name="Прямоугольник 3"/>
              <p:cNvSpPr>
                <a:spLocks noChangeArrowheads="1"/>
              </p:cNvSpPr>
              <p:nvPr/>
            </p:nvSpPr>
            <p:spPr bwMode="auto">
              <a:xfrm>
                <a:off x="5161" y="1977"/>
                <a:ext cx="2896" cy="187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243F6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Уровень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основного общего образования «Школа открытий»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560</Words>
  <Application>Microsoft Office PowerPoint</Application>
  <PresentationFormat>Экран (4:3)</PresentationFormat>
  <Paragraphs>163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ТЕМА</vt:lpstr>
      <vt:lpstr>ЦЕЛЬ</vt:lpstr>
      <vt:lpstr>ЗАДАЧИ</vt:lpstr>
      <vt:lpstr>ЗАДАЧИ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Мария</dc:creator>
  <cp:lastModifiedBy>Мария</cp:lastModifiedBy>
  <cp:revision>33</cp:revision>
  <dcterms:created xsi:type="dcterms:W3CDTF">2019-04-02T02:51:44Z</dcterms:created>
  <dcterms:modified xsi:type="dcterms:W3CDTF">2019-04-04T04:26:42Z</dcterms:modified>
</cp:coreProperties>
</file>