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865" r:id="rId2"/>
    <p:sldId id="1914" r:id="rId3"/>
    <p:sldId id="1913" r:id="rId4"/>
    <p:sldId id="116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pos="6607" userDrawn="1">
          <p15:clr>
            <a:srgbClr val="A4A3A4"/>
          </p15:clr>
        </p15:guide>
        <p15:guide id="4" pos="642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7" orient="horz" pos="504" userDrawn="1">
          <p15:clr>
            <a:srgbClr val="A4A3A4"/>
          </p15:clr>
        </p15:guide>
        <p15:guide id="8" pos="3591" userDrawn="1">
          <p15:clr>
            <a:srgbClr val="A4A3A4"/>
          </p15:clr>
        </p15:guide>
        <p15:guide id="9" pos="2411" userDrawn="1">
          <p15:clr>
            <a:srgbClr val="A4A3A4"/>
          </p15:clr>
        </p15:guide>
        <p15:guide id="10" pos="24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000000"/>
    <a:srgbClr val="4DC2D1"/>
    <a:srgbClr val="003D7B"/>
    <a:srgbClr val="ABABAB"/>
    <a:srgbClr val="6BC7B1"/>
    <a:srgbClr val="82D0BD"/>
    <a:srgbClr val="B5E3D8"/>
    <a:srgbClr val="036EAC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1069" autoAdjust="0"/>
  </p:normalViewPr>
  <p:slideViewPr>
    <p:cSldViewPr snapToGrid="0">
      <p:cViewPr varScale="1">
        <p:scale>
          <a:sx n="50" d="100"/>
          <a:sy n="50" d="100"/>
        </p:scale>
        <p:origin x="994" y="48"/>
      </p:cViewPr>
      <p:guideLst>
        <p:guide orient="horz" pos="2137"/>
        <p:guide pos="189"/>
        <p:guide pos="6607"/>
        <p:guide pos="642"/>
        <p:guide orient="horz" pos="640"/>
        <p:guide orient="horz" pos="504"/>
        <p:guide pos="3591"/>
        <p:guide pos="2411"/>
        <p:guide pos="24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E4F2-F0E5-4B95-96BB-BA5A748089B7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0803B-D4DD-4396-96A4-F7B7F391E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37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0803B-D4DD-4396-96A4-F7B7F391E32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8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0803B-D4DD-4396-96A4-F7B7F391E32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08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70803B-D4DD-4396-96A4-F7B7F391E32A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66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70803B-D4DD-4396-96A4-F7B7F391E3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2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50F75-629F-4291-AA7D-55DEB2286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941071-CABC-4ABA-B627-42E0BE8F2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C559E4-E565-4CEE-B677-14C615CE5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FE372C-F831-4778-8EAC-AB79F583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C38C1F-4EEF-472A-9CB7-E30DCEE8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9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D5813-97C2-4B92-8B51-4DFD5AFE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C71FCC-9118-4310-8482-25E5073AA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38DA0F-CCDF-49ED-A46D-C5C16267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2B347-B2A2-434D-8C02-97AC0FC1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36365B-E9F8-48F9-9E64-DB9561BD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4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BE0DCD-96ED-4836-B537-0CF722BF0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5C1D6F-B374-41C2-B597-393031DBA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208C10-96C9-4431-9B61-59BF424C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42E63-C5CA-4667-B0F0-D1F7EE5F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395D9-3905-4BC1-924B-8561D113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53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2249"/>
            <a:ext cx="12192000" cy="32844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592" y="3551732"/>
            <a:ext cx="4236705" cy="3300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863" y="189615"/>
            <a:ext cx="12121967" cy="669528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Изображение" descr="Изображение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9546" y="991510"/>
            <a:ext cx="4292908" cy="60778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439619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16E7E-55AA-4528-8676-0BD477CF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58ED5-7EF0-449F-8923-7A6CDFBE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6F50ED-EC38-442D-A16F-190A6CF7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AE1DF-9AA2-46A4-9D05-5CEA4E3CC4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id="{0BFB97BA-C918-47CD-AFD9-9371130B1B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2405" y="1"/>
            <a:ext cx="12204405" cy="388088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3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FE15E-62F5-49AF-B48D-E4899B2B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0136BF-CC32-4237-8B64-24F5DA54A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D4ED69-15E2-4C52-8EB1-828127C1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EB501F-7AC7-437E-A197-46148015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BAF5E6-9CF2-4EA5-B364-CF95B59F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8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E5A5B-4F6E-4515-ACAA-7CAC2BCE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D0C68-18E4-43B0-9734-7558CD8A0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62FCF0-FD9F-4D06-8A7E-99D075DC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57B68C-D237-4F3B-B9E5-0687EA1A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56E5CE-029D-4826-9112-B79173B1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A9AFF-A8AA-4393-B88C-C03C5AB1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19C8A-3236-4923-AB12-DE6D014B5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58A408-F7A1-4596-AA4A-6B12F1CD8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E6F86D-BD2F-4883-968F-F100B5278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77445-AD3B-49C5-A47A-8BB58645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F8C26C-1DA0-41AA-9805-94010A64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1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22D30-EBC3-4E4C-89D6-A9BC1E73A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087534-F989-42FF-A78A-7B24BEF60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E7C432-365A-4F6D-8DB0-25DFF294F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91EF0F-A6CE-47A1-8589-CF963A96B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F9549C-43C0-454A-A23E-77375D4B8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7614CA-4C66-4756-9866-05D5AC75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7B084E-7170-4225-AC61-C0D997F3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E3051B-295F-4261-9566-8D0D52BD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53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F831-BA2E-4854-ACDC-496AE9A9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C893FF-0311-4832-AC96-DEA6D986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5A5C9B0-CAAC-4E51-B8A1-7C900A7A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5DFA9A-3D47-40C0-AB66-BF623313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89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C4A45A-A2D6-469A-94DC-402020D7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16041B-ABCB-4090-B521-520667D0A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73F835-4E39-467F-AB96-CEA7A151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9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1DEAA-E906-4F6D-9E7B-A15EE73C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AC38DE-6916-49AB-86E1-534671092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A62635-7C6C-4B22-8452-177146F76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767670-E285-40A6-8DFC-37CFABF6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28B220-28F7-43B9-BE37-4D87F924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105D55-1D2C-461B-8B10-B392E554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08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9813C-6E03-4060-B68E-761BD0B1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8E8EBD-7275-4736-80E6-5FD9ADCC2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0D772F-9FAD-483B-B8B5-F60D642E7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C2178A-553C-486A-8172-FB5AA6F7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08455F-291F-4C3C-9190-495C4695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6EC192-7D1C-4D17-9390-661C047B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29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09CA5-755B-45E9-B15E-C2A8D070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97B042-00C0-4826-96B6-AEFB373F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30CC8-7FA8-4BE5-BCED-41DFB3C2A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4636-6FE5-4397-8006-34C6DC81D85E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8D158-375C-46C0-A2FA-6582A71746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F04F13-EE3F-4D49-9A85-72EC8DA56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09AF-92A8-435F-BE1E-4C99B768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0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bc-nark.ru/projects/students/constructor/textbook/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hcZ7i7urBg" TargetMode="External"/><Relationship Id="rId6" Type="http://schemas.openxmlformats.org/officeDocument/2006/relationships/hyperlink" Target="https://www.youtube.com/watch?v=MhcZ7i7urBg&amp;feature=emb_logo" TargetMode="External"/><Relationship Id="rId5" Type="http://schemas.openxmlformats.org/officeDocument/2006/relationships/hyperlink" Target="https://bc-nark.ru/projects/students/constructor/index.php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rk.ru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5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>
            <a:extLst>
              <a:ext uri="{FF2B5EF4-FFF2-40B4-BE49-F238E27FC236}">
                <a16:creationId xmlns:a16="http://schemas.microsoft.com/office/drawing/2014/main" id="{C549CCD7-0226-4615-AEC3-A25ADA7A6C16}"/>
              </a:ext>
            </a:extLst>
          </p:cNvPr>
          <p:cNvSpPr txBox="1">
            <a:spLocks/>
          </p:cNvSpPr>
          <p:nvPr/>
        </p:nvSpPr>
        <p:spPr>
          <a:xfrm>
            <a:off x="211364" y="3956125"/>
            <a:ext cx="7654653" cy="790833"/>
          </a:xfrm>
          <a:prstGeom prst="rect">
            <a:avLst/>
          </a:prstGeom>
        </p:spPr>
        <p:txBody>
          <a:bodyPr/>
          <a:lstStyle>
            <a:lvl1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113548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>
              <a:lnSpc>
                <a:spcPct val="90000"/>
              </a:lnSpc>
              <a:spcAft>
                <a:spcPts val="0"/>
              </a:spcAft>
            </a:pPr>
            <a:br>
              <a:rPr lang="ru-RU" sz="2600" b="1" dirty="0">
                <a:solidFill>
                  <a:schemeClr val="bg1"/>
                </a:solidFill>
                <a:latin typeface="Pancetta Serif Pro SemiBold"/>
                <a:ea typeface="+mn-ea"/>
                <a:cs typeface="+mn-cs"/>
              </a:rPr>
            </a:br>
            <a:r>
              <a:rPr lang="ru-RU" sz="2600" b="1" dirty="0">
                <a:solidFill>
                  <a:schemeClr val="bg1"/>
                </a:solidFill>
                <a:latin typeface="Pancetta Serif Pro SemiBold"/>
                <a:ea typeface="+mn-ea"/>
                <a:cs typeface="+mn-cs"/>
              </a:rPr>
              <a:t>ВНЕДРЕНИЕ УЧЕБНОЙ ДИСЦИПЛИНЫ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Pancetta Serif Pro SemiBold"/>
                <a:ea typeface="+mn-ea"/>
                <a:cs typeface="+mn-cs"/>
              </a:rPr>
              <a:t>«КАРЬЕРНОЕ МОДЕЛИРОВАНИЕ: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bg1"/>
                </a:solidFill>
                <a:latin typeface="Pancetta Serif Pro SemiBold"/>
                <a:ea typeface="+mn-ea"/>
                <a:cs typeface="+mn-cs"/>
              </a:rPr>
              <a:t>КАК ИСПОЛЬЗОВАТЬ ЭЛЕКТРОННЫЙ УЧЕБНИК?</a:t>
            </a:r>
          </a:p>
        </p:txBody>
      </p:sp>
      <p:pic>
        <p:nvPicPr>
          <p:cNvPr id="4" name="Рисунок 3" descr="Изображение выглядит как человек, внутренний, женщина, ноутбук&#10;&#10;Автоматически созданное описание">
            <a:extLst>
              <a:ext uri="{FF2B5EF4-FFF2-40B4-BE49-F238E27FC236}">
                <a16:creationId xmlns:a16="http://schemas.microsoft.com/office/drawing/2014/main" id="{22C95BAD-E5C8-4956-9E42-29ACA2CB66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6" b="26156"/>
          <a:stretch>
            <a:fillRect/>
          </a:stretch>
        </p:blipFill>
        <p:spPr>
          <a:xfrm>
            <a:off x="-9583" y="0"/>
            <a:ext cx="12211166" cy="3884023"/>
          </a:xfrm>
          <a:prstGeom prst="rect">
            <a:avLst/>
          </a:prstGeom>
        </p:spPr>
      </p:pic>
      <p:pic>
        <p:nvPicPr>
          <p:cNvPr id="5" name="Рисунок 4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C742FE95-553C-4165-BFE8-C8AD2D6DAE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248" y="-72102"/>
            <a:ext cx="3492335" cy="9678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F4A6BE-B369-4F5E-BBD6-8033BDB8AA8B}"/>
              </a:ext>
            </a:extLst>
          </p:cNvPr>
          <p:cNvSpPr txBox="1"/>
          <p:nvPr/>
        </p:nvSpPr>
        <p:spPr>
          <a:xfrm>
            <a:off x="211364" y="6254476"/>
            <a:ext cx="825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Ольга Фридриховна Клинк, руководитель Базового центра подготовки кадров</a:t>
            </a:r>
          </a:p>
        </p:txBody>
      </p:sp>
    </p:spTree>
    <p:extLst>
      <p:ext uri="{BB962C8B-B14F-4D97-AF65-F5344CB8AC3E}">
        <p14:creationId xmlns:p14="http://schemas.microsoft.com/office/powerpoint/2010/main" val="17760184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743" y="1813904"/>
            <a:ext cx="5699272" cy="4277786"/>
          </a:xfrm>
          <a:prstGeom prst="rect">
            <a:avLst/>
          </a:prstGeom>
        </p:spPr>
      </p:pic>
      <p:pic>
        <p:nvPicPr>
          <p:cNvPr id="4" name="Рисунок 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9325FF1F-87B0-42E1-BBA9-137F03060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826" y="-82908"/>
            <a:ext cx="2967809" cy="822480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3624CBD-9FA9-4DF4-9066-3BC839B42AA5}"/>
              </a:ext>
            </a:extLst>
          </p:cNvPr>
          <p:cNvCxnSpPr>
            <a:cxnSpLocks/>
          </p:cNvCxnSpPr>
          <p:nvPr/>
        </p:nvCxnSpPr>
        <p:spPr>
          <a:xfrm>
            <a:off x="309336" y="635369"/>
            <a:ext cx="2792412" cy="0"/>
          </a:xfrm>
          <a:prstGeom prst="line">
            <a:avLst/>
          </a:prstGeom>
          <a:ln w="57150">
            <a:solidFill>
              <a:srgbClr val="003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C204AFA-499B-409A-988F-513F2F242CCB}"/>
              </a:ext>
            </a:extLst>
          </p:cNvPr>
          <p:cNvSpPr txBox="1"/>
          <p:nvPr/>
        </p:nvSpPr>
        <p:spPr>
          <a:xfrm>
            <a:off x="343832" y="184422"/>
            <a:ext cx="6692900" cy="41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3D7B"/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ЭЛЕКТРОННЫЙ УЧЕБНИК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3832" y="673896"/>
            <a:ext cx="948693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ИНТЕРАКТИВНЫЙ ЭЛЕКТРОННЫЙ УЧЕБНИК</a:t>
            </a:r>
            <a:b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</a:b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«КАРЬЕРНОЕ МОДЕЛИРОВАНИЕ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: </a:t>
            </a: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ОТ ЦЕЛИ К РЕАЛИЗАЦИИ»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31026" y="5701241"/>
            <a:ext cx="4663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  <a:hlinkClick r:id="rId5"/>
              </a:rPr>
              <a:t>ОТКРЫТЬ ЭЛЕКТРОННЫЙ УЧЕБНИК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91D433A1-3E5D-40F8-A52C-9FDBF8E546AF}"/>
              </a:ext>
            </a:extLst>
          </p:cNvPr>
          <p:cNvGrpSpPr/>
          <p:nvPr/>
        </p:nvGrpSpPr>
        <p:grpSpPr>
          <a:xfrm>
            <a:off x="705039" y="1551168"/>
            <a:ext cx="4793418" cy="4200733"/>
            <a:chOff x="38088" y="1112053"/>
            <a:chExt cx="5092358" cy="4277787"/>
          </a:xfrm>
        </p:grpSpPr>
        <p:pic>
          <p:nvPicPr>
            <p:cNvPr id="13" name="Рисунок 12" descr="Изображение выглядит как проигрыватель&#10;&#10;Автоматически созданное описание">
              <a:extLst>
                <a:ext uri="{FF2B5EF4-FFF2-40B4-BE49-F238E27FC236}">
                  <a16:creationId xmlns:a16="http://schemas.microsoft.com/office/drawing/2014/main" id="{3431035D-B6A8-4952-8D9A-B67FBC9BF1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996"/>
            <a:stretch/>
          </p:blipFill>
          <p:spPr>
            <a:xfrm>
              <a:off x="38088" y="1112053"/>
              <a:ext cx="5092358" cy="4277787"/>
            </a:xfrm>
            <a:prstGeom prst="rect">
              <a:avLst/>
            </a:prstGeom>
          </p:spPr>
        </p:pic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2CBD0F49-60BA-4500-A676-CD3F551CEE64}"/>
                </a:ext>
              </a:extLst>
            </p:cNvPr>
            <p:cNvGrpSpPr/>
            <p:nvPr/>
          </p:nvGrpSpPr>
          <p:grpSpPr>
            <a:xfrm>
              <a:off x="1702486" y="1575322"/>
              <a:ext cx="2410084" cy="1832330"/>
              <a:chOff x="1849398" y="1377293"/>
              <a:chExt cx="2634783" cy="193371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9A700DA-3B37-4AE1-86D3-5382A32CCA98}"/>
                  </a:ext>
                </a:extLst>
              </p:cNvPr>
              <p:cNvSpPr txBox="1"/>
              <p:nvPr/>
            </p:nvSpPr>
            <p:spPr>
              <a:xfrm>
                <a:off x="2008276" y="1377293"/>
                <a:ext cx="1599810" cy="147732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Button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D7B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Карьерное моделирование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0BC12DE-6EA9-4273-A143-8986C20D9C65}"/>
                  </a:ext>
                </a:extLst>
              </p:cNvPr>
              <p:cNvSpPr txBox="1"/>
              <p:nvPr/>
            </p:nvSpPr>
            <p:spPr>
              <a:xfrm>
                <a:off x="2553893" y="3018680"/>
                <a:ext cx="1930288" cy="29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C7B1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требования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60ACDA-3441-463C-853E-7D56BE915D13}"/>
                  </a:ext>
                </a:extLst>
              </p:cNvPr>
              <p:cNvSpPr txBox="1"/>
              <p:nvPr/>
            </p:nvSpPr>
            <p:spPr>
              <a:xfrm>
                <a:off x="3019461" y="2449083"/>
                <a:ext cx="1445378" cy="29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C7B1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мотивация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01861B8-2131-49B9-8763-C8411107811F}"/>
                  </a:ext>
                </a:extLst>
              </p:cNvPr>
              <p:cNvSpPr txBox="1"/>
              <p:nvPr/>
            </p:nvSpPr>
            <p:spPr>
              <a:xfrm>
                <a:off x="1849398" y="2824366"/>
                <a:ext cx="1047590" cy="29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C7B1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успех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EB8AA85-AA03-4A7C-A5F6-8B83459BE5D0}"/>
                  </a:ext>
                </a:extLst>
              </p:cNvPr>
              <p:cNvSpPr txBox="1"/>
              <p:nvPr/>
            </p:nvSpPr>
            <p:spPr>
              <a:xfrm>
                <a:off x="2647944" y="2150527"/>
                <a:ext cx="1047591" cy="29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C7B1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опыт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B681B01-7B6A-4572-8511-7E5ADA4092B9}"/>
                  </a:ext>
                </a:extLst>
              </p:cNvPr>
              <p:cNvSpPr txBox="1"/>
              <p:nvPr/>
            </p:nvSpPr>
            <p:spPr>
              <a:xfrm>
                <a:off x="2173185" y="1681713"/>
                <a:ext cx="1242379" cy="29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6BC7B1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</a:rPr>
                  <a:t>квалификация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048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9325FF1F-87B0-42E1-BBA9-137F03060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826" y="-82908"/>
            <a:ext cx="2967809" cy="822480"/>
          </a:xfrm>
          <a:prstGeom prst="rect">
            <a:avLst/>
          </a:prstGeom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3624CBD-9FA9-4DF4-9066-3BC839B42AA5}"/>
              </a:ext>
            </a:extLst>
          </p:cNvPr>
          <p:cNvCxnSpPr>
            <a:cxnSpLocks/>
          </p:cNvCxnSpPr>
          <p:nvPr/>
        </p:nvCxnSpPr>
        <p:spPr>
          <a:xfrm>
            <a:off x="309336" y="635369"/>
            <a:ext cx="2792412" cy="0"/>
          </a:xfrm>
          <a:prstGeom prst="line">
            <a:avLst/>
          </a:prstGeom>
          <a:ln w="57150">
            <a:solidFill>
              <a:srgbClr val="003D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C204AFA-499B-409A-988F-513F2F242CCB}"/>
              </a:ext>
            </a:extLst>
          </p:cNvPr>
          <p:cNvSpPr txBox="1"/>
          <p:nvPr/>
        </p:nvSpPr>
        <p:spPr>
          <a:xfrm>
            <a:off x="343832" y="184422"/>
            <a:ext cx="6692900" cy="420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003D7B"/>
                </a:solidFill>
                <a:effectLst/>
                <a:uLnTx/>
                <a:uFillTx/>
                <a:latin typeface="Gill Sans Bold"/>
                <a:ea typeface="+mn-ea"/>
                <a:cs typeface="+mn-cs"/>
              </a:rPr>
              <a:t>ВИДЕО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3D7B"/>
              </a:solidFill>
              <a:effectLst/>
              <a:uLnTx/>
              <a:uFillTx/>
              <a:latin typeface="Gill Sans Bold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33179" y="6297425"/>
            <a:ext cx="737659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Bold"/>
                <a:ea typeface="+mn-ea"/>
                <a:cs typeface="+mn-cs"/>
                <a:hlinkClick r:id="rId5"/>
              </a:rPr>
              <a:t>«Национальная система квалификаций- ключ к карьере»</a:t>
            </a:r>
            <a:endParaRPr kumimoji="0" lang="ru-RU" sz="2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Gill Sans Bold"/>
              <a:ea typeface="+mn-ea"/>
              <a:cs typeface="+mn-cs"/>
            </a:endParaRPr>
          </a:p>
        </p:txBody>
      </p:sp>
      <p:pic>
        <p:nvPicPr>
          <p:cNvPr id="18" name="MhcZ7i7urBg">
            <a:hlinkClick r:id="rId6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1381628" y="844351"/>
            <a:ext cx="9694354" cy="545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2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6">
            <a:extLst>
              <a:ext uri="{FF2B5EF4-FFF2-40B4-BE49-F238E27FC236}">
                <a16:creationId xmlns:a16="http://schemas.microsoft.com/office/drawing/2014/main" id="{C71F98C5-A618-4AB0-8CFD-2F1670EBD040}"/>
              </a:ext>
            </a:extLst>
          </p:cNvPr>
          <p:cNvSpPr/>
          <p:nvPr/>
        </p:nvSpPr>
        <p:spPr>
          <a:xfrm>
            <a:off x="3886303" y="4105963"/>
            <a:ext cx="95148" cy="1341688"/>
          </a:xfrm>
          <a:custGeom>
            <a:avLst/>
            <a:gdLst/>
            <a:ahLst/>
            <a:cxnLst/>
            <a:rect l="l" t="t" r="r" b="b"/>
            <a:pathLst>
              <a:path w="520700" h="1573530">
                <a:moveTo>
                  <a:pt x="0" y="1573145"/>
                </a:moveTo>
                <a:lnTo>
                  <a:pt x="520193" y="1573145"/>
                </a:lnTo>
                <a:lnTo>
                  <a:pt x="520193" y="0"/>
                </a:lnTo>
                <a:lnTo>
                  <a:pt x="0" y="0"/>
                </a:lnTo>
                <a:lnTo>
                  <a:pt x="0" y="1573145"/>
                </a:lnTo>
                <a:close/>
              </a:path>
            </a:pathLst>
          </a:custGeom>
          <a:solidFill>
            <a:srgbClr val="003D7B"/>
          </a:solidFill>
        </p:spPr>
        <p:txBody>
          <a:bodyPr wrap="square" lIns="0" tIns="0" rIns="0" bIns="0" rtlCol="0"/>
          <a:lstStyle/>
          <a:p>
            <a:pPr defTabSz="914377">
              <a:defRPr/>
            </a:pPr>
            <a:endParaRPr sz="1092">
              <a:solidFill>
                <a:srgbClr val="000000"/>
              </a:solidFill>
              <a:latin typeface="Roboto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E712207-55BF-44D7-A56B-326940FB6E19}"/>
              </a:ext>
            </a:extLst>
          </p:cNvPr>
          <p:cNvSpPr/>
          <p:nvPr/>
        </p:nvSpPr>
        <p:spPr>
          <a:xfrm>
            <a:off x="4155331" y="4105964"/>
            <a:ext cx="7935069" cy="1392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35461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lang="ru-RU" sz="2400" b="1" dirty="0">
                <a:solidFill>
                  <a:srgbClr val="00357F"/>
                </a:solidFill>
                <a:latin typeface="Gill Sans Bold"/>
                <a:sym typeface="Gill Sans"/>
              </a:rPr>
              <a:t>109240, Москва,</a:t>
            </a:r>
            <a:r>
              <a:rPr lang="en-US" sz="2400" b="1" dirty="0">
                <a:solidFill>
                  <a:srgbClr val="00357F"/>
                </a:solidFill>
                <a:latin typeface="Gill Sans Bold"/>
                <a:sym typeface="Gill Sans"/>
              </a:rPr>
              <a:t> </a:t>
            </a:r>
            <a:r>
              <a:rPr lang="ru-RU" sz="2400" b="1" dirty="0">
                <a:solidFill>
                  <a:srgbClr val="00357F"/>
                </a:solidFill>
                <a:latin typeface="Gill Sans Bold"/>
                <a:sym typeface="Gill Sans"/>
              </a:rPr>
              <a:t>Котельническая набережная, 17</a:t>
            </a:r>
          </a:p>
          <a:p>
            <a:pPr defTabSz="1135461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lang="ru-RU" sz="2400" b="1" dirty="0">
                <a:solidFill>
                  <a:srgbClr val="00357F"/>
                </a:solidFill>
                <a:latin typeface="Gill Sans Bold"/>
                <a:sym typeface="Gill Sans"/>
              </a:rPr>
              <a:t>Тел.: +7 (495) 966-16-86</a:t>
            </a:r>
          </a:p>
          <a:p>
            <a:pPr defTabSz="1135461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lang="ru-RU" sz="2400" b="1" dirty="0">
                <a:solidFill>
                  <a:srgbClr val="00357F"/>
                </a:solidFill>
                <a:latin typeface="Gill Sans Bold"/>
                <a:sym typeface="Gill Sans"/>
              </a:rPr>
              <a:t>E-mail: </a:t>
            </a:r>
            <a:r>
              <a:rPr lang="ru-RU" sz="2400" b="1" dirty="0">
                <a:solidFill>
                  <a:srgbClr val="00357F"/>
                </a:solidFill>
                <a:latin typeface="Gill Sans Bold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info@nark.ru</a:t>
            </a:r>
            <a:endParaRPr lang="ru-RU" sz="2400" b="1" dirty="0">
              <a:solidFill>
                <a:srgbClr val="00357F"/>
              </a:solidFill>
              <a:latin typeface="Gill Sans Bold"/>
              <a:sym typeface="Gill San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28709D-2578-462D-B97E-63502976CA0E}"/>
              </a:ext>
            </a:extLst>
          </p:cNvPr>
          <p:cNvSpPr/>
          <p:nvPr/>
        </p:nvSpPr>
        <p:spPr>
          <a:xfrm>
            <a:off x="1225849" y="5015097"/>
            <a:ext cx="2260555" cy="43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5461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lang="ru-RU" sz="2000" b="1" dirty="0">
                <a:solidFill>
                  <a:srgbClr val="00357F"/>
                </a:solidFill>
                <a:latin typeface="Roboto"/>
                <a:sym typeface="Gill Sans"/>
              </a:rPr>
              <a:t>https://</a:t>
            </a:r>
            <a:r>
              <a:rPr lang="en-US" sz="2000" b="1" dirty="0" err="1">
                <a:solidFill>
                  <a:srgbClr val="00357F"/>
                </a:solidFill>
                <a:latin typeface="Roboto"/>
                <a:sym typeface="Gill Sans"/>
              </a:rPr>
              <a:t>bc</a:t>
            </a:r>
            <a:r>
              <a:rPr lang="en-US" sz="2000" b="1" dirty="0">
                <a:solidFill>
                  <a:srgbClr val="00357F"/>
                </a:solidFill>
                <a:latin typeface="Roboto"/>
                <a:sym typeface="Gill Sans"/>
              </a:rPr>
              <a:t>-</a:t>
            </a:r>
            <a:r>
              <a:rPr lang="ru-RU" sz="2000" b="1" dirty="0">
                <a:solidFill>
                  <a:srgbClr val="00357F"/>
                </a:solidFill>
                <a:latin typeface="Roboto"/>
                <a:sym typeface="Gill Sans"/>
              </a:rPr>
              <a:t>nark.ru</a:t>
            </a:r>
          </a:p>
        </p:txBody>
      </p:sp>
      <p:pic>
        <p:nvPicPr>
          <p:cNvPr id="7" name="Рисунок 6" descr="Изображение выглядит как баскетбол, сидит, темный, мост&#10;&#10;Автоматически созданное описание">
            <a:extLst>
              <a:ext uri="{FF2B5EF4-FFF2-40B4-BE49-F238E27FC236}">
                <a16:creationId xmlns:a16="http://schemas.microsoft.com/office/drawing/2014/main" id="{46858147-9A1B-468B-A268-69C19648083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41" b="24541"/>
          <a:stretch>
            <a:fillRect/>
          </a:stretch>
        </p:blipFill>
        <p:spPr/>
      </p:pic>
      <p:pic>
        <p:nvPicPr>
          <p:cNvPr id="5" name="Рисунок 4" descr="Изображение выглядит как человек, внутренний, женщина, ноутбук&#10;&#10;Автоматически созданное описание">
            <a:extLst>
              <a:ext uri="{FF2B5EF4-FFF2-40B4-BE49-F238E27FC236}">
                <a16:creationId xmlns:a16="http://schemas.microsoft.com/office/drawing/2014/main" id="{D0F82C6E-8F9D-40EA-9A96-3B42F24C42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6" b="26156"/>
          <a:stretch>
            <a:fillRect/>
          </a:stretch>
        </p:blipFill>
        <p:spPr>
          <a:xfrm>
            <a:off x="-9583" y="0"/>
            <a:ext cx="12211166" cy="38840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3FA4E2-FEE3-4F1E-9C39-A9EBFD8A22D6}"/>
              </a:ext>
            </a:extLst>
          </p:cNvPr>
          <p:cNvSpPr txBox="1"/>
          <p:nvPr/>
        </p:nvSpPr>
        <p:spPr>
          <a:xfrm>
            <a:off x="1225849" y="4743777"/>
            <a:ext cx="6172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357F"/>
                </a:solidFill>
                <a:latin typeface="Roboto"/>
              </a:rPr>
              <a:t>https://nark.ru/</a:t>
            </a:r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EADD711B-4049-48F4-98E7-578E9A42FF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6" y="4105963"/>
            <a:ext cx="2967809" cy="822480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баскетбол, сидит, темный, мост&#10;&#10;Автоматически созданное описание">
            <a:extLst>
              <a:ext uri="{FF2B5EF4-FFF2-40B4-BE49-F238E27FC236}">
                <a16:creationId xmlns:a16="http://schemas.microsoft.com/office/drawing/2014/main" id="{7B1A2C60-5240-4C95-A8B4-56D6FB0B756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2865" y="4693817"/>
            <a:ext cx="4214291" cy="263224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106B71-AA3A-43DE-A315-16817908E4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6057" y="238964"/>
            <a:ext cx="1297329" cy="53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642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15028</TotalTime>
  <Words>95</Words>
  <Application>Microsoft Office PowerPoint</Application>
  <PresentationFormat>Широкоэкранный</PresentationFormat>
  <Paragraphs>24</Paragraphs>
  <Slides>4</Slides>
  <Notes>4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Gill Sans Bold</vt:lpstr>
      <vt:lpstr>Pancetta Serif Pro SemiBold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Евгения Анатольевна</dc:creator>
  <cp:lastModifiedBy>Клинк Ольга Фридриховна</cp:lastModifiedBy>
  <cp:revision>197</cp:revision>
  <dcterms:created xsi:type="dcterms:W3CDTF">2020-08-01T17:09:25Z</dcterms:created>
  <dcterms:modified xsi:type="dcterms:W3CDTF">2021-03-02T20:05:40Z</dcterms:modified>
</cp:coreProperties>
</file>