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7" r:id="rId3"/>
    <p:sldId id="266" r:id="rId4"/>
    <p:sldId id="261" r:id="rId5"/>
    <p:sldId id="264" r:id="rId6"/>
    <p:sldId id="268" r:id="rId7"/>
    <p:sldId id="269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34" userDrawn="1">
          <p15:clr>
            <a:srgbClr val="A4A3A4"/>
          </p15:clr>
        </p15:guide>
        <p15:guide id="4" pos="71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2CB"/>
    <a:srgbClr val="078DD8"/>
    <a:srgbClr val="083E7B"/>
    <a:srgbClr val="ECF8FE"/>
    <a:srgbClr val="ED1D24"/>
    <a:srgbClr val="F7FFFF"/>
    <a:srgbClr val="FF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11" y="58"/>
      </p:cViewPr>
      <p:guideLst>
        <p:guide orient="horz" pos="2160"/>
        <p:guide pos="3840"/>
        <p:guide pos="234"/>
        <p:guide pos="71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5E2EE-52DF-4F20-B3CA-26BE4418DA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E2367C8-6D19-4AAB-896A-3C9EB3CDE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F21733-750F-4D13-9B22-2183224FC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0E14-7623-4BB5-A4A6-C308E7E8BD8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8EC90D-BD88-4A15-9990-A7F337695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7C4DD6-FA10-47EA-BBB6-D8926D14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247-3E3A-4639-B1E4-096DEBC5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501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A44EB-D2EC-44FB-923F-3A1638C14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0196B0B-A161-420A-BAFE-8D65680489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4A4FC9-0A80-49A4-A89D-E2D16FDDE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0E14-7623-4BB5-A4A6-C308E7E8BD8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A2B42F-1505-4260-8C04-46A9A6931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E9AB38-0A02-4F3C-9DF6-C87E32243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247-3E3A-4639-B1E4-096DEBC5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755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316D55-DA28-47A8-8D75-18424D46C0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C028EF-5718-442D-BEB1-2F9700A9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B9B60E-B728-47FF-9D05-FD40C91B2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0E14-7623-4BB5-A4A6-C308E7E8BD8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D7A-94A1-4548-9285-2735E0E6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F5CFEE-B8FB-47A9-95A5-35042C8D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247-3E3A-4639-B1E4-096DEBC5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42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EE4890-8F87-43CB-972A-E40A7CC44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9A9598-E5BA-47B3-BC47-754E00224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8ACD32F-8DD6-4612-833A-105B2CAE0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0E14-7623-4BB5-A4A6-C308E7E8BD8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17FD8-3482-45C7-A74D-5D216E8F2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85F1FF-645E-4D01-87BD-2AC3499C0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247-3E3A-4639-B1E4-096DEBC5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40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240E3-36F4-4467-B116-89E0F4096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6653D5-68AD-44A2-AD8F-6A5B10443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2A00F-1B6D-45B4-8420-D7479C72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0E14-7623-4BB5-A4A6-C308E7E8BD8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32157F-1CA2-493F-A6A0-02E89996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1D4E50-E673-4565-B601-621895A5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247-3E3A-4639-B1E4-096DEBC5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1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A2C1CE-FB02-45AB-AF9B-D9B457765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800BFA-71B9-46AF-B0FC-DFDA38475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5A2DA9-6E59-4912-B689-B47A546B7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16447A-963B-4B92-904C-72FBCE7F8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0E14-7623-4BB5-A4A6-C308E7E8BD8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EBE122-C90F-4B52-BC7C-51E78F950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C1941C-B5D4-4A14-A49A-ABB26DFCC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247-3E3A-4639-B1E4-096DEBC5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18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17853-B8C0-4A6E-B00C-A16EE01FF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15F053-0562-487A-A23E-AF5BE2DAE9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4E9BE6C-C6CE-494B-93FB-1E9DC32D27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5CF25F-B97C-4758-9650-69D9FBFE7D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B2F44B-1181-4CDE-A513-EC4BC30DB6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801E70A-539F-442F-8985-9B02140D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0E14-7623-4BB5-A4A6-C308E7E8BD8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A54294-7F03-4CA4-8886-FB892A57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07ABD8-6376-425F-B21A-144CAB37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247-3E3A-4639-B1E4-096DEBC5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03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AF4DB6-097A-4ACF-A67D-442E8357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C0EA2C-FC2C-4426-8EE0-464A20C5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0E14-7623-4BB5-A4A6-C308E7E8BD8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F43D2F3-7111-4A66-BCA9-11E0A1B9F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8C42097-9A9C-468F-879C-153C4FD0E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247-3E3A-4639-B1E4-096DEBC5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95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F41D300-A779-4554-8196-A502B25F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0E14-7623-4BB5-A4A6-C308E7E8BD8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B97401A-5F65-4071-8042-3BA14528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DBABEA-DA28-4A59-9D4A-3DB4DF225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247-3E3A-4639-B1E4-096DEBC5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37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493E3-3711-4B38-A318-8B45E2E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10D3BD-B0FA-46C3-B348-18D8D4B64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ACABDC-8E62-41B9-AEA2-C9051FF5A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4D2586-F3E8-46DC-B2F1-C53D1F899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0E14-7623-4BB5-A4A6-C308E7E8BD8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1B431F-2A9A-4F25-8992-73BED0AB2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DCBE26-DC61-4710-A21B-988F62EBF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247-3E3A-4639-B1E4-096DEBC5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63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44443-4F70-4633-ADEE-E1F8680CD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9D2E36-308A-49FE-B7A6-73453C093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A86ECF-E7C1-4095-AB48-C5729BB3B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C15EA6-94DA-479E-9E7C-9AF7DF6FB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0E14-7623-4BB5-A4A6-C308E7E8BD8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89B0E04-633A-4E4A-ACFD-0087B764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15F20D-3254-48E2-9301-1BABD47D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01247-3E3A-4639-B1E4-096DEBC5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79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3A1BCE-AD84-4CEE-8EE7-3E878DB43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70A430-73B0-4A40-AF43-5FCFEA564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36C6D4-1CB7-42E2-B423-507950954B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00E14-7623-4BB5-A4A6-C308E7E8BD86}" type="datetimeFigureOut">
              <a:rPr lang="ru-RU" smtClean="0"/>
              <a:t>04.03.2021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5C483E-6620-44FC-A1F0-ACFF8518A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C45C4E-E243-4A98-ACAE-A0FC15A20F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01247-3E3A-4639-B1E4-096DEBC5B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55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c-nark.ru/" TargetMode="External"/><Relationship Id="rId5" Type="http://schemas.openxmlformats.org/officeDocument/2006/relationships/hyperlink" Target="mailto:info@nark.ru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E4EB0BD-FB72-4696-BAD1-0CDD93D00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базовый центр_ логотип_2строки.png">
            <a:extLst>
              <a:ext uri="{FF2B5EF4-FFF2-40B4-BE49-F238E27FC236}">
                <a16:creationId xmlns:a16="http://schemas.microsoft.com/office/drawing/2014/main" id="{685EF621-855A-4746-8322-EA3B8FE71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598"/>
          <a:stretch/>
        </p:blipFill>
        <p:spPr>
          <a:xfrm>
            <a:off x="111451" y="6181725"/>
            <a:ext cx="608639" cy="606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1C5BAC7C-CF3C-4B1A-9A2A-4E6214129D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28"/>
          <a:stretch/>
        </p:blipFill>
        <p:spPr>
          <a:xfrm>
            <a:off x="11277600" y="-202065"/>
            <a:ext cx="914400" cy="100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5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: вниз 1">
            <a:extLst>
              <a:ext uri="{FF2B5EF4-FFF2-40B4-BE49-F238E27FC236}">
                <a16:creationId xmlns:a16="http://schemas.microsoft.com/office/drawing/2014/main" id="{A775E3D5-8AC6-45E2-A94F-E0DD9A02A395}"/>
              </a:ext>
            </a:extLst>
          </p:cNvPr>
          <p:cNvSpPr/>
          <p:nvPr/>
        </p:nvSpPr>
        <p:spPr>
          <a:xfrm>
            <a:off x="223139" y="1088087"/>
            <a:ext cx="514905" cy="664686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247257B1-68C9-4300-9D82-26E77EE494EE}"/>
              </a:ext>
            </a:extLst>
          </p:cNvPr>
          <p:cNvSpPr/>
          <p:nvPr/>
        </p:nvSpPr>
        <p:spPr>
          <a:xfrm>
            <a:off x="7650907" y="4168764"/>
            <a:ext cx="4256928" cy="1987487"/>
          </a:xfrm>
          <a:prstGeom prst="rect">
            <a:avLst/>
          </a:prstGeom>
          <a:solidFill>
            <a:srgbClr val="F7FFFF"/>
          </a:solidFill>
          <a:ln>
            <a:solidFill>
              <a:srgbClr val="00C2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41E9522-9FB5-4EAB-8FD6-C35DF75354AB}"/>
              </a:ext>
            </a:extLst>
          </p:cNvPr>
          <p:cNvSpPr/>
          <p:nvPr/>
        </p:nvSpPr>
        <p:spPr>
          <a:xfrm>
            <a:off x="232410" y="710221"/>
            <a:ext cx="8682667" cy="687331"/>
          </a:xfrm>
          <a:prstGeom prst="rect">
            <a:avLst/>
          </a:prstGeom>
          <a:solidFill>
            <a:srgbClr val="FFFBFB"/>
          </a:solidFill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E284E1-D2D1-42FE-86C7-8456EBDA3326}"/>
              </a:ext>
            </a:extLst>
          </p:cNvPr>
          <p:cNvSpPr/>
          <p:nvPr/>
        </p:nvSpPr>
        <p:spPr>
          <a:xfrm>
            <a:off x="0" y="0"/>
            <a:ext cx="74428" cy="712381"/>
          </a:xfrm>
          <a:prstGeom prst="rect">
            <a:avLst/>
          </a:prstGeom>
          <a:solidFill>
            <a:srgbClr val="00C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87E6E03-7725-4A83-BC0D-7221BE53AC5B}"/>
              </a:ext>
            </a:extLst>
          </p:cNvPr>
          <p:cNvSpPr/>
          <p:nvPr/>
        </p:nvSpPr>
        <p:spPr>
          <a:xfrm>
            <a:off x="12154786" y="6156251"/>
            <a:ext cx="74428" cy="712381"/>
          </a:xfrm>
          <a:prstGeom prst="rect">
            <a:avLst/>
          </a:prstGeom>
          <a:solidFill>
            <a:srgbClr val="00C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базовый центр_ логотип_2строки.png">
            <a:extLst>
              <a:ext uri="{FF2B5EF4-FFF2-40B4-BE49-F238E27FC236}">
                <a16:creationId xmlns:a16="http://schemas.microsoft.com/office/drawing/2014/main" id="{681CBAF6-9540-4690-A23A-BEE2B993F9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598"/>
          <a:stretch/>
        </p:blipFill>
        <p:spPr>
          <a:xfrm>
            <a:off x="11350951" y="0"/>
            <a:ext cx="608639" cy="606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Рисунок 12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6A7950B-63D3-4236-B97F-7FABA8B431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28"/>
          <a:stretch/>
        </p:blipFill>
        <p:spPr>
          <a:xfrm>
            <a:off x="11350951" y="6067713"/>
            <a:ext cx="771416" cy="845928"/>
          </a:xfrm>
          <a:prstGeom prst="rect">
            <a:avLst/>
          </a:prstGeom>
        </p:spPr>
      </p:pic>
      <p:pic>
        <p:nvPicPr>
          <p:cNvPr id="1026" name="Picture 2" descr="Иллюстрация концепции дизайна взаимодействия Бесплатные векторы">
            <a:extLst>
              <a:ext uri="{FF2B5EF4-FFF2-40B4-BE49-F238E27FC236}">
                <a16:creationId xmlns:a16="http://schemas.microsoft.com/office/drawing/2014/main" id="{8E9B579D-0172-41C4-8516-091BFF4F0E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" r="7431"/>
          <a:stretch/>
        </p:blipFill>
        <p:spPr bwMode="auto">
          <a:xfrm flipH="1">
            <a:off x="9263835" y="97435"/>
            <a:ext cx="1995598" cy="204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4E38D94-5192-43BD-A7C3-69BA87CD305A}"/>
              </a:ext>
            </a:extLst>
          </p:cNvPr>
          <p:cNvSpPr txBox="1"/>
          <p:nvPr/>
        </p:nvSpPr>
        <p:spPr>
          <a:xfrm>
            <a:off x="205828" y="731167"/>
            <a:ext cx="8952535" cy="566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900" b="1" dirty="0">
                <a:latin typeface="Gill Sans Bold"/>
              </a:rPr>
              <a:t>рост значимости ОК для профессиональной успешности и построения карьеры, для развития человеческого капитала организации, отрасли, страны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F2CA5D0-EE5E-4129-8981-4E6FFDFF738E}"/>
              </a:ext>
            </a:extLst>
          </p:cNvPr>
          <p:cNvGrpSpPr/>
          <p:nvPr/>
        </p:nvGrpSpPr>
        <p:grpSpPr>
          <a:xfrm>
            <a:off x="905237" y="4662076"/>
            <a:ext cx="6686966" cy="2097655"/>
            <a:chOff x="8580319" y="3109201"/>
            <a:chExt cx="6686966" cy="209765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FFDB113-147F-4193-8BCA-AC08CADEEF1F}"/>
                </a:ext>
              </a:extLst>
            </p:cNvPr>
            <p:cNvSpPr txBox="1"/>
            <p:nvPr/>
          </p:nvSpPr>
          <p:spPr>
            <a:xfrm>
              <a:off x="8948851" y="3109201"/>
              <a:ext cx="6318434" cy="566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900" dirty="0">
                  <a:latin typeface="Gill Sans Bold"/>
                </a:rPr>
                <a:t>множество частично пересекающихся перечней </a:t>
              </a:r>
              <a:endParaRPr lang="en-US" sz="1900" dirty="0">
                <a:latin typeface="Gill Sans Bold"/>
              </a:endParaRPr>
            </a:p>
            <a:p>
              <a:pPr>
                <a:lnSpc>
                  <a:spcPct val="80000"/>
                </a:lnSpc>
              </a:pPr>
              <a:r>
                <a:rPr lang="ru-RU" sz="1900" dirty="0">
                  <a:latin typeface="Gill Sans Bold"/>
                </a:rPr>
                <a:t>и описаний общих компетенций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8609057-7634-4F94-B595-A223EEBC9F4A}"/>
                </a:ext>
              </a:extLst>
            </p:cNvPr>
            <p:cNvSpPr txBox="1"/>
            <p:nvPr/>
          </p:nvSpPr>
          <p:spPr>
            <a:xfrm>
              <a:off x="8948851" y="3580885"/>
              <a:ext cx="6318434" cy="5660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900" dirty="0">
                  <a:latin typeface="Gill Sans Bold"/>
                </a:rPr>
                <a:t>нет четкого различения ОК,</a:t>
              </a:r>
              <a:r>
                <a:rPr lang="en-US" sz="1900" dirty="0">
                  <a:latin typeface="Gill Sans Bold"/>
                </a:rPr>
                <a:t> </a:t>
              </a:r>
              <a:r>
                <a:rPr lang="ru-RU" sz="1900" dirty="0">
                  <a:latin typeface="Gill Sans Bold"/>
                </a:rPr>
                <a:t>личностных</a:t>
              </a:r>
              <a:br>
                <a:rPr lang="en-US" sz="1900" dirty="0">
                  <a:latin typeface="Gill Sans Bold"/>
                </a:rPr>
              </a:br>
              <a:r>
                <a:rPr lang="ru-RU" sz="1900" dirty="0">
                  <a:latin typeface="Gill Sans Bold"/>
                </a:rPr>
                <a:t>качеств, умений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7DE4E0C-2A63-4DE2-8589-D9885326B6B0}"/>
                </a:ext>
              </a:extLst>
            </p:cNvPr>
            <p:cNvSpPr txBox="1"/>
            <p:nvPr/>
          </p:nvSpPr>
          <p:spPr>
            <a:xfrm>
              <a:off x="8948851" y="4107364"/>
              <a:ext cx="6318434" cy="7999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900" dirty="0">
                  <a:latin typeface="Gill Sans Bold"/>
                </a:rPr>
                <a:t>не рассматривается вопрос различий в требованиях</a:t>
              </a:r>
              <a:br>
                <a:rPr lang="en-US" sz="1900" dirty="0">
                  <a:latin typeface="Gill Sans Bold"/>
                </a:rPr>
              </a:br>
              <a:r>
                <a:rPr lang="ru-RU" sz="1900" dirty="0">
                  <a:latin typeface="Gill Sans Bold"/>
                </a:rPr>
                <a:t>к ОК в зависимости от уровня квалификации, характера профессиональной деятельности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B4D0884-35B0-4D38-95CD-99F1C85DFDD6}"/>
                </a:ext>
              </a:extLst>
            </p:cNvPr>
            <p:cNvSpPr txBox="1"/>
            <p:nvPr/>
          </p:nvSpPr>
          <p:spPr>
            <a:xfrm>
              <a:off x="8948851" y="4874714"/>
              <a:ext cx="6318434" cy="3321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900" dirty="0">
                  <a:latin typeface="Gill Sans Bold"/>
                </a:rPr>
                <a:t>не решена проблема оценки ОК</a:t>
              </a:r>
            </a:p>
          </p:txBody>
        </p:sp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18F99E3C-C70B-42AB-90BE-FCDC3BB48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319" y="3212353"/>
              <a:ext cx="368532" cy="368532"/>
            </a:xfrm>
            <a:prstGeom prst="rect">
              <a:avLst/>
            </a:prstGeom>
          </p:spPr>
        </p:pic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2513A58A-AC62-4B47-AA80-46D93FC65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319" y="3640072"/>
              <a:ext cx="368532" cy="368532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B3BDEF4B-833A-438B-82B4-6810B51E08F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319" y="4204202"/>
              <a:ext cx="368532" cy="368532"/>
            </a:xfrm>
            <a:prstGeom prst="rect">
              <a:avLst/>
            </a:prstGeom>
          </p:spPr>
        </p:pic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60F75CB9-2850-43B8-BB69-74CA224BA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319" y="4799058"/>
              <a:ext cx="368532" cy="368532"/>
            </a:xfrm>
            <a:prstGeom prst="rect">
              <a:avLst/>
            </a:prstGeom>
          </p:spPr>
        </p:pic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001D9D50-E86D-4E94-8079-37C07AC5F843}"/>
              </a:ext>
            </a:extLst>
          </p:cNvPr>
          <p:cNvSpPr txBox="1"/>
          <p:nvPr/>
        </p:nvSpPr>
        <p:spPr>
          <a:xfrm>
            <a:off x="7657525" y="4411660"/>
            <a:ext cx="4256927" cy="1501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900" b="1" dirty="0">
                <a:latin typeface="Gill Sans Bold"/>
              </a:rPr>
              <a:t>слабая управляемость, </a:t>
            </a:r>
          </a:p>
          <a:p>
            <a:pPr algn="ctr">
              <a:lnSpc>
                <a:spcPct val="80000"/>
              </a:lnSpc>
            </a:pPr>
            <a:r>
              <a:rPr lang="ru-RU" sz="1900" b="1" dirty="0">
                <a:latin typeface="Gill Sans Bold"/>
              </a:rPr>
              <a:t>отсутствие преемственности </a:t>
            </a:r>
          </a:p>
          <a:p>
            <a:pPr algn="ctr">
              <a:lnSpc>
                <a:spcPct val="80000"/>
              </a:lnSpc>
            </a:pPr>
            <a:r>
              <a:rPr lang="ru-RU" sz="1900" b="1" dirty="0">
                <a:latin typeface="Gill Sans Bold"/>
              </a:rPr>
              <a:t>в развитии ОК на разных уровнях общего и профессионального образования, в процессах обучения и развития персонала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621EB83-A045-41FD-A26A-B6F916060031}"/>
              </a:ext>
            </a:extLst>
          </p:cNvPr>
          <p:cNvSpPr txBox="1"/>
          <p:nvPr/>
        </p:nvSpPr>
        <p:spPr>
          <a:xfrm>
            <a:off x="178886" y="142804"/>
            <a:ext cx="10597281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Gill Sans Bold"/>
              </a:rPr>
              <a:t>АНАЛИЗ ПРЕДПРОЕКТНОЙ СИТУАЦИИ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0AE8F21-4111-4F17-A283-11075781600C}"/>
              </a:ext>
            </a:extLst>
          </p:cNvPr>
          <p:cNvGrpSpPr/>
          <p:nvPr/>
        </p:nvGrpSpPr>
        <p:grpSpPr>
          <a:xfrm>
            <a:off x="232410" y="1835058"/>
            <a:ext cx="530999" cy="530999"/>
            <a:chOff x="233917" y="255334"/>
            <a:chExt cx="712382" cy="712382"/>
          </a:xfrm>
        </p:grpSpPr>
        <p:sp>
          <p:nvSpPr>
            <p:cNvPr id="38" name="Облачко с текстом: прямоугольное 37">
              <a:extLst>
                <a:ext uri="{FF2B5EF4-FFF2-40B4-BE49-F238E27FC236}">
                  <a16:creationId xmlns:a16="http://schemas.microsoft.com/office/drawing/2014/main" id="{DBBC4B81-98B2-49F0-A278-930252E74AEA}"/>
                </a:ext>
              </a:extLst>
            </p:cNvPr>
            <p:cNvSpPr/>
            <p:nvPr/>
          </p:nvSpPr>
          <p:spPr>
            <a:xfrm>
              <a:off x="303028" y="351028"/>
              <a:ext cx="196702" cy="169967"/>
            </a:xfrm>
            <a:prstGeom prst="wedgeRectCallou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блачко с текстом: прямоугольное 38">
              <a:extLst>
                <a:ext uri="{FF2B5EF4-FFF2-40B4-BE49-F238E27FC236}">
                  <a16:creationId xmlns:a16="http://schemas.microsoft.com/office/drawing/2014/main" id="{8FE27CFC-866F-4613-9A70-ECD5A07A5EB8}"/>
                </a:ext>
              </a:extLst>
            </p:cNvPr>
            <p:cNvSpPr/>
            <p:nvPr/>
          </p:nvSpPr>
          <p:spPr>
            <a:xfrm>
              <a:off x="685801" y="319128"/>
              <a:ext cx="196702" cy="169967"/>
            </a:xfrm>
            <a:prstGeom prst="wedgeRectCallou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3FED7A1F-54F7-4957-A39D-97567000B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17" y="255334"/>
              <a:ext cx="712382" cy="712382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BB6E80B-5AD6-43BC-8F81-788F8CA9D9AF}"/>
              </a:ext>
            </a:extLst>
          </p:cNvPr>
          <p:cNvSpPr txBox="1"/>
          <p:nvPr/>
        </p:nvSpPr>
        <p:spPr>
          <a:xfrm>
            <a:off x="2619155" y="4157633"/>
            <a:ext cx="3476845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dirty="0">
                <a:latin typeface="Gill Sans Bold"/>
              </a:rPr>
              <a:t>вакансий проанализировано</a:t>
            </a:r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3DC70AF-B2D7-4555-891A-2B0E7F54A82A}"/>
              </a:ext>
            </a:extLst>
          </p:cNvPr>
          <p:cNvSpPr txBox="1"/>
          <p:nvPr/>
        </p:nvSpPr>
        <p:spPr>
          <a:xfrm>
            <a:off x="741992" y="3817585"/>
            <a:ext cx="292088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Gill Sans Bold"/>
              </a:rPr>
              <a:t>более </a:t>
            </a:r>
            <a:r>
              <a:rPr lang="ru-RU" sz="4400" dirty="0">
                <a:solidFill>
                  <a:srgbClr val="D21825"/>
                </a:solidFill>
                <a:latin typeface="Gill Sans Nova Cond XBd" panose="020B0A06020104020203" pitchFamily="34" charset="0"/>
              </a:rPr>
              <a:t>6,5</a:t>
            </a:r>
            <a:r>
              <a:rPr lang="ru-RU" sz="2000" dirty="0">
                <a:solidFill>
                  <a:srgbClr val="D21825"/>
                </a:solidFill>
                <a:latin typeface="Gill Sans Nova Cond XBd" panose="020B0A06020104020203" pitchFamily="34" charset="0"/>
              </a:rPr>
              <a:t>млн</a:t>
            </a:r>
            <a:r>
              <a:rPr lang="ru-RU" sz="1400" dirty="0"/>
              <a:t>.</a:t>
            </a:r>
            <a:endParaRPr lang="ru-RU" dirty="0"/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B15BAD76-A9E6-46C3-8292-C86BE9B3E587}"/>
              </a:ext>
            </a:extLst>
          </p:cNvPr>
          <p:cNvCxnSpPr>
            <a:cxnSpLocks/>
          </p:cNvCxnSpPr>
          <p:nvPr/>
        </p:nvCxnSpPr>
        <p:spPr>
          <a:xfrm>
            <a:off x="1106569" y="3800219"/>
            <a:ext cx="0" cy="42160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F115E5CA-843A-4BC5-BFF4-183875722F27}"/>
              </a:ext>
            </a:extLst>
          </p:cNvPr>
          <p:cNvGrpSpPr/>
          <p:nvPr/>
        </p:nvGrpSpPr>
        <p:grpSpPr>
          <a:xfrm>
            <a:off x="301521" y="3452553"/>
            <a:ext cx="440471" cy="440471"/>
            <a:chOff x="303027" y="893722"/>
            <a:chExt cx="590931" cy="590931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CF06698C-325E-43AD-8DC9-A14A788EDCDD}"/>
                </a:ext>
              </a:extLst>
            </p:cNvPr>
            <p:cNvSpPr/>
            <p:nvPr/>
          </p:nvSpPr>
          <p:spPr>
            <a:xfrm>
              <a:off x="600741" y="1073890"/>
              <a:ext cx="228600" cy="2286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A79371A7-2B6D-43B0-A5FE-DFF12A26F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27" y="893722"/>
              <a:ext cx="590931" cy="590931"/>
            </a:xfrm>
            <a:prstGeom prst="rect">
              <a:avLst/>
            </a:prstGeom>
          </p:spPr>
        </p:pic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5AA8BAA1-EFA9-48B7-B641-419EFB98D905}"/>
              </a:ext>
            </a:extLst>
          </p:cNvPr>
          <p:cNvSpPr txBox="1"/>
          <p:nvPr/>
        </p:nvSpPr>
        <p:spPr>
          <a:xfrm>
            <a:off x="741992" y="1829984"/>
            <a:ext cx="9396307" cy="566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900" dirty="0">
                <a:latin typeface="Gill Sans Bold"/>
              </a:rPr>
              <a:t>анализ результатов отечественных и зарубежных публикаций: </a:t>
            </a:r>
            <a:r>
              <a:rPr lang="ru-RU" sz="1900" dirty="0" err="1">
                <a:latin typeface="Gill Sans Bold"/>
              </a:rPr>
              <a:t>форсайт</a:t>
            </a:r>
            <a:r>
              <a:rPr lang="ru-RU" sz="1900" dirty="0">
                <a:latin typeface="Gill Sans Bold"/>
              </a:rPr>
              <a:t> и мониторинговых исследований, практик определения, формирования и оценки ОК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54167C9-C2CF-452D-90FC-8B7225A4CCCF}"/>
              </a:ext>
            </a:extLst>
          </p:cNvPr>
          <p:cNvSpPr txBox="1"/>
          <p:nvPr/>
        </p:nvSpPr>
        <p:spPr>
          <a:xfrm>
            <a:off x="741992" y="2479004"/>
            <a:ext cx="9103344" cy="332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900" dirty="0">
                <a:latin typeface="Gill Sans Bold"/>
              </a:rPr>
              <a:t>кабинетное исследование корпоративных моделей ОК и практик их оценки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1885CB34-3708-4062-AECF-37D3229FA728}"/>
              </a:ext>
            </a:extLst>
          </p:cNvPr>
          <p:cNvSpPr txBox="1"/>
          <p:nvPr/>
        </p:nvSpPr>
        <p:spPr>
          <a:xfrm>
            <a:off x="741992" y="2810003"/>
            <a:ext cx="11003165" cy="566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900" dirty="0">
                <a:latin typeface="Gill Sans Bold"/>
              </a:rPr>
              <a:t>анализ результатов мониторинга рынка труда (жизненного цикла квалификаций), проводимого совместно с СПК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659ECEB-9401-48CF-A7ED-44C1098F22E0}"/>
              </a:ext>
            </a:extLst>
          </p:cNvPr>
          <p:cNvSpPr txBox="1"/>
          <p:nvPr/>
        </p:nvSpPr>
        <p:spPr>
          <a:xfrm>
            <a:off x="741992" y="3384895"/>
            <a:ext cx="11003165" cy="5660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900" dirty="0">
                <a:latin typeface="Gill Sans Bold"/>
              </a:rPr>
              <a:t>анализ больших данных – требований работодателей к ОК (анализ вакансий) и их предложений соискателями (анализ резюме)</a:t>
            </a:r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A9F155C8-1CD0-43F6-9EB6-C212AA285242}"/>
              </a:ext>
            </a:extLst>
          </p:cNvPr>
          <p:cNvSpPr/>
          <p:nvPr/>
        </p:nvSpPr>
        <p:spPr>
          <a:xfrm>
            <a:off x="340912" y="3019337"/>
            <a:ext cx="267717" cy="310716"/>
          </a:xfrm>
          <a:prstGeom prst="roundRect">
            <a:avLst/>
          </a:prstGeom>
          <a:solidFill>
            <a:srgbClr val="078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1944A7E-B170-42CD-A1F4-26ED847FF5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" y="2845357"/>
            <a:ext cx="515574" cy="515574"/>
          </a:xfrm>
          <a:prstGeom prst="rect">
            <a:avLst/>
          </a:prstGeom>
        </p:spPr>
      </p:pic>
      <p:sp>
        <p:nvSpPr>
          <p:cNvPr id="22" name="Овал 21">
            <a:extLst>
              <a:ext uri="{FF2B5EF4-FFF2-40B4-BE49-F238E27FC236}">
                <a16:creationId xmlns:a16="http://schemas.microsoft.com/office/drawing/2014/main" id="{36CD57BB-BBAF-4F63-8D10-A6EB04D93F3E}"/>
              </a:ext>
            </a:extLst>
          </p:cNvPr>
          <p:cNvSpPr/>
          <p:nvPr/>
        </p:nvSpPr>
        <p:spPr>
          <a:xfrm>
            <a:off x="404937" y="2479004"/>
            <a:ext cx="247753" cy="247753"/>
          </a:xfrm>
          <a:prstGeom prst="ellipse">
            <a:avLst/>
          </a:prstGeom>
          <a:solidFill>
            <a:srgbClr val="00C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982E03F-16DD-4C4C-8299-B94622F036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37" y="2371131"/>
            <a:ext cx="426355" cy="426355"/>
          </a:xfrm>
          <a:prstGeom prst="rect">
            <a:avLst/>
          </a:prstGeom>
        </p:spPr>
      </p:pic>
      <p:sp>
        <p:nvSpPr>
          <p:cNvPr id="23" name="Дуга 22">
            <a:extLst>
              <a:ext uri="{FF2B5EF4-FFF2-40B4-BE49-F238E27FC236}">
                <a16:creationId xmlns:a16="http://schemas.microsoft.com/office/drawing/2014/main" id="{C3F10AF7-3FEE-441F-B660-98C899864D0A}"/>
              </a:ext>
            </a:extLst>
          </p:cNvPr>
          <p:cNvSpPr/>
          <p:nvPr/>
        </p:nvSpPr>
        <p:spPr>
          <a:xfrm>
            <a:off x="4729579" y="3819855"/>
            <a:ext cx="1495897" cy="1495897"/>
          </a:xfrm>
          <a:prstGeom prst="arc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трелка: вниз 74">
            <a:extLst>
              <a:ext uri="{FF2B5EF4-FFF2-40B4-BE49-F238E27FC236}">
                <a16:creationId xmlns:a16="http://schemas.microsoft.com/office/drawing/2014/main" id="{AFE91DB5-6831-42A5-91D7-6F645EDFE594}"/>
              </a:ext>
            </a:extLst>
          </p:cNvPr>
          <p:cNvSpPr/>
          <p:nvPr/>
        </p:nvSpPr>
        <p:spPr>
          <a:xfrm rot="16200000">
            <a:off x="6853412" y="4826065"/>
            <a:ext cx="514905" cy="879011"/>
          </a:xfrm>
          <a:prstGeom prst="downArrow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5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53F2E7B-95D9-443F-9488-0648AD62E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4997" y="3570105"/>
            <a:ext cx="3343536" cy="334353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576706-688E-457F-B2E1-BD5081A646C4}"/>
              </a:ext>
            </a:extLst>
          </p:cNvPr>
          <p:cNvSpPr/>
          <p:nvPr/>
        </p:nvSpPr>
        <p:spPr>
          <a:xfrm rot="16200000">
            <a:off x="-2422465" y="3390843"/>
            <a:ext cx="616002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000" b="1" dirty="0">
                <a:solidFill>
                  <a:schemeClr val="bg2">
                    <a:lumMod val="25000"/>
                  </a:schemeClr>
                </a:solidFill>
                <a:latin typeface="Gill Sans Bold"/>
              </a:rPr>
              <a:t>БАЗОВЫЙ ЦЕНТР: ОРГАНИЗАЦИОННАЯ И КОНСУЛЬТАЦИОННО-МЕТОДИЧЕСКАЯ ПОДДЕРЖКА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B9D279-BAAC-4C53-B1D6-76B8D29FC3DD}"/>
              </a:ext>
            </a:extLst>
          </p:cNvPr>
          <p:cNvSpPr txBox="1"/>
          <p:nvPr/>
        </p:nvSpPr>
        <p:spPr>
          <a:xfrm>
            <a:off x="254182" y="211121"/>
            <a:ext cx="10597281" cy="3951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Gill Sans Bold"/>
              </a:rPr>
              <a:t>РЕАЛИЗАЦИЯ ПРОЕКТА В 2021-22 ГГ.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A656B79-E604-48AD-9D34-BA7AF1DAF9D9}"/>
              </a:ext>
            </a:extLst>
          </p:cNvPr>
          <p:cNvSpPr/>
          <p:nvPr/>
        </p:nvSpPr>
        <p:spPr>
          <a:xfrm>
            <a:off x="0" y="0"/>
            <a:ext cx="74428" cy="712381"/>
          </a:xfrm>
          <a:prstGeom prst="rect">
            <a:avLst/>
          </a:prstGeom>
          <a:solidFill>
            <a:srgbClr val="00C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C84C5C6-9B59-4829-B2A0-EAC448AB3595}"/>
              </a:ext>
            </a:extLst>
          </p:cNvPr>
          <p:cNvSpPr/>
          <p:nvPr/>
        </p:nvSpPr>
        <p:spPr>
          <a:xfrm>
            <a:off x="12154786" y="6156251"/>
            <a:ext cx="74428" cy="712381"/>
          </a:xfrm>
          <a:prstGeom prst="rect">
            <a:avLst/>
          </a:prstGeom>
          <a:solidFill>
            <a:srgbClr val="00C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базовый центр_ логотип_2строки.png">
            <a:extLst>
              <a:ext uri="{FF2B5EF4-FFF2-40B4-BE49-F238E27FC236}">
                <a16:creationId xmlns:a16="http://schemas.microsoft.com/office/drawing/2014/main" id="{D29D915B-3483-40DD-8254-9B2515DC4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598"/>
          <a:stretch/>
        </p:blipFill>
        <p:spPr>
          <a:xfrm>
            <a:off x="11350951" y="0"/>
            <a:ext cx="608639" cy="606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Рисунок 11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5901B4AB-5B61-4BEF-AEE8-B213D48FC01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28"/>
          <a:stretch/>
        </p:blipFill>
        <p:spPr>
          <a:xfrm>
            <a:off x="11350951" y="6067713"/>
            <a:ext cx="771416" cy="845928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705210-2545-4480-9AA2-F485C4FACC66}"/>
              </a:ext>
            </a:extLst>
          </p:cNvPr>
          <p:cNvSpPr/>
          <p:nvPr/>
        </p:nvSpPr>
        <p:spPr>
          <a:xfrm>
            <a:off x="1386572" y="866753"/>
            <a:ext cx="10490377" cy="91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srgbClr val="C00000"/>
                </a:solidFill>
                <a:latin typeface="Gill Sans Bold"/>
              </a:rPr>
              <a:t>Разработка и апробация описаний ОК для области профессиональной деятельности (ОПД), вида профессиональной деятельности (ВПД), квалификации (ПК) и соответствующих оценочных средств. Проведение оценки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0210F59-BD98-4FC7-A016-5605A9892748}"/>
              </a:ext>
            </a:extLst>
          </p:cNvPr>
          <p:cNvCxnSpPr>
            <a:cxnSpLocks/>
          </p:cNvCxnSpPr>
          <p:nvPr/>
        </p:nvCxnSpPr>
        <p:spPr>
          <a:xfrm>
            <a:off x="1339281" y="845872"/>
            <a:ext cx="0" cy="5184355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A1A17109-C054-4828-B0A7-6C4AFB307D26}"/>
              </a:ext>
            </a:extLst>
          </p:cNvPr>
          <p:cNvGrpSpPr/>
          <p:nvPr/>
        </p:nvGrpSpPr>
        <p:grpSpPr>
          <a:xfrm>
            <a:off x="1049474" y="2101338"/>
            <a:ext cx="590931" cy="584775"/>
            <a:chOff x="265068" y="1949395"/>
            <a:chExt cx="590931" cy="584775"/>
          </a:xfrm>
        </p:grpSpPr>
        <p:sp>
          <p:nvSpPr>
            <p:cNvPr id="14" name="Равнобедренный треугольник 13">
              <a:extLst>
                <a:ext uri="{FF2B5EF4-FFF2-40B4-BE49-F238E27FC236}">
                  <a16:creationId xmlns:a16="http://schemas.microsoft.com/office/drawing/2014/main" id="{A0CA5497-0E9A-4485-A7EA-FB90D0E139B2}"/>
                </a:ext>
              </a:extLst>
            </p:cNvPr>
            <p:cNvSpPr/>
            <p:nvPr/>
          </p:nvSpPr>
          <p:spPr>
            <a:xfrm>
              <a:off x="265068" y="1949395"/>
              <a:ext cx="590931" cy="514227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9F9C4A3-506F-4114-BAFE-1EF10AA61655}"/>
                </a:ext>
              </a:extLst>
            </p:cNvPr>
            <p:cNvSpPr txBox="1"/>
            <p:nvPr/>
          </p:nvSpPr>
          <p:spPr>
            <a:xfrm>
              <a:off x="341246" y="1949395"/>
              <a:ext cx="4272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  <a:endParaRPr lang="ru-RU" sz="3200" b="1" dirty="0">
                <a:solidFill>
                  <a:schemeClr val="bg1"/>
                </a:solidFill>
                <a:latin typeface="Gill Sans Bold"/>
                <a:cs typeface="Aharoni" panose="02010803020104030203" pitchFamily="2" charset="-79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C2689E2-A8E5-450E-8DE0-3D379990955F}"/>
              </a:ext>
            </a:extLst>
          </p:cNvPr>
          <p:cNvSpPr txBox="1"/>
          <p:nvPr/>
        </p:nvSpPr>
        <p:spPr>
          <a:xfrm>
            <a:off x="1629087" y="1939875"/>
            <a:ext cx="10514813" cy="83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2000" dirty="0">
                <a:latin typeface="Gill Sans Bold"/>
              </a:rPr>
              <a:t>Формирование команд: разработчики и эксперты описаний ОК и оценочных средств, участники опытной апробации оценочных средств (3-5 человек по каждому оценочному средству), оцениваемые (студенты, педагоги, работники предприятия), экзаменаторы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B36138BC-A6BC-4834-ABF1-36F9577D7678}"/>
              </a:ext>
            </a:extLst>
          </p:cNvPr>
          <p:cNvGrpSpPr/>
          <p:nvPr/>
        </p:nvGrpSpPr>
        <p:grpSpPr>
          <a:xfrm>
            <a:off x="1038588" y="2864273"/>
            <a:ext cx="590931" cy="584775"/>
            <a:chOff x="265068" y="1949395"/>
            <a:chExt cx="590931" cy="584775"/>
          </a:xfrm>
        </p:grpSpPr>
        <p:sp>
          <p:nvSpPr>
            <p:cNvPr id="21" name="Равнобедренный треугольник 20">
              <a:extLst>
                <a:ext uri="{FF2B5EF4-FFF2-40B4-BE49-F238E27FC236}">
                  <a16:creationId xmlns:a16="http://schemas.microsoft.com/office/drawing/2014/main" id="{B1F6F527-5CDD-45F2-8A3B-695A1291B184}"/>
                </a:ext>
              </a:extLst>
            </p:cNvPr>
            <p:cNvSpPr/>
            <p:nvPr/>
          </p:nvSpPr>
          <p:spPr>
            <a:xfrm>
              <a:off x="265068" y="1949395"/>
              <a:ext cx="590931" cy="514227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8E663E4-8DC3-4EE5-87BB-3C9930088205}"/>
                </a:ext>
              </a:extLst>
            </p:cNvPr>
            <p:cNvSpPr txBox="1"/>
            <p:nvPr/>
          </p:nvSpPr>
          <p:spPr>
            <a:xfrm>
              <a:off x="341246" y="1949395"/>
              <a:ext cx="4272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  <a:endParaRPr lang="ru-RU" sz="3200" b="1" dirty="0">
                <a:solidFill>
                  <a:schemeClr val="bg1"/>
                </a:solidFill>
                <a:latin typeface="Gill Sans Bold"/>
                <a:cs typeface="Aharoni" panose="02010803020104030203" pitchFamily="2" charset="-79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3A3297B-C27C-4E05-8FF6-901D6A71E266}"/>
              </a:ext>
            </a:extLst>
          </p:cNvPr>
          <p:cNvSpPr txBox="1"/>
          <p:nvPr/>
        </p:nvSpPr>
        <p:spPr>
          <a:xfrm>
            <a:off x="1639973" y="2889974"/>
            <a:ext cx="10514813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2000" dirty="0">
                <a:latin typeface="Gill Sans Bold"/>
              </a:rPr>
              <a:t>Обсуждение с разработчиками и экспертами описаний ОК, формирование описаний 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2000" dirty="0">
                <a:latin typeface="Gill Sans Bold"/>
              </a:rPr>
              <a:t>ОК с учетом специфики профессиональной деятельности (ОПД, ВПД, ПК)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ECA82C9C-5C65-497F-9CA5-99E4ECEE1189}"/>
              </a:ext>
            </a:extLst>
          </p:cNvPr>
          <p:cNvGrpSpPr/>
          <p:nvPr/>
        </p:nvGrpSpPr>
        <p:grpSpPr>
          <a:xfrm>
            <a:off x="1049474" y="3665540"/>
            <a:ext cx="590931" cy="584775"/>
            <a:chOff x="265068" y="1949395"/>
            <a:chExt cx="590931" cy="584775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7F67EF8C-E461-4351-8770-9303B1257378}"/>
                </a:ext>
              </a:extLst>
            </p:cNvPr>
            <p:cNvSpPr/>
            <p:nvPr/>
          </p:nvSpPr>
          <p:spPr>
            <a:xfrm>
              <a:off x="265068" y="1949395"/>
              <a:ext cx="590931" cy="514227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8FFA84-5C61-42A5-8B55-EA6058C77F89}"/>
                </a:ext>
              </a:extLst>
            </p:cNvPr>
            <p:cNvSpPr txBox="1"/>
            <p:nvPr/>
          </p:nvSpPr>
          <p:spPr>
            <a:xfrm>
              <a:off x="341246" y="1949395"/>
              <a:ext cx="4272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3</a:t>
              </a:r>
              <a:endParaRPr lang="ru-RU" sz="3200" b="1" dirty="0">
                <a:solidFill>
                  <a:schemeClr val="bg1"/>
                </a:solidFill>
                <a:latin typeface="Gill Sans Bold"/>
                <a:cs typeface="Aharoni" panose="02010803020104030203" pitchFamily="2" charset="-79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4A5A792D-40FB-4FBC-86D2-C4FAB5A09E04}"/>
              </a:ext>
            </a:extLst>
          </p:cNvPr>
          <p:cNvSpPr txBox="1"/>
          <p:nvPr/>
        </p:nvSpPr>
        <p:spPr>
          <a:xfrm>
            <a:off x="1629088" y="3686308"/>
            <a:ext cx="992129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2000" dirty="0">
                <a:latin typeface="Gill Sans Bold"/>
              </a:rPr>
              <a:t>Разработка оценочных средств или актуализация оценочных средств </a:t>
            </a: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2000" dirty="0">
                <a:latin typeface="Gill Sans Bold"/>
              </a:rPr>
              <a:t>для независимой оценки квалификации</a:t>
            </a: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39234255-CD64-459C-8DA3-C6857D8E2729}"/>
              </a:ext>
            </a:extLst>
          </p:cNvPr>
          <p:cNvGrpSpPr/>
          <p:nvPr/>
        </p:nvGrpSpPr>
        <p:grpSpPr>
          <a:xfrm>
            <a:off x="1046506" y="4434097"/>
            <a:ext cx="590931" cy="584775"/>
            <a:chOff x="265068" y="1949395"/>
            <a:chExt cx="590931" cy="584775"/>
          </a:xfrm>
        </p:grpSpPr>
        <p:sp>
          <p:nvSpPr>
            <p:cNvPr id="29" name="Равнобедренный треугольник 28">
              <a:extLst>
                <a:ext uri="{FF2B5EF4-FFF2-40B4-BE49-F238E27FC236}">
                  <a16:creationId xmlns:a16="http://schemas.microsoft.com/office/drawing/2014/main" id="{9D8527FE-40D7-4E88-82FE-962369A7F3E9}"/>
                </a:ext>
              </a:extLst>
            </p:cNvPr>
            <p:cNvSpPr/>
            <p:nvPr/>
          </p:nvSpPr>
          <p:spPr>
            <a:xfrm>
              <a:off x="265068" y="1949395"/>
              <a:ext cx="590931" cy="514227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9BA671B-3A3C-4138-B159-30F9BCE5D601}"/>
                </a:ext>
              </a:extLst>
            </p:cNvPr>
            <p:cNvSpPr txBox="1"/>
            <p:nvPr/>
          </p:nvSpPr>
          <p:spPr>
            <a:xfrm>
              <a:off x="341246" y="1949395"/>
              <a:ext cx="4272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  <a:endParaRPr lang="ru-RU" sz="3200" b="1" dirty="0">
                <a:solidFill>
                  <a:schemeClr val="bg1"/>
                </a:solidFill>
                <a:latin typeface="Gill Sans Bold"/>
                <a:cs typeface="Aharoni" panose="02010803020104030203" pitchFamily="2" charset="-79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FB30DDA4-2426-4C8F-8132-F7ADA8DD7D63}"/>
              </a:ext>
            </a:extLst>
          </p:cNvPr>
          <p:cNvSpPr txBox="1"/>
          <p:nvPr/>
        </p:nvSpPr>
        <p:spPr>
          <a:xfrm>
            <a:off x="1629088" y="4587646"/>
            <a:ext cx="9921290" cy="34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2000" dirty="0">
                <a:latin typeface="Gill Sans Bold"/>
              </a:rPr>
              <a:t>Экспертиза и опытная апробация оценочных средств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DEF12AB-58AA-4240-9504-D3035E82629E}"/>
              </a:ext>
            </a:extLst>
          </p:cNvPr>
          <p:cNvGrpSpPr/>
          <p:nvPr/>
        </p:nvGrpSpPr>
        <p:grpSpPr>
          <a:xfrm>
            <a:off x="1042547" y="5242763"/>
            <a:ext cx="590931" cy="584775"/>
            <a:chOff x="265068" y="1949395"/>
            <a:chExt cx="590931" cy="584775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7D3804C0-C2FF-4BDD-93E2-43D1901835AA}"/>
                </a:ext>
              </a:extLst>
            </p:cNvPr>
            <p:cNvSpPr/>
            <p:nvPr/>
          </p:nvSpPr>
          <p:spPr>
            <a:xfrm>
              <a:off x="265068" y="1949395"/>
              <a:ext cx="590931" cy="514227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27AE1BE-3428-4B07-A674-BA68FD20C96E}"/>
                </a:ext>
              </a:extLst>
            </p:cNvPr>
            <p:cNvSpPr txBox="1"/>
            <p:nvPr/>
          </p:nvSpPr>
          <p:spPr>
            <a:xfrm>
              <a:off x="341246" y="1949395"/>
              <a:ext cx="4272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5</a:t>
              </a:r>
              <a:endParaRPr lang="ru-RU" sz="3200" b="1" dirty="0">
                <a:solidFill>
                  <a:schemeClr val="bg1"/>
                </a:solidFill>
                <a:latin typeface="Gill Sans Bold"/>
                <a:cs typeface="Aharoni" panose="02010803020104030203" pitchFamily="2" charset="-79"/>
              </a:endParaRP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CDE3A98C-26F5-4543-875C-D66F594B773F}"/>
              </a:ext>
            </a:extLst>
          </p:cNvPr>
          <p:cNvSpPr txBox="1"/>
          <p:nvPr/>
        </p:nvSpPr>
        <p:spPr>
          <a:xfrm>
            <a:off x="1629088" y="5269899"/>
            <a:ext cx="992129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2000" dirty="0">
                <a:latin typeface="Gill Sans Bold"/>
              </a:rPr>
              <a:t>Проведение оценки ОК (аттестация студентов, </a:t>
            </a:r>
            <a:br>
              <a:rPr lang="en-US" sz="2000" dirty="0">
                <a:latin typeface="Gill Sans Bold"/>
              </a:rPr>
            </a:br>
            <a:r>
              <a:rPr lang="ru-RU" sz="2000" dirty="0">
                <a:latin typeface="Gill Sans Bold"/>
              </a:rPr>
              <a:t>независимая оценка квалификации, оценка персонала)</a:t>
            </a:r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162F2798-5B4B-4B33-ADF8-9392EE37FE72}"/>
              </a:ext>
            </a:extLst>
          </p:cNvPr>
          <p:cNvGrpSpPr/>
          <p:nvPr/>
        </p:nvGrpSpPr>
        <p:grpSpPr>
          <a:xfrm>
            <a:off x="1046506" y="6063835"/>
            <a:ext cx="590931" cy="584775"/>
            <a:chOff x="265068" y="1949395"/>
            <a:chExt cx="590931" cy="584775"/>
          </a:xfrm>
        </p:grpSpPr>
        <p:sp>
          <p:nvSpPr>
            <p:cNvPr id="38" name="Равнобедренный треугольник 37">
              <a:extLst>
                <a:ext uri="{FF2B5EF4-FFF2-40B4-BE49-F238E27FC236}">
                  <a16:creationId xmlns:a16="http://schemas.microsoft.com/office/drawing/2014/main" id="{C0EEDC28-12DD-4E34-9985-26C886E50029}"/>
                </a:ext>
              </a:extLst>
            </p:cNvPr>
            <p:cNvSpPr/>
            <p:nvPr/>
          </p:nvSpPr>
          <p:spPr>
            <a:xfrm>
              <a:off x="265068" y="1949395"/>
              <a:ext cx="590931" cy="514227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19B4A9D-8E98-43FC-86F3-86F338CFEDCB}"/>
                </a:ext>
              </a:extLst>
            </p:cNvPr>
            <p:cNvSpPr txBox="1"/>
            <p:nvPr/>
          </p:nvSpPr>
          <p:spPr>
            <a:xfrm>
              <a:off x="341246" y="1949395"/>
              <a:ext cx="42725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6</a:t>
              </a:r>
              <a:endParaRPr lang="ru-RU" sz="3200" b="1" dirty="0">
                <a:solidFill>
                  <a:schemeClr val="bg1"/>
                </a:solidFill>
                <a:latin typeface="Gill Sans Bold"/>
                <a:cs typeface="Aharoni" panose="02010803020104030203" pitchFamily="2" charset="-79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370577D-29C8-4DB6-9144-57957C577680}"/>
              </a:ext>
            </a:extLst>
          </p:cNvPr>
          <p:cNvSpPr txBox="1"/>
          <p:nvPr/>
        </p:nvSpPr>
        <p:spPr>
          <a:xfrm>
            <a:off x="1629088" y="6217384"/>
            <a:ext cx="9921290" cy="34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2000" dirty="0">
                <a:latin typeface="Gill Sans Bold"/>
              </a:rPr>
              <a:t>Анализ результатов</a:t>
            </a:r>
          </a:p>
        </p:txBody>
      </p: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AD73C94B-B4B5-4EA3-8333-FA3A5020D842}"/>
              </a:ext>
            </a:extLst>
          </p:cNvPr>
          <p:cNvCxnSpPr/>
          <p:nvPr/>
        </p:nvCxnSpPr>
        <p:spPr>
          <a:xfrm>
            <a:off x="1339281" y="1855690"/>
            <a:ext cx="1053766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26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7F93B67-C63F-4ABC-B9B7-21336597268A}"/>
              </a:ext>
            </a:extLst>
          </p:cNvPr>
          <p:cNvSpPr/>
          <p:nvPr/>
        </p:nvSpPr>
        <p:spPr>
          <a:xfrm>
            <a:off x="0" y="0"/>
            <a:ext cx="74428" cy="712381"/>
          </a:xfrm>
          <a:prstGeom prst="rect">
            <a:avLst/>
          </a:prstGeom>
          <a:solidFill>
            <a:srgbClr val="00C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3D78634-C5A8-4C6C-AE68-F768F8692AA7}"/>
              </a:ext>
            </a:extLst>
          </p:cNvPr>
          <p:cNvSpPr/>
          <p:nvPr/>
        </p:nvSpPr>
        <p:spPr>
          <a:xfrm>
            <a:off x="12154786" y="6156251"/>
            <a:ext cx="74428" cy="712381"/>
          </a:xfrm>
          <a:prstGeom prst="rect">
            <a:avLst/>
          </a:prstGeom>
          <a:solidFill>
            <a:srgbClr val="00C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базовый центр_ логотип_2строки.png">
            <a:extLst>
              <a:ext uri="{FF2B5EF4-FFF2-40B4-BE49-F238E27FC236}">
                <a16:creationId xmlns:a16="http://schemas.microsoft.com/office/drawing/2014/main" id="{918FE4A2-07FC-4D53-B3F2-A610043A6A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598"/>
          <a:stretch/>
        </p:blipFill>
        <p:spPr>
          <a:xfrm>
            <a:off x="11350951" y="0"/>
            <a:ext cx="608639" cy="606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2DB0EA5-E723-47DC-8EA9-034036234E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28"/>
          <a:stretch/>
        </p:blipFill>
        <p:spPr>
          <a:xfrm>
            <a:off x="11350951" y="6067713"/>
            <a:ext cx="771416" cy="8459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8E1320-9374-4DC7-B173-5C147D0C894C}"/>
              </a:ext>
            </a:extLst>
          </p:cNvPr>
          <p:cNvSpPr txBox="1"/>
          <p:nvPr/>
        </p:nvSpPr>
        <p:spPr>
          <a:xfrm>
            <a:off x="232410" y="121078"/>
            <a:ext cx="10597281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Gill Sans Bold"/>
              </a:rPr>
              <a:t>ПРОЕКТ РАМКИ ОБЩИХ КОМПЕТЕНЦИЙ, </a:t>
            </a:r>
            <a:endParaRPr lang="en-US" sz="2400" b="1" dirty="0">
              <a:latin typeface="Gill Sans Bold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Gill Sans Bold"/>
              </a:rPr>
              <a:t>ВОСТРЕБОВАННЫХ В ПРОФЕССИОНАЛЬНОЙ ДЕЯТЕЛЬНОСТИ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F6B6121-84B1-4C68-B84B-E2AF83B16E3B}"/>
              </a:ext>
            </a:extLst>
          </p:cNvPr>
          <p:cNvSpPr/>
          <p:nvPr/>
        </p:nvSpPr>
        <p:spPr>
          <a:xfrm>
            <a:off x="372141" y="1049911"/>
            <a:ext cx="11068559" cy="1548364"/>
          </a:xfrm>
          <a:prstGeom prst="rect">
            <a:avLst/>
          </a:prstGeom>
          <a:solidFill>
            <a:srgbClr val="F7FFFF"/>
          </a:solidFill>
          <a:ln>
            <a:solidFill>
              <a:srgbClr val="00C2C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4F35DCF-BA3C-4BE4-AA95-10D5E401B5E8}"/>
              </a:ext>
            </a:extLst>
          </p:cNvPr>
          <p:cNvSpPr/>
          <p:nvPr/>
        </p:nvSpPr>
        <p:spPr>
          <a:xfrm>
            <a:off x="751300" y="1379824"/>
            <a:ext cx="2397960" cy="64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srgbClr val="083E7B"/>
                </a:solidFill>
                <a:latin typeface="Gill Sans Bold"/>
              </a:rPr>
              <a:t>универсальный перечень  ОК</a:t>
            </a:r>
            <a:endParaRPr lang="ru-RU" sz="2200" dirty="0">
              <a:solidFill>
                <a:srgbClr val="083E7B"/>
              </a:solidFill>
              <a:latin typeface="Gill Sans Bold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D65BE3-7B7D-4DB5-A567-524E07D582D0}"/>
              </a:ext>
            </a:extLst>
          </p:cNvPr>
          <p:cNvSpPr/>
          <p:nvPr/>
        </p:nvSpPr>
        <p:spPr>
          <a:xfrm>
            <a:off x="3423650" y="1379824"/>
            <a:ext cx="2442836" cy="911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srgbClr val="083E7B"/>
                </a:solidFill>
                <a:latin typeface="Gill Sans Bold"/>
              </a:rPr>
              <a:t>ОК интегративны и предметны – 4 компетенции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D5D8FEA-4F98-43D8-9F63-53D4A208F65E}"/>
              </a:ext>
            </a:extLst>
          </p:cNvPr>
          <p:cNvSpPr/>
          <p:nvPr/>
        </p:nvSpPr>
        <p:spPr>
          <a:xfrm>
            <a:off x="6325515" y="1379824"/>
            <a:ext cx="2397960" cy="64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srgbClr val="083E7B"/>
                </a:solidFill>
                <a:latin typeface="Gill Sans Bold"/>
              </a:rPr>
              <a:t>9 уровней квалификации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3A201F5C-B89D-4450-95D6-C2122A7DB06D}"/>
              </a:ext>
            </a:extLst>
          </p:cNvPr>
          <p:cNvSpPr/>
          <p:nvPr/>
        </p:nvSpPr>
        <p:spPr>
          <a:xfrm>
            <a:off x="8723475" y="1379824"/>
            <a:ext cx="2397960" cy="640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srgbClr val="083E7B"/>
                </a:solidFill>
                <a:latin typeface="Gill Sans Bold"/>
              </a:rPr>
              <a:t>поведенческий подход</a:t>
            </a:r>
          </a:p>
        </p:txBody>
      </p:sp>
      <p:sp>
        <p:nvSpPr>
          <p:cNvPr id="17" name="Равнобедренный треугольник 16">
            <a:extLst>
              <a:ext uri="{FF2B5EF4-FFF2-40B4-BE49-F238E27FC236}">
                <a16:creationId xmlns:a16="http://schemas.microsoft.com/office/drawing/2014/main" id="{CC448484-1612-4C13-87DB-DA448EB10045}"/>
              </a:ext>
            </a:extLst>
          </p:cNvPr>
          <p:cNvSpPr/>
          <p:nvPr/>
        </p:nvSpPr>
        <p:spPr>
          <a:xfrm flipV="1">
            <a:off x="372141" y="2588748"/>
            <a:ext cx="11068559" cy="391715"/>
          </a:xfrm>
          <a:prstGeom prst="triangle">
            <a:avLst>
              <a:gd name="adj" fmla="val 50097"/>
            </a:avLst>
          </a:prstGeom>
          <a:solidFill>
            <a:srgbClr val="00C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E1A3EF7-DC68-44BA-BF10-D636E5E38E7E}"/>
              </a:ext>
            </a:extLst>
          </p:cNvPr>
          <p:cNvSpPr/>
          <p:nvPr/>
        </p:nvSpPr>
        <p:spPr>
          <a:xfrm>
            <a:off x="767804" y="3938887"/>
            <a:ext cx="2905246" cy="1908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dirty="0">
                <a:latin typeface="Gill Sans Bold"/>
              </a:rPr>
              <a:t>возможность разработки требований к ОК для ОПД, ВПД, квалификации, отраслевых и корпоративных требований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346A371-47BF-4555-BA90-34E006C34368}"/>
              </a:ext>
            </a:extLst>
          </p:cNvPr>
          <p:cNvSpPr/>
          <p:nvPr/>
        </p:nvSpPr>
        <p:spPr>
          <a:xfrm>
            <a:off x="4943332" y="3938887"/>
            <a:ext cx="2305335" cy="1908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dirty="0">
                <a:latin typeface="Gill Sans Bold"/>
              </a:rPr>
              <a:t>условия для разработки оценочных средств </a:t>
            </a:r>
            <a:endParaRPr lang="en-US" sz="2100" dirty="0">
              <a:latin typeface="Gill Sans Bold"/>
            </a:endParaRPr>
          </a:p>
          <a:p>
            <a:pPr>
              <a:lnSpc>
                <a:spcPct val="80000"/>
              </a:lnSpc>
            </a:pPr>
            <a:r>
              <a:rPr lang="ru-RU" sz="2100" dirty="0">
                <a:latin typeface="Gill Sans Bold"/>
              </a:rPr>
              <a:t>и проведения оценки общих компетенций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5ED6988-79AD-4C76-B08A-77CAE36914D1}"/>
              </a:ext>
            </a:extLst>
          </p:cNvPr>
          <p:cNvSpPr/>
          <p:nvPr/>
        </p:nvSpPr>
        <p:spPr>
          <a:xfrm>
            <a:off x="8292231" y="3938887"/>
            <a:ext cx="3530942" cy="1908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dirty="0">
                <a:latin typeface="Gill Sans Bold"/>
              </a:rPr>
              <a:t>условия для построения системы развитии ОК на разных уровнях общего </a:t>
            </a:r>
          </a:p>
          <a:p>
            <a:pPr>
              <a:lnSpc>
                <a:spcPct val="80000"/>
              </a:lnSpc>
            </a:pPr>
            <a:r>
              <a:rPr lang="ru-RU" sz="2100" dirty="0">
                <a:latin typeface="Gill Sans Bold"/>
              </a:rPr>
              <a:t>и профессионального образования, в процессах обучения и развития персонала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17D599D5-E53D-4376-AA61-EB8EB246677A}"/>
              </a:ext>
            </a:extLst>
          </p:cNvPr>
          <p:cNvSpPr/>
          <p:nvPr/>
        </p:nvSpPr>
        <p:spPr>
          <a:xfrm>
            <a:off x="895931" y="3058156"/>
            <a:ext cx="649121" cy="649121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3566EAED-0E39-4C52-972F-F1C7305375F5}"/>
              </a:ext>
            </a:extLst>
          </p:cNvPr>
          <p:cNvSpPr/>
          <p:nvPr/>
        </p:nvSpPr>
        <p:spPr>
          <a:xfrm>
            <a:off x="4943332" y="3177213"/>
            <a:ext cx="649121" cy="649121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4CED181D-9845-4D25-865E-3EA5A85DCDF0}"/>
              </a:ext>
            </a:extLst>
          </p:cNvPr>
          <p:cNvSpPr/>
          <p:nvPr/>
        </p:nvSpPr>
        <p:spPr>
          <a:xfrm>
            <a:off x="8518951" y="3177213"/>
            <a:ext cx="649121" cy="649121"/>
          </a:xfrm>
          <a:prstGeom prst="ellipse">
            <a:avLst/>
          </a:prstGeom>
          <a:solidFill>
            <a:schemeClr val="bg1">
              <a:lumMod val="7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00D745-49E5-4144-86D8-250EDFC02E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16" y="3170709"/>
            <a:ext cx="649121" cy="64912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853BC8C-0E83-4C2E-B634-16D7376F41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475" y="3187846"/>
            <a:ext cx="649122" cy="64912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4D91314-51AE-4891-91B3-A0D5C6422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709" y="3198479"/>
            <a:ext cx="670268" cy="67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6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Иллюстрация концепции подключенного мира Бесплатные векторы">
            <a:extLst>
              <a:ext uri="{FF2B5EF4-FFF2-40B4-BE49-F238E27FC236}">
                <a16:creationId xmlns:a16="http://schemas.microsoft.com/office/drawing/2014/main" id="{DFF67CA6-F4C1-4354-948C-C201F1817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364" y="3306183"/>
            <a:ext cx="3466876" cy="346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A14333B-05BA-45AB-AAA5-63B055F1FEF4}"/>
              </a:ext>
            </a:extLst>
          </p:cNvPr>
          <p:cNvSpPr/>
          <p:nvPr/>
        </p:nvSpPr>
        <p:spPr>
          <a:xfrm>
            <a:off x="0" y="0"/>
            <a:ext cx="74428" cy="712381"/>
          </a:xfrm>
          <a:prstGeom prst="rect">
            <a:avLst/>
          </a:prstGeom>
          <a:solidFill>
            <a:srgbClr val="00C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25DCB3B-8A68-4BAE-82F4-73D81F84798A}"/>
              </a:ext>
            </a:extLst>
          </p:cNvPr>
          <p:cNvSpPr/>
          <p:nvPr/>
        </p:nvSpPr>
        <p:spPr>
          <a:xfrm>
            <a:off x="12154786" y="6156251"/>
            <a:ext cx="74428" cy="712381"/>
          </a:xfrm>
          <a:prstGeom prst="rect">
            <a:avLst/>
          </a:prstGeom>
          <a:solidFill>
            <a:srgbClr val="00C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базовый центр_ логотип_2строки.png">
            <a:extLst>
              <a:ext uri="{FF2B5EF4-FFF2-40B4-BE49-F238E27FC236}">
                <a16:creationId xmlns:a16="http://schemas.microsoft.com/office/drawing/2014/main" id="{F303B69A-9F0E-464F-AAA8-4F77B62B2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598"/>
          <a:stretch/>
        </p:blipFill>
        <p:spPr>
          <a:xfrm>
            <a:off x="11350951" y="0"/>
            <a:ext cx="608639" cy="606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6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131074-3AF1-44F0-B20B-A86067A24F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28"/>
          <a:stretch/>
        </p:blipFill>
        <p:spPr>
          <a:xfrm>
            <a:off x="11350951" y="6067713"/>
            <a:ext cx="771416" cy="8459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802D59-CB97-4710-81B2-D930F77589EE}"/>
              </a:ext>
            </a:extLst>
          </p:cNvPr>
          <p:cNvSpPr txBox="1"/>
          <p:nvPr/>
        </p:nvSpPr>
        <p:spPr>
          <a:xfrm>
            <a:off x="232410" y="58983"/>
            <a:ext cx="10597281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latin typeface="Gill Sans Bold"/>
              </a:rPr>
              <a:t>ПРОЕКТ РАМКИ ОБЩИХ КОМПЕТЕНЦИЙ, </a:t>
            </a:r>
            <a:endParaRPr lang="en-US" sz="2400" b="1" dirty="0">
              <a:latin typeface="Gill Sans Bold"/>
            </a:endParaRPr>
          </a:p>
          <a:p>
            <a:pPr>
              <a:lnSpc>
                <a:spcPct val="80000"/>
              </a:lnSpc>
            </a:pPr>
            <a:r>
              <a:rPr lang="ru-RU" sz="2400" b="1" dirty="0">
                <a:latin typeface="Gill Sans Bold"/>
              </a:rPr>
              <a:t>ВОСТРЕБОВАННЫХ В ПРОФЕССИОНАЛЬНОЙ ДЕЯТЕЛЬНОСТИ</a:t>
            </a: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55F4E179-A788-45F6-A6F2-2C61171AA5D8}"/>
              </a:ext>
            </a:extLst>
          </p:cNvPr>
          <p:cNvCxnSpPr>
            <a:cxnSpLocks/>
          </p:cNvCxnSpPr>
          <p:nvPr/>
        </p:nvCxnSpPr>
        <p:spPr>
          <a:xfrm>
            <a:off x="3799300" y="1916817"/>
            <a:ext cx="0" cy="3154913"/>
          </a:xfrm>
          <a:prstGeom prst="line">
            <a:avLst/>
          </a:prstGeom>
          <a:ln w="3175">
            <a:solidFill>
              <a:srgbClr val="ED1D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5877CE6-077F-4380-8D6B-FCF6E211EAD5}"/>
              </a:ext>
            </a:extLst>
          </p:cNvPr>
          <p:cNvCxnSpPr>
            <a:cxnSpLocks/>
          </p:cNvCxnSpPr>
          <p:nvPr/>
        </p:nvCxnSpPr>
        <p:spPr>
          <a:xfrm>
            <a:off x="6512655" y="1916817"/>
            <a:ext cx="0" cy="1688703"/>
          </a:xfrm>
          <a:prstGeom prst="line">
            <a:avLst/>
          </a:prstGeom>
          <a:ln w="3175">
            <a:solidFill>
              <a:srgbClr val="ED1D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09E52CBB-00DF-494A-A307-ABC347928F35}"/>
              </a:ext>
            </a:extLst>
          </p:cNvPr>
          <p:cNvCxnSpPr>
            <a:cxnSpLocks/>
          </p:cNvCxnSpPr>
          <p:nvPr/>
        </p:nvCxnSpPr>
        <p:spPr>
          <a:xfrm>
            <a:off x="9108325" y="1906901"/>
            <a:ext cx="0" cy="1778941"/>
          </a:xfrm>
          <a:prstGeom prst="line">
            <a:avLst/>
          </a:prstGeom>
          <a:ln w="3175">
            <a:solidFill>
              <a:srgbClr val="ED1D2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2A6E140-1081-475A-B4E6-0BAA08D71C49}"/>
              </a:ext>
            </a:extLst>
          </p:cNvPr>
          <p:cNvGrpSpPr/>
          <p:nvPr/>
        </p:nvGrpSpPr>
        <p:grpSpPr>
          <a:xfrm>
            <a:off x="1329468" y="911452"/>
            <a:ext cx="2759407" cy="4248270"/>
            <a:chOff x="74428" y="911452"/>
            <a:chExt cx="2759407" cy="424827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1D1BE64D-FECF-4AC8-A0B9-AF594CBC4AA9}"/>
                </a:ext>
              </a:extLst>
            </p:cNvPr>
            <p:cNvSpPr/>
            <p:nvPr/>
          </p:nvSpPr>
          <p:spPr>
            <a:xfrm>
              <a:off x="74428" y="911452"/>
              <a:ext cx="2601432" cy="837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solidFill>
                    <a:srgbClr val="083E7B"/>
                  </a:solidFill>
                  <a:latin typeface="Gill Sans Bold"/>
                </a:rPr>
                <a:t>Компетенция «Решение </a:t>
              </a:r>
              <a:br>
                <a:rPr lang="ru-RU" sz="2000" b="1" dirty="0">
                  <a:solidFill>
                    <a:srgbClr val="083E7B"/>
                  </a:solidFill>
                  <a:latin typeface="Gill Sans Bold"/>
                </a:rPr>
              </a:br>
              <a:r>
                <a:rPr lang="ru-RU" sz="2000" b="1" dirty="0">
                  <a:solidFill>
                    <a:srgbClr val="083E7B"/>
                  </a:solidFill>
                  <a:latin typeface="Gill Sans Bold"/>
                </a:rPr>
                <a:t>проблем» </a:t>
              </a:r>
              <a:endParaRPr lang="ru-RU" sz="2000" dirty="0">
                <a:solidFill>
                  <a:srgbClr val="083E7B"/>
                </a:solidFill>
                <a:latin typeface="Gill Sans Bold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CD9A7D6-73D9-4205-9834-AF187DDB2623}"/>
                </a:ext>
              </a:extLst>
            </p:cNvPr>
            <p:cNvSpPr/>
            <p:nvPr/>
          </p:nvSpPr>
          <p:spPr>
            <a:xfrm>
              <a:off x="232410" y="1854691"/>
              <a:ext cx="2601425" cy="14274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Gill Sans Bold"/>
                </a:rPr>
                <a:t>анализ (диагностика, исследование, выделение противоречий, идентификация проблем)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21125C0E-A262-42E2-AD80-54228B7CFE0D}"/>
                </a:ext>
              </a:extLst>
            </p:cNvPr>
            <p:cNvSpPr/>
            <p:nvPr/>
          </p:nvSpPr>
          <p:spPr>
            <a:xfrm>
              <a:off x="232410" y="3333245"/>
              <a:ext cx="2601425" cy="762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Gill Sans Bold"/>
                </a:rPr>
                <a:t>формирование собственного мнения </a:t>
              </a:r>
            </a:p>
            <a:p>
              <a:pPr>
                <a:lnSpc>
                  <a:spcPct val="80000"/>
                </a:lnSpc>
              </a:pPr>
              <a:r>
                <a:rPr lang="ru-RU" dirty="0">
                  <a:latin typeface="Gill Sans Bold"/>
                </a:rPr>
                <a:t>и принятие решений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6898FCAA-007D-49B5-8587-65C39159C978}"/>
                </a:ext>
              </a:extLst>
            </p:cNvPr>
            <p:cNvSpPr/>
            <p:nvPr/>
          </p:nvSpPr>
          <p:spPr>
            <a:xfrm>
              <a:off x="232410" y="4197560"/>
              <a:ext cx="2601425" cy="319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Gill Sans Bold"/>
                </a:rPr>
                <a:t>планирование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484D3240-9C0D-4D29-8EE3-5B3BABCC09D4}"/>
                </a:ext>
              </a:extLst>
            </p:cNvPr>
            <p:cNvSpPr/>
            <p:nvPr/>
          </p:nvSpPr>
          <p:spPr>
            <a:xfrm>
              <a:off x="232411" y="4618676"/>
              <a:ext cx="2330832" cy="541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Gill Sans Bold"/>
                </a:rPr>
                <a:t>организация, контроль и оценка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E258B39-91AD-4EA7-9FBA-47E5EBA9B584}"/>
                </a:ext>
              </a:extLst>
            </p:cNvPr>
            <p:cNvSpPr/>
            <p:nvPr/>
          </p:nvSpPr>
          <p:spPr>
            <a:xfrm>
              <a:off x="188638" y="1967378"/>
              <a:ext cx="79095" cy="79095"/>
            </a:xfrm>
            <a:prstGeom prst="rect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86991F40-87E2-4235-93B7-DEF7767C49FE}"/>
                </a:ext>
              </a:extLst>
            </p:cNvPr>
            <p:cNvSpPr/>
            <p:nvPr/>
          </p:nvSpPr>
          <p:spPr>
            <a:xfrm>
              <a:off x="188638" y="3449259"/>
              <a:ext cx="79095" cy="79095"/>
            </a:xfrm>
            <a:prstGeom prst="rect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CCF3DF63-81C8-4BF6-91AF-86D84BA689B0}"/>
                </a:ext>
              </a:extLst>
            </p:cNvPr>
            <p:cNvSpPr/>
            <p:nvPr/>
          </p:nvSpPr>
          <p:spPr>
            <a:xfrm>
              <a:off x="188638" y="4311149"/>
              <a:ext cx="79095" cy="79095"/>
            </a:xfrm>
            <a:prstGeom prst="rect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id="{2631F2F5-7E41-4D41-BBE7-BA7E99838AA4}"/>
                </a:ext>
              </a:extLst>
            </p:cNvPr>
            <p:cNvSpPr/>
            <p:nvPr/>
          </p:nvSpPr>
          <p:spPr>
            <a:xfrm>
              <a:off x="188638" y="4732265"/>
              <a:ext cx="79095" cy="79095"/>
            </a:xfrm>
            <a:prstGeom prst="rect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BEEA684-A4F4-4A0B-B49A-3E3F722F0CA2}"/>
              </a:ext>
            </a:extLst>
          </p:cNvPr>
          <p:cNvGrpSpPr/>
          <p:nvPr/>
        </p:nvGrpSpPr>
        <p:grpSpPr>
          <a:xfrm>
            <a:off x="3825811" y="911452"/>
            <a:ext cx="2878639" cy="3431597"/>
            <a:chOff x="2826257" y="911452"/>
            <a:chExt cx="2878639" cy="3431597"/>
          </a:xfrm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6BEEF5C5-D6C5-43EF-AD67-AF1837AA010F}"/>
                </a:ext>
              </a:extLst>
            </p:cNvPr>
            <p:cNvSpPr/>
            <p:nvPr/>
          </p:nvSpPr>
          <p:spPr>
            <a:xfrm>
              <a:off x="2826257" y="911452"/>
              <a:ext cx="2601432" cy="837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solidFill>
                    <a:srgbClr val="083E7B"/>
                  </a:solidFill>
                  <a:latin typeface="Gill Sans Bold"/>
                </a:rPr>
                <a:t>Компетенция </a:t>
              </a:r>
              <a:br>
                <a:rPr lang="ru-RU" sz="2000" b="1" dirty="0">
                  <a:solidFill>
                    <a:srgbClr val="083E7B"/>
                  </a:solidFill>
                  <a:latin typeface="Gill Sans Bold"/>
                </a:rPr>
              </a:br>
              <a:r>
                <a:rPr lang="ru-RU" sz="2000" b="1" dirty="0">
                  <a:solidFill>
                    <a:srgbClr val="083E7B"/>
                  </a:solidFill>
                  <a:latin typeface="Gill Sans Bold"/>
                </a:rPr>
                <a:t>«Работа с информацией»</a:t>
              </a:r>
              <a:endParaRPr lang="ru-RU" sz="2000" dirty="0">
                <a:solidFill>
                  <a:srgbClr val="083E7B"/>
                </a:solidFill>
                <a:latin typeface="Gill Sans Bold"/>
              </a:endParaRPr>
            </a:p>
          </p:txBody>
        </p:sp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id="{82AC9E1B-7A28-463B-BACB-43F0D6838166}"/>
                </a:ext>
              </a:extLst>
            </p:cNvPr>
            <p:cNvSpPr/>
            <p:nvPr/>
          </p:nvSpPr>
          <p:spPr>
            <a:xfrm>
              <a:off x="2997407" y="1854691"/>
              <a:ext cx="2430282" cy="1205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Gill Sans Bold"/>
                </a:rPr>
                <a:t>поиск и анализ информации, в том числе с использованием ИКТ, оценка информации</a:t>
              </a: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887556E7-2FA7-460C-9AFC-EAC1E778C03C}"/>
                </a:ext>
              </a:extLst>
            </p:cNvPr>
            <p:cNvSpPr/>
            <p:nvPr/>
          </p:nvSpPr>
          <p:spPr>
            <a:xfrm>
              <a:off x="2997406" y="3144796"/>
              <a:ext cx="2601425" cy="541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Gill Sans Bold"/>
                </a:rPr>
                <a:t>преобразование и создание информации</a:t>
              </a:r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BE8F75CC-8E4E-4852-9C5F-074464989EB0}"/>
                </a:ext>
              </a:extLst>
            </p:cNvPr>
            <p:cNvSpPr/>
            <p:nvPr/>
          </p:nvSpPr>
          <p:spPr>
            <a:xfrm>
              <a:off x="2997406" y="3802003"/>
              <a:ext cx="2707490" cy="541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Gill Sans Bold"/>
                </a:rPr>
                <a:t>обмен информацией (деловая коммуникация)</a:t>
              </a: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80E6D2A7-EDCF-4AD1-858E-9B71CEF0CE9C}"/>
                </a:ext>
              </a:extLst>
            </p:cNvPr>
            <p:cNvSpPr/>
            <p:nvPr/>
          </p:nvSpPr>
          <p:spPr>
            <a:xfrm>
              <a:off x="2953634" y="1967378"/>
              <a:ext cx="79095" cy="79095"/>
            </a:xfrm>
            <a:prstGeom prst="rect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51D58073-5492-47C8-84DC-10ED02ACF268}"/>
                </a:ext>
              </a:extLst>
            </p:cNvPr>
            <p:cNvSpPr/>
            <p:nvPr/>
          </p:nvSpPr>
          <p:spPr>
            <a:xfrm>
              <a:off x="2953634" y="3260810"/>
              <a:ext cx="79095" cy="79095"/>
            </a:xfrm>
            <a:prstGeom prst="rect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5AC582E4-B609-4C93-A9B7-3C2F1C3DBABB}"/>
                </a:ext>
              </a:extLst>
            </p:cNvPr>
            <p:cNvSpPr/>
            <p:nvPr/>
          </p:nvSpPr>
          <p:spPr>
            <a:xfrm>
              <a:off x="2953634" y="3915592"/>
              <a:ext cx="79095" cy="79095"/>
            </a:xfrm>
            <a:prstGeom prst="rect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250AB387-748D-4064-8D29-F2EE88CE5AE2}"/>
              </a:ext>
            </a:extLst>
          </p:cNvPr>
          <p:cNvGrpSpPr/>
          <p:nvPr/>
        </p:nvGrpSpPr>
        <p:grpSpPr>
          <a:xfrm>
            <a:off x="6467433" y="899413"/>
            <a:ext cx="3074316" cy="1921857"/>
            <a:chOff x="5760715" y="899413"/>
            <a:chExt cx="3074316" cy="1921857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EFE54698-A803-4FB8-B659-5E304D70FA53}"/>
                </a:ext>
              </a:extLst>
            </p:cNvPr>
            <p:cNvSpPr/>
            <p:nvPr/>
          </p:nvSpPr>
          <p:spPr>
            <a:xfrm>
              <a:off x="5760715" y="899413"/>
              <a:ext cx="3074316" cy="837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solidFill>
                    <a:srgbClr val="083E7B"/>
                  </a:solidFill>
                  <a:latin typeface="Gill Sans Bold"/>
                </a:rPr>
                <a:t>Компетенция </a:t>
              </a:r>
              <a:br>
                <a:rPr lang="ru-RU" sz="2000" b="1" dirty="0">
                  <a:solidFill>
                    <a:srgbClr val="083E7B"/>
                  </a:solidFill>
                  <a:latin typeface="Gill Sans Bold"/>
                </a:rPr>
              </a:br>
              <a:r>
                <a:rPr lang="ru-RU" sz="2000" b="1" dirty="0">
                  <a:solidFill>
                    <a:srgbClr val="083E7B"/>
                  </a:solidFill>
                  <a:latin typeface="Gill Sans Bold"/>
                </a:rPr>
                <a:t>«Работа в команде и управление людьми»</a:t>
              </a:r>
              <a:endParaRPr lang="ru-RU" sz="2000" dirty="0">
                <a:solidFill>
                  <a:srgbClr val="083E7B"/>
                </a:solidFill>
                <a:latin typeface="Gill Sans Bold"/>
              </a:endParaRPr>
            </a:p>
          </p:txBody>
        </p:sp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2D032358-26BA-413A-9D2D-EA4318E9B49E}"/>
                </a:ext>
              </a:extLst>
            </p:cNvPr>
            <p:cNvSpPr/>
            <p:nvPr/>
          </p:nvSpPr>
          <p:spPr>
            <a:xfrm>
              <a:off x="5939260" y="1854691"/>
              <a:ext cx="2601425" cy="541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Gill Sans Bold"/>
                </a:rPr>
                <a:t>работа в группе (бригаде, команде)</a:t>
              </a: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B7A6D7F0-6F19-49A2-8F68-35A9BFCE35FC}"/>
                </a:ext>
              </a:extLst>
            </p:cNvPr>
            <p:cNvSpPr/>
            <p:nvPr/>
          </p:nvSpPr>
          <p:spPr>
            <a:xfrm>
              <a:off x="5939260" y="2501824"/>
              <a:ext cx="2601425" cy="319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Gill Sans Bold"/>
                </a:rPr>
                <a:t>управление людьми</a:t>
              </a: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41AC282C-8D07-4F48-9C34-B88E2FECB3D8}"/>
                </a:ext>
              </a:extLst>
            </p:cNvPr>
            <p:cNvSpPr/>
            <p:nvPr/>
          </p:nvSpPr>
          <p:spPr>
            <a:xfrm>
              <a:off x="5895488" y="1967378"/>
              <a:ext cx="79095" cy="79095"/>
            </a:xfrm>
            <a:prstGeom prst="rect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96D5073C-BAFA-41D2-9A7F-375E26509339}"/>
                </a:ext>
              </a:extLst>
            </p:cNvPr>
            <p:cNvSpPr/>
            <p:nvPr/>
          </p:nvSpPr>
          <p:spPr>
            <a:xfrm>
              <a:off x="5895488" y="2617838"/>
              <a:ext cx="79095" cy="79095"/>
            </a:xfrm>
            <a:prstGeom prst="rect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2BF8DCB5-CDF2-4AF6-92BF-9D465B3DCC4C}"/>
              </a:ext>
            </a:extLst>
          </p:cNvPr>
          <p:cNvGrpSpPr/>
          <p:nvPr/>
        </p:nvGrpSpPr>
        <p:grpSpPr>
          <a:xfrm>
            <a:off x="9237926" y="911452"/>
            <a:ext cx="2721664" cy="2497565"/>
            <a:chOff x="9733933" y="911452"/>
            <a:chExt cx="2721664" cy="2497565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B573E68-D64E-42EC-8BF0-4960F25FABC4}"/>
                </a:ext>
              </a:extLst>
            </p:cNvPr>
            <p:cNvSpPr/>
            <p:nvPr/>
          </p:nvSpPr>
          <p:spPr>
            <a:xfrm>
              <a:off x="9733933" y="911452"/>
              <a:ext cx="2721664" cy="8371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2000" b="1" dirty="0">
                  <a:solidFill>
                    <a:srgbClr val="083E7B"/>
                  </a:solidFill>
                  <a:latin typeface="Gill Sans Bold"/>
                </a:rPr>
                <a:t>Компетенция «</a:t>
              </a:r>
              <a:r>
                <a:rPr lang="ru-RU" sz="2000" b="1" dirty="0" err="1">
                  <a:solidFill>
                    <a:srgbClr val="083E7B"/>
                  </a:solidFill>
                  <a:latin typeface="Gill Sans Bold"/>
                </a:rPr>
                <a:t>Самоменеджмент</a:t>
              </a:r>
              <a:r>
                <a:rPr lang="ru-RU" sz="2000" b="1" dirty="0">
                  <a:solidFill>
                    <a:srgbClr val="083E7B"/>
                  </a:solidFill>
                  <a:latin typeface="Gill Sans Bold"/>
                </a:rPr>
                <a:t> (</a:t>
              </a:r>
              <a:r>
                <a:rPr lang="en-US" sz="2000" b="1" dirty="0">
                  <a:solidFill>
                    <a:srgbClr val="083E7B"/>
                  </a:solidFill>
                  <a:latin typeface="Gill Sans Bold"/>
                </a:rPr>
                <a:t>self-</a:t>
              </a:r>
              <a:r>
                <a:rPr lang="ru-RU" sz="2000" b="1" dirty="0">
                  <a:solidFill>
                    <a:srgbClr val="083E7B"/>
                  </a:solidFill>
                  <a:latin typeface="Gill Sans Bold"/>
                </a:rPr>
                <a:t>менеджмент)»</a:t>
              </a:r>
              <a:endParaRPr lang="ru-RU" sz="2000" dirty="0">
                <a:solidFill>
                  <a:srgbClr val="083E7B"/>
                </a:solidFill>
                <a:latin typeface="Gill Sans Bold"/>
              </a:endParaRP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DB1B838C-1C66-46EA-97CA-E28BDE80E9BF}"/>
                </a:ext>
              </a:extLst>
            </p:cNvPr>
            <p:cNvSpPr/>
            <p:nvPr/>
          </p:nvSpPr>
          <p:spPr>
            <a:xfrm>
              <a:off x="9854172" y="1854691"/>
              <a:ext cx="2601425" cy="9842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Gill Sans Bold"/>
                </a:rPr>
                <a:t>работа в условиях изменений, самоорганизация </a:t>
              </a:r>
            </a:p>
            <a:p>
              <a:pPr>
                <a:lnSpc>
                  <a:spcPct val="80000"/>
                </a:lnSpc>
              </a:pPr>
              <a:r>
                <a:rPr lang="ru-RU" dirty="0">
                  <a:latin typeface="Gill Sans Bold"/>
                </a:rPr>
                <a:t>и самоконтроль</a:t>
              </a: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:a16="http://schemas.microsoft.com/office/drawing/2014/main" id="{0D3A4A62-B156-482C-A269-E83A1809C51E}"/>
                </a:ext>
              </a:extLst>
            </p:cNvPr>
            <p:cNvSpPr/>
            <p:nvPr/>
          </p:nvSpPr>
          <p:spPr>
            <a:xfrm>
              <a:off x="9854172" y="2867971"/>
              <a:ext cx="2601425" cy="541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dirty="0">
                  <a:latin typeface="Gill Sans Bold"/>
                </a:rPr>
                <a:t>профессиональное развитие и карьера</a:t>
              </a:r>
            </a:p>
          </p:txBody>
        </p:sp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40A07565-A340-43C6-8160-37B5ADEC1E2D}"/>
                </a:ext>
              </a:extLst>
            </p:cNvPr>
            <p:cNvSpPr/>
            <p:nvPr/>
          </p:nvSpPr>
          <p:spPr>
            <a:xfrm>
              <a:off x="9810400" y="1967378"/>
              <a:ext cx="79095" cy="79095"/>
            </a:xfrm>
            <a:prstGeom prst="rect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рямоугольник 39">
              <a:extLst>
                <a:ext uri="{FF2B5EF4-FFF2-40B4-BE49-F238E27FC236}">
                  <a16:creationId xmlns:a16="http://schemas.microsoft.com/office/drawing/2014/main" id="{EAB53AF0-89C7-4010-891D-8DB1007CD2F0}"/>
                </a:ext>
              </a:extLst>
            </p:cNvPr>
            <p:cNvSpPr/>
            <p:nvPr/>
          </p:nvSpPr>
          <p:spPr>
            <a:xfrm>
              <a:off x="9810400" y="2983985"/>
              <a:ext cx="79095" cy="79095"/>
            </a:xfrm>
            <a:prstGeom prst="rect">
              <a:avLst/>
            </a:prstGeom>
            <a:solidFill>
              <a:srgbClr val="ED1D2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3BD5076B-681F-4E43-8F49-227F10FAE561}"/>
              </a:ext>
            </a:extLst>
          </p:cNvPr>
          <p:cNvSpPr/>
          <p:nvPr/>
        </p:nvSpPr>
        <p:spPr>
          <a:xfrm rot="16200000">
            <a:off x="-880888" y="2811630"/>
            <a:ext cx="2601425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rgbClr val="078DD8"/>
                </a:solidFill>
                <a:latin typeface="Gill Sans Bold"/>
              </a:rPr>
              <a:t>уровни квалификации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21AC5AC1-F6FD-4EED-BA04-10B2F5910D35}"/>
              </a:ext>
            </a:extLst>
          </p:cNvPr>
          <p:cNvCxnSpPr/>
          <p:nvPr/>
        </p:nvCxnSpPr>
        <p:spPr>
          <a:xfrm>
            <a:off x="914400" y="911452"/>
            <a:ext cx="0" cy="42482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Овал 67">
            <a:extLst>
              <a:ext uri="{FF2B5EF4-FFF2-40B4-BE49-F238E27FC236}">
                <a16:creationId xmlns:a16="http://schemas.microsoft.com/office/drawing/2014/main" id="{94E0EBBD-F53C-40BA-B32F-DDA3CFDF61BD}"/>
              </a:ext>
            </a:extLst>
          </p:cNvPr>
          <p:cNvSpPr/>
          <p:nvPr/>
        </p:nvSpPr>
        <p:spPr>
          <a:xfrm>
            <a:off x="818906" y="911452"/>
            <a:ext cx="202019" cy="202019"/>
          </a:xfrm>
          <a:prstGeom prst="ellipse">
            <a:avLst/>
          </a:prstGeom>
          <a:solidFill>
            <a:srgbClr val="078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6E29B82B-5256-4139-8513-0E7FFE96C969}"/>
              </a:ext>
            </a:extLst>
          </p:cNvPr>
          <p:cNvSpPr/>
          <p:nvPr/>
        </p:nvSpPr>
        <p:spPr>
          <a:xfrm>
            <a:off x="818906" y="5048796"/>
            <a:ext cx="202019" cy="202019"/>
          </a:xfrm>
          <a:prstGeom prst="ellipse">
            <a:avLst/>
          </a:prstGeom>
          <a:solidFill>
            <a:srgbClr val="078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374BE19F-5088-456C-9628-067AE4981499}"/>
              </a:ext>
            </a:extLst>
          </p:cNvPr>
          <p:cNvSpPr/>
          <p:nvPr/>
        </p:nvSpPr>
        <p:spPr>
          <a:xfrm>
            <a:off x="818906" y="4425399"/>
            <a:ext cx="202019" cy="202019"/>
          </a:xfrm>
          <a:prstGeom prst="ellipse">
            <a:avLst/>
          </a:prstGeom>
          <a:solidFill>
            <a:srgbClr val="078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F86E6024-E498-426F-8AF0-5DDD261BE043}"/>
              </a:ext>
            </a:extLst>
          </p:cNvPr>
          <p:cNvSpPr/>
          <p:nvPr/>
        </p:nvSpPr>
        <p:spPr>
          <a:xfrm>
            <a:off x="818906" y="3802003"/>
            <a:ext cx="202019" cy="202019"/>
          </a:xfrm>
          <a:prstGeom prst="ellipse">
            <a:avLst/>
          </a:prstGeom>
          <a:solidFill>
            <a:srgbClr val="078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53AB8F23-72EB-4401-9914-A1DABE08764A}"/>
              </a:ext>
            </a:extLst>
          </p:cNvPr>
          <p:cNvSpPr/>
          <p:nvPr/>
        </p:nvSpPr>
        <p:spPr>
          <a:xfrm>
            <a:off x="818906" y="3308007"/>
            <a:ext cx="202019" cy="202019"/>
          </a:xfrm>
          <a:prstGeom prst="ellipse">
            <a:avLst/>
          </a:prstGeom>
          <a:solidFill>
            <a:srgbClr val="078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FED596A-9B4D-4C7D-A2E0-D56B4884982E}"/>
              </a:ext>
            </a:extLst>
          </p:cNvPr>
          <p:cNvSpPr/>
          <p:nvPr/>
        </p:nvSpPr>
        <p:spPr>
          <a:xfrm>
            <a:off x="818906" y="2833568"/>
            <a:ext cx="202019" cy="202019"/>
          </a:xfrm>
          <a:prstGeom prst="ellipse">
            <a:avLst/>
          </a:prstGeom>
          <a:solidFill>
            <a:srgbClr val="078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A612919A-782B-442B-A168-A44F9EF50A44}"/>
              </a:ext>
            </a:extLst>
          </p:cNvPr>
          <p:cNvSpPr/>
          <p:nvPr/>
        </p:nvSpPr>
        <p:spPr>
          <a:xfrm>
            <a:off x="818906" y="2374730"/>
            <a:ext cx="202019" cy="202019"/>
          </a:xfrm>
          <a:prstGeom prst="ellipse">
            <a:avLst/>
          </a:prstGeom>
          <a:solidFill>
            <a:srgbClr val="078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EA4C3618-3A40-42F7-83CF-D6D49BFE1112}"/>
              </a:ext>
            </a:extLst>
          </p:cNvPr>
          <p:cNvSpPr/>
          <p:nvPr/>
        </p:nvSpPr>
        <p:spPr>
          <a:xfrm>
            <a:off x="820347" y="1834589"/>
            <a:ext cx="202019" cy="202019"/>
          </a:xfrm>
          <a:prstGeom prst="ellipse">
            <a:avLst/>
          </a:prstGeom>
          <a:solidFill>
            <a:srgbClr val="078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Овал 75">
            <a:extLst>
              <a:ext uri="{FF2B5EF4-FFF2-40B4-BE49-F238E27FC236}">
                <a16:creationId xmlns:a16="http://schemas.microsoft.com/office/drawing/2014/main" id="{4EC76035-2E07-4CA9-8280-F833E225EA5F}"/>
              </a:ext>
            </a:extLst>
          </p:cNvPr>
          <p:cNvSpPr/>
          <p:nvPr/>
        </p:nvSpPr>
        <p:spPr>
          <a:xfrm>
            <a:off x="820346" y="1352188"/>
            <a:ext cx="202019" cy="202019"/>
          </a:xfrm>
          <a:prstGeom prst="ellipse">
            <a:avLst/>
          </a:prstGeom>
          <a:solidFill>
            <a:srgbClr val="078D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11470C2C-85D6-4586-B106-4B6F76FA5C67}"/>
              </a:ext>
            </a:extLst>
          </p:cNvPr>
          <p:cNvSpPr/>
          <p:nvPr/>
        </p:nvSpPr>
        <p:spPr>
          <a:xfrm>
            <a:off x="536886" y="867287"/>
            <a:ext cx="28202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83E7B"/>
                </a:solidFill>
                <a:latin typeface="Gill Sans Bold"/>
              </a:rPr>
              <a:t>1</a:t>
            </a:r>
            <a:endParaRPr lang="ru-RU" sz="2000" dirty="0">
              <a:solidFill>
                <a:srgbClr val="083E7B"/>
              </a:solidFill>
              <a:latin typeface="Gill Sans Bold"/>
            </a:endParaRPr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56D09E13-09C1-4CD2-AD7D-EB8BD28FAD6A}"/>
              </a:ext>
            </a:extLst>
          </p:cNvPr>
          <p:cNvSpPr/>
          <p:nvPr/>
        </p:nvSpPr>
        <p:spPr>
          <a:xfrm>
            <a:off x="536886" y="1290333"/>
            <a:ext cx="28202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83E7B"/>
                </a:solidFill>
                <a:latin typeface="Gill Sans Bold"/>
              </a:rPr>
              <a:t>2</a:t>
            </a:r>
            <a:endParaRPr lang="ru-RU" sz="2000" dirty="0">
              <a:solidFill>
                <a:srgbClr val="083E7B"/>
              </a:solidFill>
              <a:latin typeface="Gill Sans Bold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51D182CA-124F-431E-8DC1-3C6CD5A21A99}"/>
              </a:ext>
            </a:extLst>
          </p:cNvPr>
          <p:cNvSpPr/>
          <p:nvPr/>
        </p:nvSpPr>
        <p:spPr>
          <a:xfrm>
            <a:off x="536886" y="1803229"/>
            <a:ext cx="28202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83E7B"/>
                </a:solidFill>
                <a:latin typeface="Gill Sans Bold"/>
              </a:rPr>
              <a:t>3</a:t>
            </a:r>
            <a:endParaRPr lang="ru-RU" sz="2000" dirty="0">
              <a:solidFill>
                <a:srgbClr val="083E7B"/>
              </a:solidFill>
              <a:latin typeface="Gill Sans Bold"/>
            </a:endParaRP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75B0835D-F655-4540-BABA-1451E27A2A9C}"/>
              </a:ext>
            </a:extLst>
          </p:cNvPr>
          <p:cNvSpPr/>
          <p:nvPr/>
        </p:nvSpPr>
        <p:spPr>
          <a:xfrm>
            <a:off x="536886" y="2327597"/>
            <a:ext cx="28202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83E7B"/>
                </a:solidFill>
                <a:latin typeface="Gill Sans Bold"/>
              </a:rPr>
              <a:t>4</a:t>
            </a:r>
            <a:endParaRPr lang="ru-RU" sz="2000" dirty="0">
              <a:solidFill>
                <a:srgbClr val="083E7B"/>
              </a:solidFill>
              <a:latin typeface="Gill Sans Bold"/>
            </a:endParaRPr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B58B9B04-322F-4280-B515-2F9DDB030F49}"/>
              </a:ext>
            </a:extLst>
          </p:cNvPr>
          <p:cNvSpPr/>
          <p:nvPr/>
        </p:nvSpPr>
        <p:spPr>
          <a:xfrm>
            <a:off x="536886" y="2783759"/>
            <a:ext cx="28202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83E7B"/>
                </a:solidFill>
                <a:latin typeface="Gill Sans Bold"/>
              </a:rPr>
              <a:t>5</a:t>
            </a:r>
            <a:endParaRPr lang="ru-RU" sz="2000" dirty="0">
              <a:solidFill>
                <a:srgbClr val="083E7B"/>
              </a:solidFill>
              <a:latin typeface="Gill Sans Bold"/>
            </a:endParaRPr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0D9E0637-EB73-43EE-B0CC-704051FA092B}"/>
              </a:ext>
            </a:extLst>
          </p:cNvPr>
          <p:cNvSpPr/>
          <p:nvPr/>
        </p:nvSpPr>
        <p:spPr>
          <a:xfrm>
            <a:off x="536886" y="3260810"/>
            <a:ext cx="28202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83E7B"/>
                </a:solidFill>
                <a:latin typeface="Gill Sans Bold"/>
              </a:rPr>
              <a:t>6</a:t>
            </a:r>
            <a:endParaRPr lang="ru-RU" sz="2000" dirty="0">
              <a:solidFill>
                <a:srgbClr val="083E7B"/>
              </a:solidFill>
              <a:latin typeface="Gill Sans Bold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23B59D6E-4E93-4869-804E-8312DF39C944}"/>
              </a:ext>
            </a:extLst>
          </p:cNvPr>
          <p:cNvSpPr/>
          <p:nvPr/>
        </p:nvSpPr>
        <p:spPr>
          <a:xfrm>
            <a:off x="536886" y="3782446"/>
            <a:ext cx="28202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83E7B"/>
                </a:solidFill>
                <a:latin typeface="Gill Sans Bold"/>
              </a:rPr>
              <a:t>7</a:t>
            </a:r>
            <a:endParaRPr lang="ru-RU" sz="2000" dirty="0">
              <a:solidFill>
                <a:srgbClr val="083E7B"/>
              </a:solidFill>
              <a:latin typeface="Gill Sans Bold"/>
            </a:endParaRP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B1563AEC-9E42-4352-A45A-609D818CABE4}"/>
              </a:ext>
            </a:extLst>
          </p:cNvPr>
          <p:cNvSpPr/>
          <p:nvPr/>
        </p:nvSpPr>
        <p:spPr>
          <a:xfrm>
            <a:off x="536886" y="4387555"/>
            <a:ext cx="28202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83E7B"/>
                </a:solidFill>
                <a:latin typeface="Gill Sans Bold"/>
              </a:rPr>
              <a:t>8</a:t>
            </a:r>
            <a:endParaRPr lang="ru-RU" sz="2000" dirty="0">
              <a:solidFill>
                <a:srgbClr val="083E7B"/>
              </a:solidFill>
              <a:latin typeface="Gill Sans Bold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53115600-A4DC-4D43-BBF7-983BA52F1171}"/>
              </a:ext>
            </a:extLst>
          </p:cNvPr>
          <p:cNvSpPr/>
          <p:nvPr/>
        </p:nvSpPr>
        <p:spPr>
          <a:xfrm>
            <a:off x="536886" y="5006633"/>
            <a:ext cx="282020" cy="34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083E7B"/>
                </a:solidFill>
                <a:latin typeface="Gill Sans Bold"/>
              </a:rPr>
              <a:t>9</a:t>
            </a:r>
            <a:endParaRPr lang="ru-RU" sz="2000" dirty="0">
              <a:solidFill>
                <a:srgbClr val="083E7B"/>
              </a:solidFill>
              <a:latin typeface="Gill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4156042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912A8AA-B59E-44BF-B31B-9C6F10E89E22}"/>
              </a:ext>
            </a:extLst>
          </p:cNvPr>
          <p:cNvSpPr txBox="1"/>
          <p:nvPr/>
        </p:nvSpPr>
        <p:spPr>
          <a:xfrm>
            <a:off x="637310" y="1007753"/>
            <a:ext cx="11388436" cy="1060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Bold"/>
                <a:ea typeface="+mn-ea"/>
                <a:cs typeface="+mn-cs"/>
              </a:rPr>
              <a:t>Разработка описаний ОК для области профессиональной деятельности (ОПД), вида профессиональной деятельности (ВПД),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C2CB"/>
                </a:solidFill>
                <a:effectLst/>
                <a:uLnTx/>
                <a:uFillTx/>
                <a:latin typeface="Gill Sans Bold"/>
                <a:ea typeface="+mn-ea"/>
                <a:cs typeface="+mn-cs"/>
              </a:rPr>
              <a:t>квалификации (ПК)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Bold"/>
                <a:ea typeface="+mn-ea"/>
                <a:cs typeface="+mn-cs"/>
              </a:rPr>
              <a:t>и соответствующих оценочных средств: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3D62A3-8C3B-4BC9-A112-BECB54960F48}"/>
              </a:ext>
            </a:extLst>
          </p:cNvPr>
          <p:cNvSpPr txBox="1"/>
          <p:nvPr/>
        </p:nvSpPr>
        <p:spPr>
          <a:xfrm>
            <a:off x="1565564" y="2456089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600" b="1" dirty="0">
                <a:latin typeface="Gill Sans Bold"/>
              </a:rPr>
              <a:t>интеграция оценки ОК в </a:t>
            </a:r>
            <a:r>
              <a:rPr lang="ru-RU" sz="2600" b="1" dirty="0" err="1">
                <a:latin typeface="Gill Sans Bold"/>
              </a:rPr>
              <a:t>профэкзамен</a:t>
            </a:r>
            <a:endParaRPr lang="ru-RU" sz="2600" b="1" dirty="0">
              <a:latin typeface="Gill Sans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88707B-CCA8-4FB0-A60D-951E135446E2}"/>
              </a:ext>
            </a:extLst>
          </p:cNvPr>
          <p:cNvSpPr txBox="1"/>
          <p:nvPr/>
        </p:nvSpPr>
        <p:spPr>
          <a:xfrm>
            <a:off x="1565564" y="3164501"/>
            <a:ext cx="10460181" cy="501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Gill Sans Bold"/>
              </a:rPr>
              <a:t>формирование корпоративных требований к ОК, оценка работников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37757F-F7B1-4313-955C-B3B44199E337}"/>
              </a:ext>
            </a:extLst>
          </p:cNvPr>
          <p:cNvSpPr txBox="1"/>
          <p:nvPr/>
        </p:nvSpPr>
        <p:spPr>
          <a:xfrm>
            <a:off x="1565564" y="4044733"/>
            <a:ext cx="10321636" cy="929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600" b="1" dirty="0">
                <a:latin typeface="Gill Sans Bold"/>
              </a:rPr>
              <a:t>формирование требований к подготовке и оценка ОК студентов в рамках аттестации, совмещенной с НОК, и иных форм оценки</a:t>
            </a:r>
          </a:p>
        </p:txBody>
      </p:sp>
    </p:spTree>
    <p:extLst>
      <p:ext uri="{BB962C8B-B14F-4D97-AF65-F5344CB8AC3E}">
        <p14:creationId xmlns:p14="http://schemas.microsoft.com/office/powerpoint/2010/main" val="246112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A9E0A2-1946-4E0F-90FA-3C9B39003F28}"/>
              </a:ext>
            </a:extLst>
          </p:cNvPr>
          <p:cNvSpPr txBox="1"/>
          <p:nvPr/>
        </p:nvSpPr>
        <p:spPr>
          <a:xfrm>
            <a:off x="797359" y="1146308"/>
            <a:ext cx="10597281" cy="4516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400" b="1" dirty="0">
                <a:latin typeface="Gill Sans Bold"/>
              </a:rPr>
              <a:t>ЗАДАНИЕ 1. ПОЗНАКОМЬТЕСЬ С ПРОЕКТОМ РАМКИ ОБЩИХ КОМПЕТЕНЦИЙ, </a:t>
            </a:r>
            <a:endParaRPr lang="en-US" sz="2400" b="1" dirty="0">
              <a:latin typeface="Gill Sans Bold"/>
            </a:endParaRPr>
          </a:p>
          <a:p>
            <a:pPr algn="just">
              <a:lnSpc>
                <a:spcPct val="90000"/>
              </a:lnSpc>
            </a:pPr>
            <a:r>
              <a:rPr lang="ru-RU" sz="2400" b="1" dirty="0">
                <a:latin typeface="Gill Sans Bold"/>
              </a:rPr>
              <a:t>ВОСТРЕБОВАННЫХ В ПРОФЕССИОНАЛЬНОЙ ДЕЯТЕЛЬНОСТИ, СООТНЕСИТЕ ПЕРЕЧЕНЬ ОК С ПРЕДСТАВЛЕННЫМ ВО ФГОС СПО.</a:t>
            </a:r>
          </a:p>
          <a:p>
            <a:pPr algn="just">
              <a:lnSpc>
                <a:spcPct val="90000"/>
              </a:lnSpc>
            </a:pPr>
            <a:endParaRPr lang="ru-RU" sz="2400" b="1" dirty="0">
              <a:latin typeface="Gill Sans Bold"/>
            </a:endParaRPr>
          </a:p>
          <a:p>
            <a:pPr algn="just">
              <a:lnSpc>
                <a:spcPct val="90000"/>
              </a:lnSpc>
            </a:pPr>
            <a:r>
              <a:rPr lang="ru-RU" sz="2400" b="1" dirty="0">
                <a:latin typeface="Gill Sans Bold"/>
              </a:rPr>
              <a:t>ЗАДАНИЕ 2. ВЫБЕРИТЕ ПРОФЕССИОНАЛЬНУЮ КВАЛИФИКАЦИЮ, СООТВЕТСТВУЮЩУЮ ОСВАИВАЕМОЙ СТУДЕНТАМИ ПРОГРАММЕ СПО, ПОДГОТОВЬТЕ ЕЕ ОПИСАНИЕ С УЧЕТОМ СПЕЦИФИКИ ПРОФЕССИОНАЛЬНОЙ ДЕЯТЕЛЬНОСТИ.</a:t>
            </a:r>
          </a:p>
          <a:p>
            <a:pPr algn="just">
              <a:lnSpc>
                <a:spcPct val="90000"/>
              </a:lnSpc>
            </a:pPr>
            <a:endParaRPr lang="ru-RU" sz="2400" b="1" dirty="0">
              <a:latin typeface="Gill Sans Bold"/>
            </a:endParaRP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ru-RU" sz="2400" b="1" dirty="0">
                <a:latin typeface="Gill Sans Bold"/>
              </a:rPr>
              <a:t>ЗАДАНИЕ 3. </a:t>
            </a:r>
            <a:r>
              <a:rPr lang="ru-RU" sz="2400" b="1">
                <a:latin typeface="Gill Sans Bold"/>
              </a:rPr>
              <a:t>РАЗРАБОТАЙТЕ </a:t>
            </a:r>
            <a:r>
              <a:rPr lang="ru-RU" sz="2400" b="1" dirty="0">
                <a:latin typeface="Gill Sans Bold"/>
              </a:rPr>
              <a:t>ТИПОВЫЕ ЗАДАНИЯ ИЛИ ПРИМЕРЫ ЗАДАНИЙ ДЛЯ ОЦЕНКИ СФОРМИРОВАННОСТИ ОК И КРИТЕРИИ ОЦЕНКИ ИХ ВЫПОЛНЕНИЯ.</a:t>
            </a:r>
          </a:p>
          <a:p>
            <a:pPr algn="just">
              <a:lnSpc>
                <a:spcPct val="90000"/>
              </a:lnSpc>
            </a:pPr>
            <a:endParaRPr lang="ru-RU" sz="2400" b="1" dirty="0">
              <a:latin typeface="Gill Sans Bold"/>
            </a:endParaRPr>
          </a:p>
        </p:txBody>
      </p:sp>
    </p:spTree>
    <p:extLst>
      <p:ext uri="{BB962C8B-B14F-4D97-AF65-F5344CB8AC3E}">
        <p14:creationId xmlns:p14="http://schemas.microsoft.com/office/powerpoint/2010/main" val="322498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летка&#10;&#10;Автоматически созданное описание">
            <a:extLst>
              <a:ext uri="{FF2B5EF4-FFF2-40B4-BE49-F238E27FC236}">
                <a16:creationId xmlns:a16="http://schemas.microsoft.com/office/drawing/2014/main" id="{699C9EFE-6FAC-4AF1-BD4F-9CABB4539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D764377-0513-47A8-A103-55F60E20A717}"/>
              </a:ext>
            </a:extLst>
          </p:cNvPr>
          <p:cNvSpPr/>
          <p:nvPr/>
        </p:nvSpPr>
        <p:spPr>
          <a:xfrm>
            <a:off x="0" y="0"/>
            <a:ext cx="74428" cy="712381"/>
          </a:xfrm>
          <a:prstGeom prst="rect">
            <a:avLst/>
          </a:prstGeom>
          <a:solidFill>
            <a:srgbClr val="00C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65E6AD-4319-4C7E-880D-EA98DC574A25}"/>
              </a:ext>
            </a:extLst>
          </p:cNvPr>
          <p:cNvSpPr/>
          <p:nvPr/>
        </p:nvSpPr>
        <p:spPr>
          <a:xfrm>
            <a:off x="12154786" y="6156251"/>
            <a:ext cx="74428" cy="712381"/>
          </a:xfrm>
          <a:prstGeom prst="rect">
            <a:avLst/>
          </a:prstGeom>
          <a:solidFill>
            <a:srgbClr val="00C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базовый центр_ логотип_2строки.png">
            <a:extLst>
              <a:ext uri="{FF2B5EF4-FFF2-40B4-BE49-F238E27FC236}">
                <a16:creationId xmlns:a16="http://schemas.microsoft.com/office/drawing/2014/main" id="{A4C7FC44-79CD-4BD4-AC43-5F4BD8D87C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598"/>
          <a:stretch/>
        </p:blipFill>
        <p:spPr>
          <a:xfrm>
            <a:off x="11350951" y="0"/>
            <a:ext cx="608639" cy="60629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Рисунок 8" descr="Изображение выглядит как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067B02E9-7B28-4DA0-B2E3-F059A58BA6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28"/>
          <a:stretch/>
        </p:blipFill>
        <p:spPr>
          <a:xfrm>
            <a:off x="11350951" y="6067713"/>
            <a:ext cx="771416" cy="845928"/>
          </a:xfrm>
          <a:prstGeom prst="rect">
            <a:avLst/>
          </a:prstGeom>
        </p:spPr>
      </p:pic>
      <p:sp>
        <p:nvSpPr>
          <p:cNvPr id="10" name="Название 1">
            <a:extLst>
              <a:ext uri="{FF2B5EF4-FFF2-40B4-BE49-F238E27FC236}">
                <a16:creationId xmlns:a16="http://schemas.microsoft.com/office/drawing/2014/main" id="{D98544D4-FEE4-4A89-900A-8FF6CDCA9B95}"/>
              </a:ext>
            </a:extLst>
          </p:cNvPr>
          <p:cNvSpPr txBox="1"/>
          <p:nvPr/>
        </p:nvSpPr>
        <p:spPr>
          <a:xfrm>
            <a:off x="346138" y="2672268"/>
            <a:ext cx="5346421" cy="2278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 marL="0" indent="0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 b="1" dirty="0">
                <a:latin typeface="Gill Sans Bold"/>
                <a:cs typeface="Arial" panose="020B0604020202020204" pitchFamily="34" charset="0"/>
              </a:rPr>
              <a:t>109240, </a:t>
            </a:r>
            <a:r>
              <a:rPr sz="2400" b="1" dirty="0" err="1">
                <a:latin typeface="Gill Sans Bold"/>
                <a:cs typeface="Arial" panose="020B0604020202020204" pitchFamily="34" charset="0"/>
              </a:rPr>
              <a:t>Москва</a:t>
            </a:r>
            <a:endParaRPr sz="2400" b="1" dirty="0">
              <a:latin typeface="Gill Sans Bold"/>
              <a:cs typeface="Arial" panose="020B0604020202020204" pitchFamily="34" charset="0"/>
            </a:endParaRPr>
          </a:p>
          <a:p>
            <a:pPr marL="0" indent="0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 b="1" dirty="0" err="1">
                <a:latin typeface="Gill Sans Bold"/>
                <a:cs typeface="Arial" panose="020B0604020202020204" pitchFamily="34" charset="0"/>
              </a:rPr>
              <a:t>Котельническая</a:t>
            </a:r>
            <a:r>
              <a:rPr sz="2400" b="1" dirty="0">
                <a:latin typeface="Gill Sans Bold"/>
                <a:cs typeface="Arial" panose="020B0604020202020204" pitchFamily="34" charset="0"/>
              </a:rPr>
              <a:t> </a:t>
            </a:r>
            <a:r>
              <a:rPr sz="2400" b="1" dirty="0" err="1">
                <a:latin typeface="Gill Sans Bold"/>
                <a:cs typeface="Arial" panose="020B0604020202020204" pitchFamily="34" charset="0"/>
              </a:rPr>
              <a:t>набережная</a:t>
            </a:r>
            <a:r>
              <a:rPr sz="2400" b="1" dirty="0">
                <a:latin typeface="Gill Sans Bold"/>
                <a:cs typeface="Arial" panose="020B0604020202020204" pitchFamily="34" charset="0"/>
              </a:rPr>
              <a:t>, 17</a:t>
            </a:r>
          </a:p>
          <a:p>
            <a:pPr marL="0" indent="0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 b="1" dirty="0" err="1">
                <a:latin typeface="Gill Sans Bold"/>
                <a:cs typeface="Arial" panose="020B0604020202020204" pitchFamily="34" charset="0"/>
              </a:rPr>
              <a:t>Тел</a:t>
            </a:r>
            <a:r>
              <a:rPr sz="2400" b="1" dirty="0">
                <a:latin typeface="Gill Sans Bold"/>
                <a:cs typeface="Arial" panose="020B0604020202020204" pitchFamily="34" charset="0"/>
              </a:rPr>
              <a:t>.: +7 (</a:t>
            </a:r>
            <a:r>
              <a:rPr sz="2400" b="1" dirty="0">
                <a:solidFill>
                  <a:schemeClr val="bg1"/>
                </a:solidFill>
                <a:latin typeface="Gill Sans Bold"/>
                <a:cs typeface="Arial" panose="020B0604020202020204" pitchFamily="34" charset="0"/>
              </a:rPr>
              <a:t>495) 966-16-86</a:t>
            </a:r>
          </a:p>
          <a:p>
            <a:pPr marL="0" indent="0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sz="2400" b="1" dirty="0">
                <a:solidFill>
                  <a:schemeClr val="bg1"/>
                </a:solidFill>
                <a:latin typeface="Gill Sans Bold"/>
                <a:cs typeface="Arial" panose="020B0604020202020204" pitchFamily="34" charset="0"/>
              </a:rPr>
              <a:t>E-mail: </a:t>
            </a:r>
            <a:r>
              <a:rPr sz="2400" b="1" dirty="0">
                <a:solidFill>
                  <a:srgbClr val="0563C1"/>
                </a:solidFill>
                <a:latin typeface="Gill Sans Bold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info@nark.</a:t>
            </a:r>
            <a:r>
              <a:rPr sz="2400" b="1" dirty="0">
                <a:solidFill>
                  <a:schemeClr val="bg1"/>
                </a:solidFill>
                <a:latin typeface="Gill Sans Bold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2400" b="1" dirty="0">
                <a:solidFill>
                  <a:schemeClr val="bg1"/>
                </a:solidFill>
                <a:latin typeface="Gill Sans Bold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chemeClr val="bg1"/>
                </a:solidFill>
                <a:latin typeface="Gill Sans Bold"/>
                <a:cs typeface="Arial" panose="020B0604020202020204" pitchFamily="34" charset="0"/>
              </a:rPr>
              <a:t>bc@nark.ru</a:t>
            </a:r>
            <a:endParaRPr sz="2400" b="1" dirty="0">
              <a:solidFill>
                <a:schemeClr val="bg1"/>
              </a:solidFill>
              <a:latin typeface="Gill Sans Bold"/>
              <a:cs typeface="Arial" panose="020B0604020202020204" pitchFamily="34" charset="0"/>
            </a:endParaRPr>
          </a:p>
          <a:p>
            <a:pPr marL="0" indent="0" defTabSz="1135489">
              <a:lnSpc>
                <a:spcPct val="120000"/>
              </a:lnSpc>
              <a:defRPr sz="1800">
                <a:solidFill>
                  <a:srgbClr val="FFFFFF"/>
                </a:solidFill>
                <a:effectLst/>
                <a:latin typeface="Gill Sans"/>
                <a:ea typeface="Gill Sans"/>
                <a:cs typeface="Gill Sans"/>
                <a:sym typeface="Gill Sans"/>
              </a:defRPr>
            </a:pPr>
            <a:r>
              <a:rPr lang="en-US" sz="2400" b="1" dirty="0">
                <a:solidFill>
                  <a:schemeClr val="bg1"/>
                </a:solidFill>
                <a:latin typeface="Gill Sans Bold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https://bc-nark.ru</a:t>
            </a:r>
            <a:r>
              <a:rPr lang="en-US" sz="2400" b="1" dirty="0">
                <a:solidFill>
                  <a:schemeClr val="bg1"/>
                </a:solidFill>
                <a:latin typeface="Gill Sans Bold"/>
                <a:cs typeface="Arial" panose="020B0604020202020204" pitchFamily="34" charset="0"/>
              </a:rPr>
              <a:t>, https</a:t>
            </a:r>
            <a:r>
              <a:rPr lang="ru-RU" sz="2400" b="1" dirty="0">
                <a:latin typeface="Gill Sans Bold"/>
                <a:cs typeface="Arial" panose="020B0604020202020204" pitchFamily="34" charset="0"/>
              </a:rPr>
              <a:t>:</a:t>
            </a:r>
            <a:r>
              <a:rPr lang="en-US" sz="2400" b="1" dirty="0">
                <a:latin typeface="Gill Sans Bold"/>
                <a:cs typeface="Arial" panose="020B0604020202020204" pitchFamily="34" charset="0"/>
              </a:rPr>
              <a:t>//</a:t>
            </a:r>
            <a:r>
              <a:rPr sz="2400" b="1" dirty="0">
                <a:latin typeface="Gill Sans Bold"/>
                <a:cs typeface="Arial" panose="020B0604020202020204" pitchFamily="34" charset="0"/>
              </a:rPr>
              <a:t>nark.ru</a:t>
            </a:r>
          </a:p>
        </p:txBody>
      </p:sp>
      <p:sp>
        <p:nvSpPr>
          <p:cNvPr id="11" name="Название 1">
            <a:extLst>
              <a:ext uri="{FF2B5EF4-FFF2-40B4-BE49-F238E27FC236}">
                <a16:creationId xmlns:a16="http://schemas.microsoft.com/office/drawing/2014/main" id="{9E565CC6-6F9F-4812-8295-22E0F3D13A28}"/>
              </a:ext>
            </a:extLst>
          </p:cNvPr>
          <p:cNvSpPr txBox="1"/>
          <p:nvPr/>
        </p:nvSpPr>
        <p:spPr>
          <a:xfrm>
            <a:off x="346138" y="1221466"/>
            <a:ext cx="6572103" cy="994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indent="0" defTabSz="457189">
              <a:defRPr sz="3900">
                <a:solidFill>
                  <a:srgbClr val="FFFFFF"/>
                </a:solidFill>
                <a:latin typeface="Pancetta Serif Pro SemiBold"/>
                <a:ea typeface="Pancetta Serif Pro SemiBold"/>
                <a:cs typeface="Pancetta Serif Pro SemiBold"/>
                <a:sym typeface="Pancetta Serif Pro SemiBold"/>
              </a:defRPr>
            </a:lvl1pPr>
          </a:lstStyle>
          <a:p>
            <a:pPr>
              <a:defRPr>
                <a:effectLst/>
              </a:defRPr>
            </a:pPr>
            <a:r>
              <a:rPr sz="3600" b="1" dirty="0" err="1">
                <a:latin typeface="Gill Sans Bold"/>
                <a:cs typeface="Arial" panose="020B0604020202020204" pitchFamily="34" charset="0"/>
              </a:rPr>
              <a:t>Спасибо</a:t>
            </a:r>
            <a:r>
              <a:rPr sz="3600" b="1" dirty="0">
                <a:latin typeface="Gill Sans Bold"/>
                <a:cs typeface="Arial" panose="020B0604020202020204" pitchFamily="34" charset="0"/>
              </a:rPr>
              <a:t> </a:t>
            </a:r>
            <a:r>
              <a:rPr sz="3600" b="1" dirty="0" err="1">
                <a:latin typeface="Gill Sans Bold"/>
                <a:cs typeface="Arial" panose="020B0604020202020204" pitchFamily="34" charset="0"/>
              </a:rPr>
              <a:t>за</a:t>
            </a:r>
            <a:r>
              <a:rPr sz="3600" b="1" dirty="0">
                <a:latin typeface="Gill Sans Bold"/>
                <a:cs typeface="Arial" panose="020B0604020202020204" pitchFamily="34" charset="0"/>
              </a:rPr>
              <a:t> </a:t>
            </a:r>
            <a:r>
              <a:rPr sz="3600" b="1" dirty="0" err="1">
                <a:latin typeface="Gill Sans Bold"/>
                <a:cs typeface="Arial" panose="020B0604020202020204" pitchFamily="34" charset="0"/>
              </a:rPr>
              <a:t>внимание</a:t>
            </a:r>
            <a:r>
              <a:rPr sz="3600" b="1" dirty="0">
                <a:latin typeface="Gill Sans Bold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16545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649</Words>
  <Application>Microsoft Office PowerPoint</Application>
  <PresentationFormat>Широкоэкранный</PresentationFormat>
  <Paragraphs>89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Aharoni</vt:lpstr>
      <vt:lpstr>Arial</vt:lpstr>
      <vt:lpstr>Calibri</vt:lpstr>
      <vt:lpstr>Calibri Light</vt:lpstr>
      <vt:lpstr>Gill Sans Bold</vt:lpstr>
      <vt:lpstr>Gill Sans Nova Cond XBd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Клинк Ольга Фридриховна</dc:creator>
  <cp:lastModifiedBy>Клинк Ольга Фридриховна</cp:lastModifiedBy>
  <cp:revision>44</cp:revision>
  <dcterms:created xsi:type="dcterms:W3CDTF">2021-02-09T04:43:25Z</dcterms:created>
  <dcterms:modified xsi:type="dcterms:W3CDTF">2021-03-03T23:02:10Z</dcterms:modified>
</cp:coreProperties>
</file>