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79" r:id="rId3"/>
    <p:sldId id="280" r:id="rId4"/>
    <p:sldId id="284" r:id="rId5"/>
    <p:sldId id="285" r:id="rId6"/>
    <p:sldId id="289" r:id="rId7"/>
    <p:sldId id="346" r:id="rId8"/>
    <p:sldId id="291" r:id="rId9"/>
    <p:sldId id="293" r:id="rId10"/>
    <p:sldId id="294" r:id="rId11"/>
    <p:sldId id="339" r:id="rId12"/>
    <p:sldId id="295" r:id="rId13"/>
    <p:sldId id="296" r:id="rId14"/>
    <p:sldId id="298" r:id="rId15"/>
    <p:sldId id="299" r:id="rId16"/>
    <p:sldId id="300" r:id="rId17"/>
    <p:sldId id="302" r:id="rId18"/>
    <p:sldId id="347" r:id="rId19"/>
    <p:sldId id="348" r:id="rId20"/>
    <p:sldId id="341" r:id="rId21"/>
    <p:sldId id="305" r:id="rId22"/>
    <p:sldId id="306" r:id="rId23"/>
    <p:sldId id="343" r:id="rId24"/>
    <p:sldId id="309" r:id="rId25"/>
    <p:sldId id="310" r:id="rId26"/>
    <p:sldId id="311" r:id="rId27"/>
    <p:sldId id="312" r:id="rId28"/>
    <p:sldId id="313" r:id="rId29"/>
    <p:sldId id="315" r:id="rId30"/>
    <p:sldId id="316" r:id="rId31"/>
    <p:sldId id="317" r:id="rId32"/>
    <p:sldId id="318" r:id="rId33"/>
    <p:sldId id="320" r:id="rId34"/>
    <p:sldId id="321" r:id="rId35"/>
    <p:sldId id="328" r:id="rId36"/>
    <p:sldId id="329" r:id="rId37"/>
    <p:sldId id="330" r:id="rId38"/>
    <p:sldId id="331" r:id="rId39"/>
    <p:sldId id="332" r:id="rId40"/>
    <p:sldId id="335" r:id="rId41"/>
    <p:sldId id="345" r:id="rId42"/>
    <p:sldId id="336" r:id="rId43"/>
    <p:sldId id="338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>
        <p:scale>
          <a:sx n="95" d="100"/>
          <a:sy n="95" d="100"/>
        </p:scale>
        <p:origin x="-1267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80CD6-7EC8-4CB1-8512-5558767AC4B5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ACD2-5627-4ED9-8882-D21575610D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87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7ACD2-5627-4ED9-8882-D21575610DD5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1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CCF1-2A66-4236-81FB-457736A8A3C5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D150-6F9F-436F-8A67-5FFE5F247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46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B627-9E62-452E-9C2F-E533D7A7A60D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E927E-F274-4AD5-9FDC-38A8D884F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1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8A84-97C8-43DB-8411-D42BEBA76726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B345E-F36E-4B2D-9636-474D3DFCB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0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C0570-B95E-4305-8A45-7556C56140A6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0B0-E99B-423A-9845-D98CB586E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377E-77D8-4431-8E18-334F5DE1728A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F782-45F9-4AFC-970F-D78FE4007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43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3C6E-46FF-42CA-B254-A935BA6C0B77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6F5C-217A-49FE-8CB9-51C8A3AC5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386BF-DFE4-4819-8152-9961570D9708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E958-22EF-49B0-9338-147D1AEEA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8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E57A2-3129-4096-B44F-97F3DBB3D2E8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DFE48-1FFA-493B-989E-72E54E07F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7372-7FF2-4A69-9866-2B8284E47A31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9A24-806B-42CA-B6FC-05D171B28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6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896E-1A17-48CF-974C-CF03DC0AF481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2857C-1AD7-4F71-8298-AEC117126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1441-EB53-4EED-9E6D-15EABC576507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B3FEB-3E80-4C38-A04C-6D6FA00B4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9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ABF05B-CE12-4DF8-8A26-0DB1A19B2079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C56A48-FAA3-4BEF-BEFF-82ACB6CEC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3429024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 структурных и качественных изменениях в Вооруженных Силах Российской Федерации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/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Вооруженных сил РФ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11762"/>
              </p:ext>
            </p:extLst>
          </p:nvPr>
        </p:nvGraphicFramePr>
        <p:xfrm>
          <a:off x="1763688" y="1556792"/>
          <a:ext cx="5486400" cy="484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9046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Виды Вооруженных сил РФ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Рода Вооруженных сил РФ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221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Сухопутные войска (СВ)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Ракетные войска стратегического назначения (РВСН)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7892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Воздушно-космические силы (ВКС)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Воздушно-десантные войска (ВДВ)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155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Военно-морской флот (ВМФ</a:t>
                      </a:r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17727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Тыл ВС РФ</a:t>
                      </a:r>
                      <a:endParaRPr lang="ru-RU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9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Вооружённых Сил и рода войск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latin typeface="Arial Narrow" pitchFamily="34" charset="0"/>
              </a:rPr>
              <a:t>Вид Вооружённых Сил </a:t>
            </a:r>
            <a:r>
              <a:rPr lang="ru-RU" sz="2800" dirty="0" smtClean="0">
                <a:latin typeface="Arial Narrow" pitchFamily="34" charset="0"/>
              </a:rPr>
              <a:t>- часть </a:t>
            </a:r>
            <a:r>
              <a:rPr lang="ru-RU" sz="2800" dirty="0">
                <a:latin typeface="Arial Narrow" pitchFamily="34" charset="0"/>
              </a:rPr>
              <a:t>Вооружённых Сил государства, предназначенная для ведения военных действий в </a:t>
            </a:r>
            <a:r>
              <a:rPr lang="ru-RU" sz="2800" dirty="0" smtClean="0">
                <a:latin typeface="Arial Narrow" pitchFamily="34" charset="0"/>
              </a:rPr>
              <a:t>определённой сфере</a:t>
            </a:r>
          </a:p>
          <a:p>
            <a:pPr marL="0" indent="0">
              <a:buNone/>
            </a:pPr>
            <a:endParaRPr lang="ru-RU" sz="2800" dirty="0" smtClean="0">
              <a:latin typeface="Arial Narrow" pitchFamily="34" charset="0"/>
            </a:endParaRPr>
          </a:p>
          <a:p>
            <a:r>
              <a:rPr lang="ru-RU" sz="2800" b="1" dirty="0" smtClean="0">
                <a:latin typeface="Arial Narrow" pitchFamily="34" charset="0"/>
              </a:rPr>
              <a:t>Род войск </a:t>
            </a:r>
            <a:r>
              <a:rPr lang="ru-RU" sz="2800" dirty="0" smtClean="0">
                <a:latin typeface="Arial Narrow" pitchFamily="34" charset="0"/>
              </a:rPr>
              <a:t>- составная </a:t>
            </a:r>
            <a:r>
              <a:rPr lang="ru-RU" sz="2800" dirty="0">
                <a:latin typeface="Arial Narrow" pitchFamily="34" charset="0"/>
              </a:rPr>
              <a:t>часть Вооружённых Сил, включающая воинские формирования, которые имеют свойственные только им основные виды оружия и военную технику, а также владеют методами их боевого применения</a:t>
            </a:r>
            <a:r>
              <a:rPr lang="ru-RU" sz="2800" dirty="0" smtClean="0">
                <a:latin typeface="Arial Narrow" pitchFamily="34" charset="0"/>
              </a:rPr>
              <a:t> 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4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635918"/>
          </a:xfrm>
        </p:spPr>
        <p:txBody>
          <a:bodyPr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Вооруженных сил РФ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437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Сухопутные войска (СВ)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- предназначены </a:t>
            </a:r>
            <a:r>
              <a:rPr lang="ru-RU" dirty="0">
                <a:latin typeface="Arial Narrow" pitchFamily="34" charset="0"/>
              </a:rPr>
              <a:t>для отражения агрессии противника и ведения боевых действий преимущественно на </a:t>
            </a:r>
            <a:r>
              <a:rPr lang="ru-RU" dirty="0" smtClean="0">
                <a:latin typeface="Arial Narrow" pitchFamily="34" charset="0"/>
              </a:rPr>
              <a:t>суше</a:t>
            </a:r>
          </a:p>
          <a:p>
            <a:pPr marL="0" indent="0">
              <a:buNone/>
            </a:pPr>
            <a:endParaRPr lang="ru-RU" dirty="0" smtClean="0">
              <a:latin typeface="Arial Narrow" pitchFamily="34" charset="0"/>
            </a:endParaRPr>
          </a:p>
          <a:p>
            <a:r>
              <a:rPr lang="ru-RU" b="1" dirty="0">
                <a:latin typeface="Arial Narrow" pitchFamily="34" charset="0"/>
              </a:rPr>
              <a:t>Задачи Сухопутных войск:</a:t>
            </a:r>
            <a:endParaRPr lang="ru-RU" dirty="0">
              <a:latin typeface="Arial Narrow" pitchFamily="34" charset="0"/>
            </a:endParaRPr>
          </a:p>
          <a:p>
            <a:r>
              <a:rPr lang="ru-RU" dirty="0">
                <a:latin typeface="Arial Narrow" pitchFamily="34" charset="0"/>
              </a:rPr>
              <a:t>- защита государственной границы России;</a:t>
            </a:r>
          </a:p>
          <a:p>
            <a:r>
              <a:rPr lang="ru-RU" dirty="0">
                <a:latin typeface="Arial Narrow" pitchFamily="34" charset="0"/>
              </a:rPr>
              <a:t>- отражение агрессии противника, его крупных воздушных десантов на суше;</a:t>
            </a:r>
          </a:p>
          <a:p>
            <a:r>
              <a:rPr lang="ru-RU" dirty="0">
                <a:latin typeface="Arial Narrow" pitchFamily="34" charset="0"/>
              </a:rPr>
              <a:t>- наступление и нанесение огневых ударов на большую глубину в целях разгрома группировок противника и овладения его территорией;</a:t>
            </a:r>
          </a:p>
          <a:p>
            <a:r>
              <a:rPr lang="ru-RU" dirty="0">
                <a:latin typeface="Arial Narrow" pitchFamily="34" charset="0"/>
              </a:rPr>
              <a:t>- удержание территорий, районов и рубежей.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2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751344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состав Сухопутных войск РФ входят</a:t>
            </a:r>
            <a:r>
              <a:rPr lang="ru-RU" sz="2800" b="1" dirty="0"/>
              <a:t> </a:t>
            </a:r>
            <a:r>
              <a:rPr lang="ru-RU" sz="2800" b="1" dirty="0" smtClean="0"/>
              <a:t>рода войск:</a:t>
            </a:r>
          </a:p>
          <a:p>
            <a:endParaRPr lang="ru-RU" sz="2800" dirty="0"/>
          </a:p>
          <a:p>
            <a:r>
              <a:rPr lang="ru-RU" sz="2400" dirty="0" smtClean="0"/>
              <a:t>-    мотострелковые войска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танковые войска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войска ПВО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ракетные </a:t>
            </a:r>
            <a:r>
              <a:rPr lang="ru-RU" sz="2400" dirty="0"/>
              <a:t>войска и артиллерия (</a:t>
            </a:r>
            <a:r>
              <a:rPr lang="ru-RU" sz="2400" dirty="0" err="1"/>
              <a:t>РВиА</a:t>
            </a:r>
            <a:r>
              <a:rPr lang="ru-RU" sz="24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разведывательные </a:t>
            </a:r>
            <a:r>
              <a:rPr lang="ru-RU" sz="2400" dirty="0"/>
              <a:t>соединения и воинские части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инженерные </a:t>
            </a:r>
            <a:r>
              <a:rPr lang="ru-RU" sz="2400" dirty="0"/>
              <a:t>войска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войска </a:t>
            </a:r>
            <a:r>
              <a:rPr lang="ru-RU" sz="2400" dirty="0"/>
              <a:t>радиационной, химической и биологической защиты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войска </a:t>
            </a:r>
            <a:r>
              <a:rPr lang="ru-RU" sz="2400" dirty="0"/>
              <a:t>связи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499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19894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Мотострелковые войска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437"/>
          </a:xfrm>
        </p:spPr>
        <p:txBody>
          <a:bodyPr/>
          <a:lstStyle/>
          <a:p>
            <a:r>
              <a:rPr lang="ru-RU" i="1" dirty="0">
                <a:latin typeface="Arial Narrow" pitchFamily="34" charset="0"/>
              </a:rPr>
              <a:t>самый многочисленный род войск,</a:t>
            </a:r>
            <a:r>
              <a:rPr lang="ru-RU" dirty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основа </a:t>
            </a: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Сухопутных войск и ядро их боевых порядков</a:t>
            </a:r>
            <a:r>
              <a:rPr lang="ru-RU" dirty="0">
                <a:latin typeface="Arial Narrow" pitchFamily="34" charset="0"/>
              </a:rPr>
              <a:t>. </a:t>
            </a:r>
            <a:endParaRPr lang="ru-RU" dirty="0" smtClean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Мотострелковые дивизии, бригады обладают </a:t>
            </a:r>
            <a:r>
              <a:rPr lang="ru-RU" dirty="0">
                <a:latin typeface="Arial Narrow" pitchFamily="34" charset="0"/>
              </a:rPr>
              <a:t>высокой боевой самостоятельностью, универсальностью и огневой мощью. Способны вести боевые действия в условиях применения как обычных средств вооруженной борьбы, так и оружия массового поражения в различных физико-географических и климатических условиях, днем и ночью</a:t>
            </a:r>
            <a:r>
              <a:rPr lang="ru-RU" dirty="0" smtClean="0">
                <a:latin typeface="Arial Narrow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>
                <a:latin typeface="Arial Narrow" pitchFamily="34" charset="0"/>
              </a:rPr>
              <a:t>На вооружении:</a:t>
            </a:r>
            <a:endParaRPr lang="ru-RU" dirty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гусеничная </a:t>
            </a:r>
            <a:r>
              <a:rPr lang="ru-RU" dirty="0">
                <a:latin typeface="Arial Narrow" pitchFamily="34" charset="0"/>
              </a:rPr>
              <a:t>боевая машина пехоты (БМП-2, БМП-3), колесный бронетранспортер (БТР-80 или БТР-90).</a:t>
            </a:r>
          </a:p>
          <a:p>
            <a:endParaRPr lang="ru-RU" dirty="0"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47886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Танковые войска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437"/>
          </a:xfrm>
        </p:spPr>
        <p:txBody>
          <a:bodyPr/>
          <a:lstStyle/>
          <a:p>
            <a:r>
              <a:rPr lang="ru-RU" dirty="0">
                <a:latin typeface="Arial Narrow" pitchFamily="34" charset="0"/>
              </a:rPr>
              <a:t>- </a:t>
            </a:r>
            <a:r>
              <a:rPr lang="ru-RU" b="1" i="1" dirty="0">
                <a:solidFill>
                  <a:srgbClr val="FF0000"/>
                </a:solidFill>
                <a:latin typeface="Arial Narrow" pitchFamily="34" charset="0"/>
              </a:rPr>
              <a:t>главная ударная </a:t>
            </a:r>
            <a:r>
              <a:rPr lang="ru-RU" b="1" i="1" dirty="0" smtClean="0">
                <a:solidFill>
                  <a:srgbClr val="FF0000"/>
                </a:solidFill>
                <a:latin typeface="Arial Narrow" pitchFamily="34" charset="0"/>
              </a:rPr>
              <a:t>сила </a:t>
            </a:r>
            <a:r>
              <a:rPr lang="ru-RU" b="1" i="1" dirty="0">
                <a:solidFill>
                  <a:srgbClr val="FF0000"/>
                </a:solidFill>
                <a:latin typeface="Arial Narrow" pitchFamily="34" charset="0"/>
              </a:rPr>
              <a:t>Сухопутных войск. </a:t>
            </a:r>
            <a:r>
              <a:rPr lang="ru-RU" dirty="0">
                <a:latin typeface="Arial Narrow" pitchFamily="34" charset="0"/>
              </a:rPr>
              <a:t>Обладая большой огневой мощью, надежной защитой, высокой подвижностью и маневренностью, танковые войска применяются преимущественно на главных направлениях для нанесения противнику мощных и глубоких ударов.</a:t>
            </a:r>
          </a:p>
          <a:p>
            <a:pPr marL="0" indent="0" algn="ctr">
              <a:buNone/>
            </a:pPr>
            <a:r>
              <a:rPr lang="ru-RU" b="1" dirty="0">
                <a:latin typeface="Arial Narrow" pitchFamily="34" charset="0"/>
              </a:rPr>
              <a:t>На вооружении:</a:t>
            </a:r>
            <a:endParaRPr lang="ru-RU" dirty="0">
              <a:latin typeface="Arial Narrow" pitchFamily="34" charset="0"/>
            </a:endParaRPr>
          </a:p>
          <a:p>
            <a:r>
              <a:rPr lang="ru-RU" dirty="0">
                <a:latin typeface="Arial Narrow" pitchFamily="34" charset="0"/>
              </a:rPr>
              <a:t>- танки Т-72, Т-80 и Т-90, высокоподвижные, с мощной броневой защитой, оснащением системами стабилизации и автоматического заряжания, эффективными прицелами, позволяющими вести прицельный огонь с места и в движении, днем и ночью.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8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1862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Ракетные войска и артиллерия (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РВиА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45624" cy="4389437"/>
          </a:xfrm>
        </p:spPr>
        <p:txBody>
          <a:bodyPr/>
          <a:lstStyle/>
          <a:p>
            <a:r>
              <a:rPr lang="ru-RU" sz="2400" b="1" i="1" dirty="0">
                <a:solidFill>
                  <a:srgbClr val="FF0000"/>
                </a:solidFill>
                <a:latin typeface="Arial Narrow" pitchFamily="34" charset="0"/>
              </a:rPr>
              <a:t>основное средство </a:t>
            </a:r>
            <a:r>
              <a:rPr lang="ru-RU" sz="2400" b="1" i="1" dirty="0" smtClean="0">
                <a:solidFill>
                  <a:srgbClr val="FF0000"/>
                </a:solidFill>
                <a:latin typeface="Arial Narrow" pitchFamily="34" charset="0"/>
              </a:rPr>
              <a:t> ядерного </a:t>
            </a:r>
            <a:r>
              <a:rPr lang="ru-RU" sz="2400" b="1" i="1" dirty="0">
                <a:solidFill>
                  <a:srgbClr val="FF0000"/>
                </a:solidFill>
                <a:latin typeface="Arial Narrow" pitchFamily="34" charset="0"/>
              </a:rPr>
              <a:t>и огневого поражения, важнейшее оперативное средство</a:t>
            </a:r>
            <a:r>
              <a:rPr lang="ru-RU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в решении боевых задач по разгрому группировок противника. Организационно состоят из ракетных, реактивных, артиллерийских бригад, в том числе смешанных, артиллерийских дивизионов большой мощности, реактивных артиллерийских полков, отдельных разведывательных дивизионов, а также артиллерии общевойсковых </a:t>
            </a:r>
            <a:r>
              <a:rPr lang="ru-RU" sz="2400" dirty="0" smtClean="0">
                <a:latin typeface="Arial Narrow" pitchFamily="34" charset="0"/>
              </a:rPr>
              <a:t>дивизий и бригад.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 Narrow" pitchFamily="34" charset="0"/>
              </a:rPr>
              <a:t>На </a:t>
            </a:r>
            <a:r>
              <a:rPr lang="ru-RU" sz="2400" b="1" dirty="0">
                <a:latin typeface="Arial Narrow" pitchFamily="34" charset="0"/>
              </a:rPr>
              <a:t>вооружении: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dirty="0">
                <a:latin typeface="Arial Narrow" pitchFamily="34" charset="0"/>
              </a:rPr>
              <a:t>- ствольная артиллерия и реактивные </a:t>
            </a:r>
            <a:r>
              <a:rPr lang="ru-RU" sz="2400" dirty="0" smtClean="0">
                <a:latin typeface="Arial Narrow" pitchFamily="34" charset="0"/>
              </a:rPr>
              <a:t>системы </a:t>
            </a:r>
            <a:r>
              <a:rPr lang="ru-RU" sz="2400" dirty="0">
                <a:latin typeface="Arial Narrow" pitchFamily="34" charset="0"/>
              </a:rPr>
              <a:t>залпового огня (РСЗО), среди которых такие мощные и эффективные системы, как РСЗО «Смерч», «Ураган», «Град», самоходные 152-мм гаубицы «Мста-С» и «Акация</a:t>
            </a:r>
            <a:r>
              <a:rPr lang="ru-RU" sz="2400" dirty="0" smtClean="0">
                <a:latin typeface="Arial Narrow" pitchFamily="34" charset="0"/>
              </a:rPr>
              <a:t>»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dirty="0">
                <a:latin typeface="Arial Narrow" pitchFamily="34" charset="0"/>
              </a:rPr>
              <a:t>- ракетный комплекс «Искандер-М», не имеющий аналогов в </a:t>
            </a:r>
            <a:r>
              <a:rPr lang="ru-RU" sz="2400" dirty="0" smtClean="0">
                <a:latin typeface="Arial Narrow" pitchFamily="34" charset="0"/>
              </a:rPr>
              <a:t>мире </a:t>
            </a: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47886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Войска противовоздушной обороны (ПВО)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4389437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Arial Narrow" pitchFamily="34" charset="0"/>
              </a:rPr>
              <a:t>одно из основных средств поражения воздушного противника</a:t>
            </a:r>
            <a:r>
              <a:rPr lang="ru-RU" i="1" dirty="0">
                <a:latin typeface="Arial Narrow" pitchFamily="34" charset="0"/>
              </a:rPr>
              <a:t>.</a:t>
            </a:r>
            <a:r>
              <a:rPr lang="ru-RU" dirty="0">
                <a:latin typeface="Arial Narrow" pitchFamily="34" charset="0"/>
              </a:rPr>
              <a:t> Они состоят из зенитных ракетных, зенитных артиллерийских и радиотехнических частей и подразделений</a:t>
            </a:r>
            <a:r>
              <a:rPr lang="ru-RU" dirty="0" smtClean="0">
                <a:latin typeface="Arial Narrow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dirty="0">
                <a:latin typeface="Arial Narrow" pitchFamily="34" charset="0"/>
              </a:rPr>
              <a:t>На </a:t>
            </a:r>
            <a:r>
              <a:rPr lang="ru-RU" dirty="0" smtClean="0">
                <a:latin typeface="Arial Narrow" pitchFamily="34" charset="0"/>
              </a:rPr>
              <a:t>вооружении:</a:t>
            </a:r>
            <a:endParaRPr lang="ru-RU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зенитно-ракетные </a:t>
            </a:r>
            <a:r>
              <a:rPr lang="ru-RU" dirty="0">
                <a:latin typeface="Arial Narrow" pitchFamily="34" charset="0"/>
              </a:rPr>
              <a:t>системы и комплексы, такие как С-ЗООВ, «Бук-М1», «Тор-М1», «Панцирь-С», «Тунгуска-М1», «Игла». Они способны поражать как аэродинамические, так и баллистические цели, крылатые ракеты, все боевые беспилотные летательные аппараты, средства воздушной разведки и радиоэлектронной борьбы (РЭБ), авиационные элементы разведывательно-ударного комплекса (РУК) и обеспечивать выполнение задач надежного прикрытия войск в различных видах боевых действий.</a:t>
            </a:r>
          </a:p>
          <a:p>
            <a:endParaRPr lang="ru-RU" dirty="0"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706" y="836712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</a:t>
            </a:r>
            <a:r>
              <a:rPr lang="ru-RU" sz="2000" b="1" dirty="0" smtClean="0"/>
              <a:t>Разведывательные </a:t>
            </a:r>
            <a:r>
              <a:rPr lang="ru-RU" sz="2000" b="1" dirty="0"/>
              <a:t>войска </a:t>
            </a:r>
            <a:r>
              <a:rPr lang="ru-RU" sz="2000" dirty="0"/>
              <a:t>- предназначены для обеспечения командира и штаба информацией о противнике и местности для планирования боевых действий, предохраняют свои войска от внезапного нападения противника. Это «глаза и уши» командира. Высокая маневренность, скоротечность и динамизм современного боя делают разведывательные войска незаменимыми.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Инженерные </a:t>
            </a:r>
            <a:r>
              <a:rPr lang="ru-RU" sz="2000" b="1" dirty="0"/>
              <a:t>войска </a:t>
            </a:r>
            <a:r>
              <a:rPr lang="ru-RU" sz="2000" dirty="0"/>
              <a:t>- предназначены для выполнения широкого круга задач инженерного обеспечения боевых действий, способны наносить потери противнику путем применения инженерных боеприпасов. Их можно назвать «войсками переднего края», так как они идут в бой одновременно с </a:t>
            </a:r>
            <a:r>
              <a:rPr lang="ru-RU" sz="2000" dirty="0" err="1"/>
              <a:t>мотострелками</a:t>
            </a:r>
            <a:r>
              <a:rPr lang="ru-RU" sz="2000" dirty="0"/>
              <a:t> и танкистами, а зачастую и раньше них.</a:t>
            </a:r>
          </a:p>
          <a:p>
            <a:r>
              <a:rPr lang="ru-RU" sz="2000" dirty="0"/>
              <a:t>    В состав инженерных войск входят инженерно-саперные, инженерно-дорожные, понтонно-мостовые, инженерно-разведывательные и другие подразделения.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364754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265" y="83671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b="1" dirty="0" smtClean="0"/>
              <a:t>Войска </a:t>
            </a:r>
            <a:r>
              <a:rPr lang="ru-RU" sz="2000" b="1" dirty="0"/>
              <a:t>радиационной, химической и биологической защиты </a:t>
            </a:r>
            <a:r>
              <a:rPr lang="ru-RU" sz="2000" dirty="0"/>
              <a:t>(РХБ защиты) предназначены для обеспечения защиты от радиоактивных, химических и биологических средств во время боевых действий, снижения потерь войск в условиях радиоактивного, химического и биологического заражения. РХБ защита организуется и проводится в полном объеме при ведении боевых действий как с применением, так и без применения ядерного, химического и биологического оружия.</a:t>
            </a:r>
          </a:p>
          <a:p>
            <a:r>
              <a:rPr lang="ru-RU" sz="2000" dirty="0" smtClean="0"/>
              <a:t> 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Войска </a:t>
            </a:r>
            <a:r>
              <a:rPr lang="ru-RU" sz="2000" b="1" dirty="0"/>
              <a:t>связи </a:t>
            </a:r>
            <a:r>
              <a:rPr lang="ru-RU" sz="2000" dirty="0"/>
              <a:t>предназначены для обеспечения устойчивой, надежной связи между органами управления, соединениями и подразделениями войск в мирное и военное время. Они включают узловые и линейные соединения и части, а также подразделения технического обеспечения связи и автоматизированных систем управления, службы безопасности связи, фельдъегерско-почтовой связи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66856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/>
            <a:r>
              <a:rPr lang="ru-RU" sz="2800" dirty="0" smtClean="0"/>
              <a:t>Роль </a:t>
            </a:r>
            <a:r>
              <a:rPr lang="ru-RU" sz="2800" dirty="0"/>
              <a:t>и место ВС РФ в системе национальной безопасности </a:t>
            </a:r>
            <a:r>
              <a:rPr lang="ru-RU" sz="2800" dirty="0" smtClean="0"/>
              <a:t>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ru-RU" sz="2400" dirty="0">
                <a:latin typeface="Arial Narrow" pitchFamily="34" charset="0"/>
              </a:rPr>
              <a:t>В соответствии с Федеральным законом «Об обороне» от 31 мая 1996 г. № 61-ФЗ Вооруженные силы Российской Федерации -</a:t>
            </a:r>
            <a:r>
              <a:rPr lang="ru-RU" sz="2400" b="1" dirty="0">
                <a:latin typeface="Arial Narrow" pitchFamily="34" charset="0"/>
              </a:rPr>
              <a:t> государственная военная организация,</a:t>
            </a:r>
            <a:r>
              <a:rPr lang="ru-RU" sz="2400" dirty="0">
                <a:latin typeface="Arial Narrow" pitchFamily="34" charset="0"/>
              </a:rPr>
              <a:t> составляющая основу обороны Российской Федерации.</a:t>
            </a:r>
          </a:p>
          <a:p>
            <a:r>
              <a:rPr lang="ru-RU" sz="2400" b="1" dirty="0">
                <a:latin typeface="Arial Narrow" pitchFamily="34" charset="0"/>
              </a:rPr>
              <a:t>Вооруженные силы РФ предназначены для: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dirty="0">
                <a:latin typeface="Arial Narrow" pitchFamily="34" charset="0"/>
              </a:rPr>
              <a:t>- отражения агрессии, направленной против РФ;</a:t>
            </a:r>
          </a:p>
          <a:p>
            <a:r>
              <a:rPr lang="ru-RU" sz="2400" dirty="0">
                <a:latin typeface="Arial Narrow" pitchFamily="34" charset="0"/>
              </a:rPr>
              <a:t>- вооруженной защиты целостности и неприкосновенности территории РФ;</a:t>
            </a:r>
          </a:p>
          <a:p>
            <a:r>
              <a:rPr lang="ru-RU" sz="2400" dirty="0">
                <a:latin typeface="Arial Narrow" pitchFamily="34" charset="0"/>
              </a:rPr>
              <a:t>- выполнения задач в соответствии с федеральными конституционными законами, федеральными законами и международными договорами РФ.</a:t>
            </a:r>
          </a:p>
          <a:p>
            <a:pPr algn="just">
              <a:defRPr/>
            </a:pP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275878"/>
          </a:xfrm>
        </p:spPr>
        <p:txBody>
          <a:bodyPr/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Воздушно-космические силы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latin typeface="Arial Narrow" pitchFamily="34" charset="0"/>
              </a:rPr>
              <a:t>(созданы 1 августа 2015 года)</a:t>
            </a:r>
            <a:r>
              <a:rPr lang="ru-RU" sz="2800" i="1" dirty="0"/>
              <a:t/>
            </a:r>
            <a:br>
              <a:rPr lang="ru-RU" sz="2800" i="1" dirty="0"/>
            </a:b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446144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+mj-lt"/>
              </a:rPr>
              <a:t>       Воздушно-космические силы - вид </a:t>
            </a:r>
            <a:r>
              <a:rPr lang="ru-RU" sz="2000" dirty="0">
                <a:latin typeface="+mj-lt"/>
              </a:rPr>
              <a:t>ВС РФ, предназначенный </a:t>
            </a:r>
            <a:r>
              <a:rPr lang="ru-RU" sz="2000" dirty="0" smtClean="0">
                <a:latin typeface="+mj-lt"/>
              </a:rPr>
              <a:t>для: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ведения </a:t>
            </a:r>
            <a:r>
              <a:rPr lang="ru-RU" sz="2000" dirty="0">
                <a:latin typeface="+mj-lt"/>
              </a:rPr>
              <a:t>разведки воздушно-космической </a:t>
            </a:r>
            <a:r>
              <a:rPr lang="ru-RU" sz="2000" dirty="0" smtClean="0">
                <a:latin typeface="+mj-lt"/>
              </a:rPr>
              <a:t>обстановки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вскрытия </a:t>
            </a:r>
            <a:r>
              <a:rPr lang="ru-RU" sz="2000" dirty="0">
                <a:latin typeface="+mj-lt"/>
              </a:rPr>
              <a:t>начала воздушного и ракетного воздушно-космического) нападения и оповещения органов государственного и военного управления о </a:t>
            </a:r>
            <a:r>
              <a:rPr lang="ru-RU" sz="2000" dirty="0" smtClean="0">
                <a:latin typeface="+mj-lt"/>
              </a:rPr>
              <a:t>нем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отражения </a:t>
            </a:r>
            <a:r>
              <a:rPr lang="ru-RU" sz="2000" dirty="0">
                <a:latin typeface="+mj-lt"/>
              </a:rPr>
              <a:t>агрессии в воздушно-космической сфере и защиты от ударов из космоса и с воздуха пунктов управления высших звеньев государственного и военного управления, административно-политических центров, промышленно-экономических районов, важных объектов страны и группировок </a:t>
            </a:r>
            <a:r>
              <a:rPr lang="ru-RU" sz="2000" dirty="0" smtClean="0">
                <a:latin typeface="+mj-lt"/>
              </a:rPr>
              <a:t>войск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поражения </a:t>
            </a:r>
            <a:r>
              <a:rPr lang="ru-RU" sz="2000" dirty="0">
                <a:latin typeface="+mj-lt"/>
              </a:rPr>
              <a:t>критически важных объектов и войск противника с применением обычных и ядерных средств </a:t>
            </a:r>
            <a:r>
              <a:rPr lang="ru-RU" sz="2000" dirty="0" smtClean="0">
                <a:latin typeface="+mj-lt"/>
              </a:rPr>
              <a:t>поражения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авиационной </a:t>
            </a:r>
            <a:r>
              <a:rPr lang="ru-RU" sz="2000" dirty="0">
                <a:latin typeface="+mj-lt"/>
              </a:rPr>
              <a:t>поддержки и обеспечения боевых действий войск видов и родов войск </a:t>
            </a:r>
            <a:r>
              <a:rPr lang="ru-RU" sz="2000" dirty="0" smtClean="0">
                <a:latin typeface="+mj-lt"/>
              </a:rPr>
              <a:t>ВС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обеспечения </a:t>
            </a:r>
            <a:r>
              <a:rPr lang="ru-RU" sz="2000" dirty="0">
                <a:latin typeface="+mj-lt"/>
              </a:rPr>
              <a:t>запусков космических аппаратов (пусков МБР) и управления ими в орбитальном полете.</a:t>
            </a:r>
          </a:p>
        </p:txBody>
      </p:sp>
    </p:spTree>
    <p:extLst>
      <p:ext uri="{BB962C8B-B14F-4D97-AF65-F5344CB8AC3E}">
        <p14:creationId xmlns:p14="http://schemas.microsoft.com/office/powerpoint/2010/main" val="20984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6491064" cy="1368152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ВКС структурно включают: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Военно-воздушные силы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осмические войска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Войска ПВО и ПРО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400" b="1" dirty="0" smtClean="0">
                <a:latin typeface="Arial Narrow" pitchFamily="34" charset="0"/>
              </a:rPr>
              <a:t>Рода </a:t>
            </a:r>
            <a:r>
              <a:rPr lang="ru-RU" sz="2400" b="1" dirty="0">
                <a:latin typeface="Arial Narrow" pitchFamily="34" charset="0"/>
              </a:rPr>
              <a:t>сил (войск)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b="1" dirty="0" smtClean="0">
                <a:latin typeface="Arial Narrow" pitchFamily="34" charset="0"/>
              </a:rPr>
              <a:t>ВВС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по своему предназначению и решаемым задачам включает рода сил:</a:t>
            </a:r>
            <a:r>
              <a:rPr lang="ru-RU" sz="2400" i="1" dirty="0">
                <a:latin typeface="Arial Narrow" pitchFamily="34" charset="0"/>
              </a:rPr>
              <a:t> </a:t>
            </a:r>
            <a:endParaRPr lang="ru-RU" sz="2400" i="1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400" i="1" dirty="0">
                <a:latin typeface="Arial Narrow" pitchFamily="34" charset="0"/>
              </a:rPr>
              <a:t>д</a:t>
            </a:r>
            <a:r>
              <a:rPr lang="ru-RU" sz="2400" i="1" dirty="0" smtClean="0">
                <a:latin typeface="Arial Narrow" pitchFamily="34" charset="0"/>
              </a:rPr>
              <a:t>альнюю авиацию</a:t>
            </a:r>
          </a:p>
          <a:p>
            <a:pPr>
              <a:buFontTx/>
              <a:buChar char="-"/>
            </a:pPr>
            <a:r>
              <a:rPr lang="ru-RU" sz="2400" i="1" dirty="0" smtClean="0">
                <a:latin typeface="Arial Narrow" pitchFamily="34" charset="0"/>
              </a:rPr>
              <a:t>военно-транспортную авиацию</a:t>
            </a:r>
          </a:p>
          <a:p>
            <a:pPr>
              <a:buFontTx/>
              <a:buChar char="-"/>
            </a:pPr>
            <a:r>
              <a:rPr lang="ru-RU" sz="2400" i="1" dirty="0" smtClean="0">
                <a:latin typeface="Arial Narrow" pitchFamily="34" charset="0"/>
              </a:rPr>
              <a:t>оперативно-тактическую авиацию </a:t>
            </a:r>
            <a:endParaRPr lang="ru-RU" sz="2400" i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 Narrow" pitchFamily="34" charset="0"/>
              </a:rPr>
              <a:t>которые </a:t>
            </a:r>
            <a:r>
              <a:rPr lang="ru-RU" sz="2400" dirty="0">
                <a:latin typeface="Arial Narrow" pitchFamily="34" charset="0"/>
              </a:rPr>
              <a:t>в своем составе имеют рода авиации: бомбардировочную, штурмовую, истребительную, разведывательную, транспортную и специальную авиацию.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7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17533"/>
            <a:ext cx="79928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+mj-lt"/>
              </a:rPr>
              <a:t>ВВС имеют на </a:t>
            </a:r>
            <a:r>
              <a:rPr lang="ru-RU" sz="2200" b="1" dirty="0">
                <a:latin typeface="+mj-lt"/>
              </a:rPr>
              <a:t>вооружении</a:t>
            </a:r>
            <a:r>
              <a:rPr lang="ru-RU" sz="2200" b="1" dirty="0" smtClean="0">
                <a:latin typeface="+mj-lt"/>
              </a:rPr>
              <a:t>:</a:t>
            </a:r>
          </a:p>
          <a:p>
            <a:pPr algn="ctr"/>
            <a:endParaRPr lang="ru-RU" sz="2200" dirty="0">
              <a:latin typeface="+mj-lt"/>
            </a:endParaRPr>
          </a:p>
          <a:p>
            <a:r>
              <a:rPr lang="ru-RU" sz="2200" dirty="0">
                <a:latin typeface="+mj-lt"/>
              </a:rPr>
              <a:t>- </a:t>
            </a:r>
            <a:r>
              <a:rPr lang="ru-RU" sz="2200" dirty="0" smtClean="0">
                <a:latin typeface="+mj-lt"/>
              </a:rPr>
              <a:t>  стратегические </a:t>
            </a:r>
            <a:r>
              <a:rPr lang="ru-RU" sz="2200" dirty="0">
                <a:latin typeface="+mj-lt"/>
              </a:rPr>
              <a:t>ракетоносцы Ту-160 и Ту- </a:t>
            </a:r>
            <a:r>
              <a:rPr lang="ru-RU" sz="2200" dirty="0" smtClean="0">
                <a:latin typeface="+mj-lt"/>
              </a:rPr>
              <a:t>95МС</a:t>
            </a:r>
            <a:endParaRPr lang="ru-RU" sz="2200" dirty="0">
              <a:latin typeface="+mj-lt"/>
            </a:endParaRPr>
          </a:p>
          <a:p>
            <a:r>
              <a:rPr lang="ru-RU" sz="2200" dirty="0">
                <a:latin typeface="+mj-lt"/>
              </a:rPr>
              <a:t>- </a:t>
            </a:r>
            <a:r>
              <a:rPr lang="ru-RU" sz="2200" dirty="0" smtClean="0">
                <a:latin typeface="+mj-lt"/>
              </a:rPr>
              <a:t>  дальние </a:t>
            </a:r>
            <a:r>
              <a:rPr lang="ru-RU" sz="2200" dirty="0">
                <a:latin typeface="+mj-lt"/>
              </a:rPr>
              <a:t>ракетоносцы-бомбардировщики </a:t>
            </a:r>
            <a:r>
              <a:rPr lang="ru-RU" sz="2200" dirty="0" smtClean="0">
                <a:latin typeface="+mj-lt"/>
              </a:rPr>
              <a:t>Ту-22МЗ</a:t>
            </a:r>
            <a:endParaRPr lang="ru-RU" sz="2200" dirty="0">
              <a:latin typeface="+mj-lt"/>
            </a:endParaRPr>
          </a:p>
          <a:p>
            <a:r>
              <a:rPr lang="ru-RU" sz="2200" dirty="0">
                <a:latin typeface="+mj-lt"/>
              </a:rPr>
              <a:t>- </a:t>
            </a:r>
            <a:r>
              <a:rPr lang="ru-RU" sz="2200" dirty="0" smtClean="0">
                <a:latin typeface="+mj-lt"/>
              </a:rPr>
              <a:t>  самолеты-заправщики Ил-78</a:t>
            </a:r>
            <a:endParaRPr lang="ru-RU" sz="22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самолеты-разведчики Ту-22МР и Су-24Р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военно-транспортные </a:t>
            </a:r>
            <a:r>
              <a:rPr lang="ru-RU" sz="2200" dirty="0">
                <a:latin typeface="+mj-lt"/>
              </a:rPr>
              <a:t>самолеты Ил-76МД, Ан-26, Ан-22, </a:t>
            </a:r>
            <a:r>
              <a:rPr lang="ru-RU" sz="2200" dirty="0" smtClean="0">
                <a:latin typeface="+mj-lt"/>
              </a:rPr>
              <a:t>Ан-72, Ан-124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smtClean="0">
                <a:latin typeface="+mj-lt"/>
              </a:rPr>
              <a:t>Ан-12ПП</a:t>
            </a:r>
            <a:endParaRPr lang="ru-RU" sz="22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транспортные </a:t>
            </a:r>
            <a:r>
              <a:rPr lang="ru-RU" sz="2200" dirty="0">
                <a:latin typeface="+mj-lt"/>
              </a:rPr>
              <a:t>вертолеты </a:t>
            </a:r>
            <a:r>
              <a:rPr lang="ru-RU" sz="2200" dirty="0" smtClean="0">
                <a:latin typeface="+mj-lt"/>
              </a:rPr>
              <a:t>Ми-8МТВ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истребители Су-27</a:t>
            </a:r>
            <a:r>
              <a:rPr lang="ru-RU" sz="2200" dirty="0">
                <a:latin typeface="+mj-lt"/>
              </a:rPr>
              <a:t>, МиГ-29, </a:t>
            </a:r>
            <a:r>
              <a:rPr lang="ru-RU" sz="2200" dirty="0" smtClean="0">
                <a:latin typeface="+mj-lt"/>
              </a:rPr>
              <a:t>истребители-бомбардировщики </a:t>
            </a:r>
            <a:r>
              <a:rPr lang="ru-RU" sz="2200" dirty="0">
                <a:latin typeface="+mj-lt"/>
              </a:rPr>
              <a:t>Су-34</a:t>
            </a:r>
            <a:endParaRPr lang="ru-RU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фронтовые бомбардировщики Су-24М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штурмовики Су-25 и Су-39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боевые ударные вертолеты Ми-24, Ка-52 </a:t>
            </a:r>
            <a:r>
              <a:rPr lang="ru-RU" sz="2200" dirty="0">
                <a:latin typeface="+mj-lt"/>
              </a:rPr>
              <a:t>«Аллигатор» и Ми-28Н «Ночной охотник</a:t>
            </a:r>
            <a:r>
              <a:rPr lang="ru-RU" sz="2200" dirty="0" smtClean="0">
                <a:latin typeface="+mj-lt"/>
              </a:rPr>
              <a:t>»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+mj-lt"/>
              </a:rPr>
              <a:t>воздушный </a:t>
            </a:r>
            <a:r>
              <a:rPr lang="ru-RU" sz="2200" dirty="0">
                <a:latin typeface="+mj-lt"/>
              </a:rPr>
              <a:t>командный пункт Ил-80</a:t>
            </a:r>
          </a:p>
          <a:p>
            <a:pPr marL="342900" indent="-342900">
              <a:buFontTx/>
              <a:buChar char="-"/>
            </a:pPr>
            <a:endParaRPr lang="ru-RU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7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656" y="620688"/>
            <a:ext cx="71287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осмические войска ВКС</a:t>
            </a:r>
          </a:p>
          <a:p>
            <a:pPr algn="just"/>
            <a:endParaRPr lang="ru-RU" sz="2400" dirty="0">
              <a:latin typeface="Arial Narrow" pitchFamily="34" charset="0"/>
            </a:endParaRPr>
          </a:p>
          <a:p>
            <a:pPr lvl="0" algn="ctr"/>
            <a:r>
              <a:rPr lang="ru-RU" sz="2400" u="sng" dirty="0" smtClean="0">
                <a:latin typeface="Arial Narrow" pitchFamily="34" charset="0"/>
              </a:rPr>
              <a:t>В состав КВ входят</a:t>
            </a:r>
            <a:r>
              <a:rPr lang="ru-RU" sz="2400" dirty="0" smtClean="0">
                <a:latin typeface="Arial Narrow" pitchFamily="34" charset="0"/>
              </a:rPr>
              <a:t>:</a:t>
            </a:r>
          </a:p>
          <a:p>
            <a:pPr marL="342900" lvl="0" indent="-342900" algn="just">
              <a:buFontTx/>
              <a:buChar char="-"/>
            </a:pPr>
            <a:r>
              <a:rPr lang="ru-RU" sz="2400" b="1" i="1" dirty="0" smtClean="0">
                <a:latin typeface="Arial Narrow" pitchFamily="34" charset="0"/>
              </a:rPr>
              <a:t>бригады ПВО</a:t>
            </a:r>
            <a:r>
              <a:rPr lang="ru-RU" sz="2400" dirty="0" smtClean="0">
                <a:latin typeface="Arial Narrow" pitchFamily="34" charset="0"/>
              </a:rPr>
              <a:t>, имеющие </a:t>
            </a:r>
            <a:r>
              <a:rPr lang="ru-RU" sz="2400" dirty="0">
                <a:latin typeface="Arial Narrow" pitchFamily="34" charset="0"/>
              </a:rPr>
              <a:t>зенитные ракетные комплексы С-300, С-400, способные не только уничтожать различные воздушные цели, но и поражать боеголовки баллистических ракет. Максимальная дальность поражения тактических баллистических целей комплекса С-400 составляет до 60 км, минимальная - до 7 км</a:t>
            </a:r>
            <a:r>
              <a:rPr lang="ru-RU" sz="2400" dirty="0" smtClean="0">
                <a:latin typeface="Arial Narrow" pitchFamily="34" charset="0"/>
              </a:rPr>
              <a:t>;</a:t>
            </a:r>
          </a:p>
          <a:p>
            <a:pPr algn="just"/>
            <a:r>
              <a:rPr lang="ru-RU" sz="2400" dirty="0" smtClean="0">
                <a:latin typeface="Arial Narrow" pitchFamily="34" charset="0"/>
              </a:rPr>
              <a:t>-   </a:t>
            </a:r>
            <a:r>
              <a:rPr lang="ru-RU" sz="2400" b="1" i="1" dirty="0" smtClean="0">
                <a:latin typeface="Arial Narrow" pitchFamily="34" charset="0"/>
              </a:rPr>
              <a:t>соединение противоракетной обороны (ПРО): </a:t>
            </a:r>
            <a:r>
              <a:rPr lang="ru-RU" sz="2400" dirty="0">
                <a:latin typeface="Arial Narrow" pitchFamily="34" charset="0"/>
              </a:rPr>
              <a:t>противоракеты и средства разведки и </a:t>
            </a:r>
            <a:r>
              <a:rPr lang="ru-RU" sz="2400" dirty="0" smtClean="0">
                <a:latin typeface="Arial Narrow" pitchFamily="34" charset="0"/>
              </a:rPr>
              <a:t>наведения.</a:t>
            </a: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64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28092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Войска ПВО и ПРО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/>
            <a:endParaRPr lang="ru-RU" sz="2400" b="1" dirty="0" smtClean="0">
              <a:latin typeface="Arial Narrow" pitchFamily="34" charset="0"/>
            </a:endParaRPr>
          </a:p>
          <a:p>
            <a:pPr algn="just"/>
            <a:r>
              <a:rPr lang="ru-RU" sz="2400" b="1" dirty="0" smtClean="0">
                <a:latin typeface="Arial Narrow" pitchFamily="34" charset="0"/>
              </a:rPr>
              <a:t>     Зенитные </a:t>
            </a:r>
            <a:r>
              <a:rPr lang="ru-RU" sz="2400" b="1" dirty="0">
                <a:latin typeface="Arial Narrow" pitchFamily="34" charset="0"/>
              </a:rPr>
              <a:t>ракетные войска (ЗРВ)</a:t>
            </a:r>
            <a:r>
              <a:rPr lang="ru-RU" sz="2400" dirty="0">
                <a:latin typeface="Arial Narrow" pitchFamily="34" charset="0"/>
              </a:rPr>
              <a:t> - основная огневая сила в системе противовоздушной (воздушно-космической) обороны, предназначены для защиты пунктов управления (ПУ) высших звеньев государственного и военного управления, группировок войск (сил), важнейших промышленных и экономических центров и других объектов от ударов средств воздушно-космического нападения (СВКН) противника в пределах зон поражения</a:t>
            </a:r>
            <a:r>
              <a:rPr lang="ru-RU" dirty="0" smtClean="0"/>
              <a:t>.</a:t>
            </a:r>
          </a:p>
          <a:p>
            <a:pPr algn="just"/>
            <a:r>
              <a:rPr lang="ru-RU" sz="2400" b="1" dirty="0" smtClean="0">
                <a:latin typeface="Arial Narrow" pitchFamily="34" charset="0"/>
              </a:rPr>
              <a:t>     На </a:t>
            </a:r>
            <a:r>
              <a:rPr lang="ru-RU" sz="2400" b="1" dirty="0">
                <a:latin typeface="Arial Narrow" pitchFamily="34" charset="0"/>
              </a:rPr>
              <a:t>вооружении:</a:t>
            </a:r>
            <a:endParaRPr lang="ru-RU" sz="2400" dirty="0">
              <a:latin typeface="Arial Narrow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зенитные </a:t>
            </a:r>
            <a:r>
              <a:rPr lang="ru-RU" sz="2400" dirty="0">
                <a:latin typeface="Arial Narrow" pitchFamily="34" charset="0"/>
              </a:rPr>
              <a:t>ракетные системы (ЗРС) с комплексами (ЗРК) </a:t>
            </a:r>
            <a:r>
              <a:rPr lang="ru-RU" sz="2400" dirty="0" smtClean="0">
                <a:latin typeface="Arial Narrow" pitchFamily="34" charset="0"/>
              </a:rPr>
              <a:t>С-300</a:t>
            </a:r>
          </a:p>
          <a:p>
            <a:pPr algn="just"/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и </a:t>
            </a:r>
            <a:r>
              <a:rPr lang="ru-RU" sz="2400" dirty="0" smtClean="0">
                <a:latin typeface="Arial Narrow" pitchFamily="34" charset="0"/>
              </a:rPr>
              <a:t>С-400, способные </a:t>
            </a:r>
            <a:r>
              <a:rPr lang="ru-RU" sz="2400" dirty="0">
                <a:latin typeface="Arial Narrow" pitchFamily="34" charset="0"/>
              </a:rPr>
              <a:t>уничтожать различные воздушные цели, в том числе поражать боеголовки баллистических ракет. Например, комплекс С-400 способен поражать самолеты противника на дальностях до 400 км в диапазоне высот от 5 м до 30 км. При этом количество одновременно обстреливаемых целей полным составом ЗРС может быть до 36.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12845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      Радиотехнические </a:t>
            </a:r>
            <a:r>
              <a:rPr lang="ru-RU" sz="2400" b="1" dirty="0">
                <a:latin typeface="Arial Narrow" pitchFamily="34" charset="0"/>
              </a:rPr>
              <a:t>войска (РТВ)</a:t>
            </a:r>
            <a:r>
              <a:rPr lang="ru-RU" sz="2400" dirty="0">
                <a:latin typeface="Arial Narrow" pitchFamily="34" charset="0"/>
              </a:rPr>
              <a:t> - основной источник информации о воздушном противнике, предназначены для ведения его радиолокационной разведки, контроля за полетами своей авиации и соблюдения летательными аппаратами всех ведомств правил использования воздушного пространства. Они выдают информацию о начале воздушного нападения, боевую информацию для зенитных ракетных войск и авиации противовоздушной обороны, а также для управления соединениями, частями и подразделениями противовоздушной обороны</a:t>
            </a:r>
            <a:r>
              <a:rPr lang="ru-RU" sz="2400" dirty="0" smtClean="0">
                <a:latin typeface="Arial Narrow" pitchFamily="34" charset="0"/>
              </a:rPr>
              <a:t>.</a:t>
            </a:r>
          </a:p>
          <a:p>
            <a:pPr algn="just"/>
            <a:endParaRPr lang="ru-RU" sz="2400" dirty="0">
              <a:latin typeface="Arial Narrow" pitchFamily="34" charset="0"/>
            </a:endParaRPr>
          </a:p>
          <a:p>
            <a:pPr algn="just"/>
            <a:r>
              <a:rPr lang="ru-RU" sz="2400" dirty="0" smtClean="0">
                <a:latin typeface="Arial Narrow" pitchFamily="34" charset="0"/>
              </a:rPr>
              <a:t>     Кроме </a:t>
            </a:r>
            <a:r>
              <a:rPr lang="ru-RU" sz="2400" dirty="0">
                <a:latin typeface="Arial Narrow" pitchFamily="34" charset="0"/>
              </a:rPr>
              <a:t>того, на радиотехнические </a:t>
            </a:r>
            <a:r>
              <a:rPr lang="ru-RU" sz="2400" dirty="0" smtClean="0">
                <a:latin typeface="Arial Narrow" pitchFamily="34" charset="0"/>
              </a:rPr>
              <a:t>войска </a:t>
            </a:r>
            <a:r>
              <a:rPr lang="ru-RU" sz="2400" dirty="0">
                <a:latin typeface="Arial Narrow" pitchFamily="34" charset="0"/>
              </a:rPr>
              <a:t>возлагаются задачи радиоэлектронной борьбы, имеющие в настоящее время приоритетно </a:t>
            </a:r>
            <a:r>
              <a:rPr lang="ru-RU" sz="2400" dirty="0" smtClean="0">
                <a:latin typeface="Arial Narrow" pitchFamily="34" charset="0"/>
              </a:rPr>
              <a:t>значение.</a:t>
            </a: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Военно-морской флот (ВМФ)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437"/>
          </a:xfrm>
        </p:spPr>
        <p:txBody>
          <a:bodyPr/>
          <a:lstStyle/>
          <a:p>
            <a:r>
              <a:rPr lang="ru-RU" dirty="0">
                <a:latin typeface="Arial Narrow" pitchFamily="34" charset="0"/>
              </a:rPr>
              <a:t>предназначен для вооруженной защиты интересов России, ведения боевых действий на морских и океанских театрах войны, способен наносить ядерные удары по наземным объектам противника, уничтожать группировки его флота в море и базах, нарушать океанские и морские коммуникации противника и защищать свои морские перевозки, содействовать Сухопутным войскам в операциях на континентальных театрах военных действий, высаживать морские десанты, участвовать в отражении десантов противника и выполнять другие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25590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6297" y="188640"/>
            <a:ext cx="820891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</a:rPr>
              <a:t>Военно-морской флот состоит из четырех </a:t>
            </a:r>
            <a:r>
              <a:rPr lang="ru-RU" sz="2400" b="1" dirty="0" smtClean="0">
                <a:latin typeface="Arial Narrow" pitchFamily="34" charset="0"/>
              </a:rPr>
              <a:t>флотов:</a:t>
            </a:r>
            <a:endParaRPr lang="ru-RU" sz="2400" dirty="0"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Северного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Тихоокеанского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Балтийского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Черноморского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latin typeface="Arial Narrow" pitchFamily="34" charset="0"/>
              </a:rPr>
              <a:t>Каспийской флотилии</a:t>
            </a:r>
            <a:endParaRPr lang="ru-RU" sz="2400" dirty="0" smtClean="0">
              <a:latin typeface="Arial Narrow" pitchFamily="34" charset="0"/>
            </a:endParaRPr>
          </a:p>
          <a:p>
            <a:pPr algn="ctr"/>
            <a:r>
              <a:rPr lang="ru-RU" sz="2400" dirty="0">
                <a:latin typeface="Arial Narrow" pitchFamily="34" charset="0"/>
              </a:rPr>
              <a:t>Военно-морской флот подразделяется на: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Arial Narrow" pitchFamily="34" charset="0"/>
              </a:rPr>
              <a:t>- стратегические </a:t>
            </a:r>
            <a:r>
              <a:rPr lang="ru-RU" sz="2400" b="1" i="1" dirty="0" smtClean="0">
                <a:solidFill>
                  <a:srgbClr val="FF0000"/>
                </a:solidFill>
                <a:latin typeface="Arial Narrow" pitchFamily="34" charset="0"/>
              </a:rPr>
              <a:t> ядерные </a:t>
            </a:r>
            <a:r>
              <a:rPr lang="ru-RU" sz="2400" b="1" i="1" dirty="0">
                <a:solidFill>
                  <a:srgbClr val="FF0000"/>
                </a:solidFill>
                <a:latin typeface="Arial Narrow" pitchFamily="34" charset="0"/>
              </a:rPr>
              <a:t>силы </a:t>
            </a:r>
            <a:r>
              <a:rPr lang="ru-RU" sz="2400" i="1" dirty="0">
                <a:latin typeface="Arial Narrow" pitchFamily="34" charset="0"/>
              </a:rPr>
              <a:t>- обладают большой ракетно-ядерной мощью, высокой подвижностью и способностью длительное время действовать в различных районах Мирового океана;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b="1" i="1" dirty="0">
                <a:solidFill>
                  <a:srgbClr val="FF0000"/>
                </a:solidFill>
                <a:latin typeface="Arial Narrow" pitchFamily="34" charset="0"/>
              </a:rPr>
              <a:t>- силы общего назначения </a:t>
            </a:r>
            <a:r>
              <a:rPr lang="ru-RU" sz="2400" i="1" dirty="0">
                <a:latin typeface="Arial Narrow" pitchFamily="34" charset="0"/>
              </a:rPr>
              <a:t>— в случае агрессии против России должны отразить удары противника, нанести поражение ударным группировкам его флота и воспрепятствовать проведению им морских операций, а также во взаимодействии с другими видами Вооруженных сил РФ обеспечить создание условий для эффективного проведения операций на континентальных театрах военных действий.</a:t>
            </a:r>
            <a:endParaRPr lang="ru-RU" sz="2400" dirty="0"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6328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Структурно ВМФ состоит из пяти родов сил (</a:t>
            </a:r>
            <a:r>
              <a:rPr lang="ru-RU" sz="2400" b="1" dirty="0" smtClean="0">
                <a:latin typeface="Arial Narrow" pitchFamily="34" charset="0"/>
              </a:rPr>
              <a:t>войск):</a:t>
            </a:r>
          </a:p>
          <a:p>
            <a:endParaRPr lang="ru-RU" sz="2400" dirty="0"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  <a:latin typeface="Arial Narrow" pitchFamily="34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одводные силы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ru-RU" sz="2400" i="1" dirty="0">
                <a:solidFill>
                  <a:srgbClr val="FF0000"/>
                </a:solidFill>
                <a:latin typeface="Arial Narrow" pitchFamily="34" charset="0"/>
              </a:rPr>
              <a:t>морской компонент стратегических ядерных сил РФ </a:t>
            </a:r>
            <a:r>
              <a:rPr lang="ru-RU" sz="2400" i="1" dirty="0" smtClean="0">
                <a:latin typeface="Arial Narrow" pitchFamily="34" charset="0"/>
              </a:rPr>
              <a:t>, </a:t>
            </a:r>
            <a:r>
              <a:rPr lang="ru-RU" sz="2400" dirty="0" smtClean="0">
                <a:latin typeface="Arial Narrow" pitchFamily="34" charset="0"/>
              </a:rPr>
              <a:t>ударная </a:t>
            </a:r>
            <a:r>
              <a:rPr lang="ru-RU" sz="2400" dirty="0">
                <a:latin typeface="Arial Narrow" pitchFamily="34" charset="0"/>
              </a:rPr>
              <a:t>сила флота, способная скрытно и быстро развертываться на нужных направлениях и наносить неожиданные мощные удары из глубины океана по морским и континентальным </a:t>
            </a:r>
            <a:r>
              <a:rPr lang="ru-RU" sz="2400" dirty="0" smtClean="0">
                <a:latin typeface="Arial Narrow" pitchFamily="34" charset="0"/>
              </a:rPr>
              <a:t>целям. </a:t>
            </a:r>
            <a:endParaRPr lang="ru-RU" sz="2400" i="1" dirty="0" smtClean="0"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endParaRPr lang="ru-RU" sz="2400" dirty="0" smtClean="0"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надводные силы </a:t>
            </a:r>
            <a:r>
              <a:rPr lang="ru-RU" sz="2400" dirty="0" smtClean="0">
                <a:latin typeface="Arial Narrow" pitchFamily="34" charset="0"/>
              </a:rPr>
              <a:t>-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являются основными для обеспечения выхода и развертывания подводных лодок в районы боевых действий и возвращения в базы, перевозки и прикрытия десантов. Им отводится главная роль в постановке минных заграждений, в борьбе с минной опасностью и защите своих коммуникаций.</a:t>
            </a:r>
          </a:p>
          <a:p>
            <a:pPr marL="342900" indent="-342900">
              <a:buFontTx/>
              <a:buChar char="-"/>
            </a:pPr>
            <a:endParaRPr lang="ru-RU" sz="24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морская авиация </a:t>
            </a:r>
            <a:r>
              <a:rPr lang="ru-RU" sz="2400" dirty="0" smtClean="0">
                <a:latin typeface="Arial Narrow" pitchFamily="34" charset="0"/>
              </a:rPr>
              <a:t>- </a:t>
            </a:r>
            <a:r>
              <a:rPr lang="ru-RU" sz="2400" dirty="0">
                <a:latin typeface="Arial Narrow" pitchFamily="34" charset="0"/>
              </a:rPr>
              <a:t>состоит из стратегической, тактической, палубной и береговой.</a:t>
            </a:r>
          </a:p>
          <a:p>
            <a:endParaRPr lang="ru-RU" sz="2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-    береговые </a:t>
            </a:r>
            <a:r>
              <a:rPr lang="ru-RU" sz="2400" b="1" dirty="0">
                <a:solidFill>
                  <a:srgbClr val="FF0000"/>
                </a:solidFill>
                <a:latin typeface="Arial Narrow" pitchFamily="34" charset="0"/>
              </a:rPr>
              <a:t>войска </a:t>
            </a: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флота - </a:t>
            </a:r>
            <a:r>
              <a:rPr lang="ru-RU" sz="2400" dirty="0">
                <a:latin typeface="Arial Narrow" pitchFamily="34" charset="0"/>
              </a:rPr>
              <a:t>в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их состав входят береговые ракетно-артиллерийские войска, </a:t>
            </a:r>
            <a:r>
              <a:rPr lang="ru-RU" sz="2400" b="1" i="1" dirty="0">
                <a:latin typeface="Arial Narrow" pitchFamily="34" charset="0"/>
              </a:rPr>
              <a:t>морская </a:t>
            </a:r>
            <a:r>
              <a:rPr lang="ru-RU" sz="2400" b="1" i="1" dirty="0" smtClean="0">
                <a:latin typeface="Arial Narrow" pitchFamily="34" charset="0"/>
              </a:rPr>
              <a:t>пехота  </a:t>
            </a:r>
            <a:r>
              <a:rPr lang="ru-RU" sz="2400" dirty="0">
                <a:latin typeface="Arial Narrow" pitchFamily="34" charset="0"/>
              </a:rPr>
              <a:t>и </a:t>
            </a:r>
            <a:r>
              <a:rPr lang="ru-RU" sz="2400" dirty="0" smtClean="0">
                <a:latin typeface="Arial Narrow" pitchFamily="34" charset="0"/>
              </a:rPr>
              <a:t>дивизии </a:t>
            </a:r>
            <a:r>
              <a:rPr lang="ru-RU" sz="2400" dirty="0">
                <a:latin typeface="Arial Narrow" pitchFamily="34" charset="0"/>
              </a:rPr>
              <a:t>береговой </a:t>
            </a:r>
            <a:r>
              <a:rPr lang="ru-RU" sz="2400" dirty="0" smtClean="0">
                <a:latin typeface="Arial Narrow" pitchFamily="34" charset="0"/>
              </a:rPr>
              <a:t>обороны флотов.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dirty="0" smtClean="0">
                <a:latin typeface="Arial Narrow" pitchFamily="34" charset="0"/>
              </a:rPr>
              <a:t>        Задачами </a:t>
            </a:r>
            <a:r>
              <a:rPr lang="ru-RU" sz="2400" dirty="0">
                <a:latin typeface="Arial Narrow" pitchFamily="34" charset="0"/>
              </a:rPr>
              <a:t>этого рода сил ВМФ являются оборона военно-морских баз, противодесантная оборона побережья, участие в высадке первых бросков морских десантов.</a:t>
            </a:r>
          </a:p>
          <a:p>
            <a:r>
              <a:rPr lang="ru-RU" sz="2400" b="1" i="1" dirty="0" smtClean="0">
                <a:latin typeface="Arial Narrow" pitchFamily="34" charset="0"/>
              </a:rPr>
              <a:t>         Морская </a:t>
            </a:r>
            <a:r>
              <a:rPr lang="ru-RU" sz="2400" b="1" i="1" dirty="0">
                <a:latin typeface="Arial Narrow" pitchFamily="34" charset="0"/>
              </a:rPr>
              <a:t>пехота </a:t>
            </a:r>
            <a:r>
              <a:rPr lang="ru-RU" sz="2400" i="1" dirty="0">
                <a:latin typeface="Arial Narrow" pitchFamily="34" charset="0"/>
              </a:rPr>
              <a:t>-</a:t>
            </a:r>
            <a:r>
              <a:rPr lang="ru-RU" sz="2400" dirty="0">
                <a:latin typeface="Arial Narrow" pitchFamily="34" charset="0"/>
              </a:rPr>
              <a:t> главная мобильная сила береговых войск и предназначена для ведения боевых действий в составе морских, воздушных и воздушно-морских десантов (самостоятельно или совместно с Сухопутными войсками и Воздушно-десантными войсками), а также для обороны побережья (военно-морских баз, портов, пунктов базирования и береговых объектов).</a:t>
            </a:r>
          </a:p>
          <a:p>
            <a:pPr marL="342900" indent="-342900">
              <a:buFontTx/>
              <a:buChar char="-"/>
            </a:pPr>
            <a:endParaRPr lang="ru-RU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  <a:latin typeface="Arial Narrow" pitchFamily="34" charset="0"/>
              </a:rPr>
              <a:t>специальные войска</a:t>
            </a:r>
          </a:p>
        </p:txBody>
      </p:sp>
    </p:spTree>
    <p:extLst>
      <p:ext uri="{BB962C8B-B14F-4D97-AF65-F5344CB8AC3E}">
        <p14:creationId xmlns:p14="http://schemas.microsoft.com/office/powerpoint/2010/main" val="31646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Задачи Вооруженных Сил РФ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(структурированы по четырем основным </a:t>
            </a:r>
            <a:br>
              <a:rPr lang="ru-RU" sz="2400" dirty="0" smtClean="0"/>
            </a:br>
            <a:r>
              <a:rPr lang="ru-RU" sz="2400" dirty="0" smtClean="0"/>
              <a:t>на­правлениям)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408487"/>
          </a:xfrm>
        </p:spPr>
        <p:txBody>
          <a:bodyPr/>
          <a:lstStyle/>
          <a:p>
            <a:pPr marL="0" indent="0"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сдерживание военных и военно-политичес­ких угроз безопасности или </a:t>
            </a:r>
            <a:r>
              <a:rPr lang="ru-RU" sz="2400" dirty="0" smtClean="0">
                <a:latin typeface="Arial Narrow" pitchFamily="34" charset="0"/>
              </a:rPr>
              <a:t>посягательств на интересы    </a:t>
            </a:r>
            <a:r>
              <a:rPr lang="ru-RU" sz="2400" dirty="0">
                <a:latin typeface="Arial Narrow" pitchFamily="34" charset="0"/>
              </a:rPr>
              <a:t>Российской </a:t>
            </a:r>
            <a:r>
              <a:rPr lang="ru-RU" sz="2400" dirty="0" smtClean="0">
                <a:latin typeface="Arial Narrow" pitchFamily="34" charset="0"/>
              </a:rPr>
              <a:t>Федерации</a:t>
            </a:r>
          </a:p>
          <a:p>
            <a:pPr marL="0" indent="0">
              <a:buNone/>
              <a:defRPr/>
            </a:pPr>
            <a:endParaRPr lang="ru-RU" sz="2400" dirty="0">
              <a:latin typeface="Arial Narrow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обеспечение экономических и политических интересов </a:t>
            </a:r>
            <a:r>
              <a:rPr lang="ru-RU" sz="2400" dirty="0" smtClean="0">
                <a:latin typeface="Arial Narrow" pitchFamily="34" charset="0"/>
              </a:rPr>
              <a:t>России</a:t>
            </a:r>
          </a:p>
          <a:p>
            <a:pPr>
              <a:defRPr/>
            </a:pPr>
            <a:endParaRPr lang="ru-RU" sz="2400" dirty="0">
              <a:latin typeface="Arial Narrow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осуществление силовых операций </a:t>
            </a:r>
            <a:r>
              <a:rPr lang="ru-RU" sz="2400" dirty="0" smtClean="0">
                <a:latin typeface="Arial Narrow" pitchFamily="34" charset="0"/>
              </a:rPr>
              <a:t>в мирное время</a:t>
            </a:r>
          </a:p>
          <a:p>
            <a:pPr>
              <a:defRPr/>
            </a:pPr>
            <a:endParaRPr lang="ru-RU" sz="2400" dirty="0">
              <a:latin typeface="Arial Narrow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применение военной силы для обеспечения безопасности </a:t>
            </a:r>
            <a:r>
              <a:rPr lang="ru-RU" sz="2400" dirty="0" smtClean="0">
                <a:latin typeface="Arial Narrow" pitchFamily="34" charset="0"/>
              </a:rPr>
              <a:t>РФ</a:t>
            </a:r>
            <a:endParaRPr lang="ru-RU" sz="2400" dirty="0">
              <a:latin typeface="Arial Narrow" pitchFamily="34" charset="0"/>
            </a:endParaRPr>
          </a:p>
          <a:p>
            <a:pPr>
              <a:defRPr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Ракетные войска стратегического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назначения (РВСН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РВСН - главный </a:t>
            </a:r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компонент стратегических ядерных сил России. </a:t>
            </a:r>
            <a:r>
              <a:rPr lang="ru-RU" dirty="0" smtClean="0">
                <a:latin typeface="Arial Narrow" pitchFamily="34" charset="0"/>
              </a:rPr>
              <a:t>Они предназначены </a:t>
            </a:r>
            <a:r>
              <a:rPr lang="ru-RU" dirty="0">
                <a:latin typeface="Arial Narrow" pitchFamily="34" charset="0"/>
              </a:rPr>
              <a:t>для ядерного сдерживания возможной агрессии и поражения в составе стратегических ядерных сил или самостоятельно массированными, групповыми или одиночными ракетно-ядерными ударами стратегических объектов, находящихся на одном или нескольких стратегических направлениях и составляющих основу военного и военно-экономического потенциала противника</a:t>
            </a:r>
            <a:r>
              <a:rPr lang="ru-RU" dirty="0"/>
              <a:t>.</a:t>
            </a:r>
          </a:p>
          <a:p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4345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</a:rPr>
              <a:t>Структура РВСН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smtClean="0">
                <a:latin typeface="Arial Narrow" pitchFamily="34" charset="0"/>
              </a:rPr>
              <a:t> включает:</a:t>
            </a:r>
          </a:p>
          <a:p>
            <a:pPr algn="ctr"/>
            <a:endParaRPr lang="ru-RU" sz="2400" dirty="0">
              <a:latin typeface="Arial Narrow" pitchFamily="34" charset="0"/>
            </a:endParaRPr>
          </a:p>
          <a:p>
            <a:pPr algn="just"/>
            <a:r>
              <a:rPr lang="ru-RU" sz="2400" dirty="0">
                <a:latin typeface="Arial Narrow" pitchFamily="34" charset="0"/>
              </a:rPr>
              <a:t>- командование РВСН;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- три ракетные армии со штабами в городах Владимир, Оренбург и Омск, в которые организационно входят ракетные дивизии (12);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- Государственный центральный межвидовой полигон Капустин Яр, расположенный в Астраханской области;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- учебное заведение - Военную академию им. Петра Великого в г. Москве с филиалами в городах Серпухов, Ростов-на-Дону;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- учебные центры, дислоцированные в Переславле-Залесском (Ярославская область), Острове (Псковская область), школу техников на полигоне Капустин Яр;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- арсеналы и центральные ремонтные заводы.</a:t>
            </a:r>
          </a:p>
        </p:txBody>
      </p:sp>
    </p:spTree>
    <p:extLst>
      <p:ext uri="{BB962C8B-B14F-4D97-AF65-F5344CB8AC3E}">
        <p14:creationId xmlns:p14="http://schemas.microsoft.com/office/powerpoint/2010/main" val="18990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87025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</a:rPr>
              <a:t>На вооружении:</a:t>
            </a:r>
            <a:endParaRPr lang="ru-RU" sz="2400" dirty="0">
              <a:latin typeface="Arial Narrow" pitchFamily="34" charset="0"/>
            </a:endParaRPr>
          </a:p>
          <a:p>
            <a:r>
              <a:rPr lang="ru-RU" sz="2400" dirty="0" smtClean="0">
                <a:latin typeface="Arial Narrow" pitchFamily="34" charset="0"/>
              </a:rPr>
              <a:t>     ракетные комплексы (РК): </a:t>
            </a:r>
            <a:r>
              <a:rPr lang="ru-RU" sz="2400" dirty="0">
                <a:latin typeface="Arial Narrow" pitchFamily="34" charset="0"/>
              </a:rPr>
              <a:t>по количеству пусковых установок составляют 45% ударной </a:t>
            </a:r>
            <a:r>
              <a:rPr lang="ru-RU" sz="2400" dirty="0" smtClean="0">
                <a:latin typeface="Arial Narrow" pitchFamily="34" charset="0"/>
              </a:rPr>
              <a:t>группировки стратегических ядерных сил РФ, </a:t>
            </a:r>
            <a:r>
              <a:rPr lang="ru-RU" sz="2400" dirty="0">
                <a:latin typeface="Arial Narrow" pitchFamily="34" charset="0"/>
              </a:rPr>
              <a:t>а по количеству боевых блоков - почти 85% 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>
                <a:latin typeface="Arial Narrow" pitchFamily="34" charset="0"/>
              </a:rPr>
              <a:t>ядерного </a:t>
            </a:r>
            <a:r>
              <a:rPr lang="ru-RU" sz="2400" dirty="0" smtClean="0">
                <a:latin typeface="Arial Narrow" pitchFamily="34" charset="0"/>
              </a:rPr>
              <a:t>потенциала РФ. </a:t>
            </a:r>
          </a:p>
          <a:p>
            <a:r>
              <a:rPr lang="ru-RU" sz="2400" dirty="0" smtClean="0">
                <a:latin typeface="Arial Narrow" pitchFamily="34" charset="0"/>
              </a:rPr>
              <a:t>     Из них: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РК </a:t>
            </a:r>
            <a:r>
              <a:rPr lang="ru-RU" sz="2400" dirty="0">
                <a:latin typeface="Arial Narrow" pitchFamily="34" charset="0"/>
              </a:rPr>
              <a:t>с ракетами «тяжелого» (РС-20В «Воевода</a:t>
            </a:r>
            <a:r>
              <a:rPr lang="ru-RU" sz="2400" dirty="0" smtClean="0">
                <a:latin typeface="Arial Narrow" pitchFamily="34" charset="0"/>
              </a:rPr>
              <a:t>») класса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РК «легкого</a:t>
            </a:r>
            <a:r>
              <a:rPr lang="ru-RU" sz="2400" dirty="0">
                <a:latin typeface="Arial Narrow" pitchFamily="34" charset="0"/>
              </a:rPr>
              <a:t>» (РС-18 («</a:t>
            </a:r>
            <a:r>
              <a:rPr lang="ru-RU" sz="2400" dirty="0" smtClean="0">
                <a:latin typeface="Arial Narrow" pitchFamily="34" charset="0"/>
              </a:rPr>
              <a:t>Стилет</a:t>
            </a:r>
            <a:r>
              <a:rPr lang="ru-RU" sz="2400" dirty="0">
                <a:latin typeface="Arial Narrow" pitchFamily="34" charset="0"/>
              </a:rPr>
              <a:t>»), РС-12М2 («Тополь-М») классов. </a:t>
            </a:r>
            <a:endParaRPr lang="ru-RU" sz="2400" dirty="0" smtClean="0"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Narrow" pitchFamily="34" charset="0"/>
              </a:rPr>
              <a:t>в </a:t>
            </a:r>
            <a:r>
              <a:rPr lang="ru-RU" sz="2400" dirty="0">
                <a:latin typeface="Arial Narrow" pitchFamily="34" charset="0"/>
              </a:rPr>
              <a:t>составе группировки мобильного базирования находятся ПГРК «Тополь» с ракетой РС-12М, «Тополь-М» с ракетой РС-12М2 моноблочного оснащения и ПГРК «</a:t>
            </a:r>
            <a:r>
              <a:rPr lang="ru-RU" sz="2400" dirty="0" err="1">
                <a:latin typeface="Arial Narrow" pitchFamily="34" charset="0"/>
              </a:rPr>
              <a:t>Ярс</a:t>
            </a:r>
            <a:r>
              <a:rPr lang="ru-RU" sz="2400" dirty="0">
                <a:latin typeface="Arial Narrow" pitchFamily="34" charset="0"/>
              </a:rPr>
              <a:t>» с ракетой РС-12М2Р и разделяющейся головной частью в мобильном и стационарном вариантах базирования.</a:t>
            </a:r>
            <a:endParaRPr lang="ru-RU" sz="2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Воздушно-десантные войска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437"/>
          </a:xfrm>
        </p:spPr>
        <p:txBody>
          <a:bodyPr/>
          <a:lstStyle/>
          <a:p>
            <a:pPr algn="just"/>
            <a:r>
              <a:rPr lang="ru-RU" sz="2400" b="1" dirty="0">
                <a:latin typeface="Arial Narrow" pitchFamily="34" charset="0"/>
              </a:rPr>
              <a:t>Воздушно-десантные войска (ВДВ)</a:t>
            </a:r>
            <a:r>
              <a:rPr lang="ru-RU" sz="2400" dirty="0">
                <a:latin typeface="Arial Narrow" pitchFamily="34" charset="0"/>
              </a:rPr>
              <a:t> — самый мобильный род войск Вооруженных сил РФ, являются средством (составляют основу резерва) Верховного Главнокомандующего ВС РФ</a:t>
            </a:r>
            <a:r>
              <a:rPr lang="ru-RU" sz="2400" dirty="0" smtClean="0">
                <a:latin typeface="Arial Narrow" pitchFamily="34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Arial Narrow" pitchFamily="34" charset="0"/>
            </a:endParaRPr>
          </a:p>
          <a:p>
            <a:pPr algn="just"/>
            <a:r>
              <a:rPr lang="ru-RU" sz="2400" dirty="0">
                <a:latin typeface="Arial Narrow" pitchFamily="34" charset="0"/>
              </a:rPr>
              <a:t>ВДВ предназначены для охвата противника по воздуху и ведения боевых действий в его тылу, обладают высокой степенью стратегической и оперативно-тактической мобильности. Их соединения и части полностью </a:t>
            </a:r>
            <a:r>
              <a:rPr lang="ru-RU" sz="2400" dirty="0" err="1">
                <a:latin typeface="Arial Narrow" pitchFamily="34" charset="0"/>
              </a:rPr>
              <a:t>аэротранспортабельны</a:t>
            </a:r>
            <a:r>
              <a:rPr lang="ru-RU" sz="2400" dirty="0">
                <a:latin typeface="Arial Narrow" pitchFamily="34" charset="0"/>
              </a:rPr>
              <a:t>, автономны в бою, они могут использоваться на любой местности, десантироваться парашютным способом в районы, недоступные для действий сухопутных войск, способны самостоятельно или в составе Сухопутных войск решать оперативные и тактические боевые задачи в крупномасштабной войне и локальных конфликтах.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8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32656"/>
            <a:ext cx="903649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+mj-lt"/>
              </a:rPr>
              <a:t>В структуру Воздушно-десантных войск входят:</a:t>
            </a:r>
            <a:endParaRPr lang="ru-RU" sz="2400" dirty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   дивизии</a:t>
            </a:r>
            <a:r>
              <a:rPr lang="ru-RU" sz="2000" b="1" dirty="0">
                <a:latin typeface="+mj-lt"/>
              </a:rPr>
              <a:t>:</a:t>
            </a:r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- 7-я гвардейская </a:t>
            </a:r>
            <a:r>
              <a:rPr lang="ru-RU" sz="2000" dirty="0" err="1">
                <a:latin typeface="+mj-lt"/>
              </a:rPr>
              <a:t>десантно</a:t>
            </a:r>
            <a:r>
              <a:rPr lang="ru-RU" sz="2000" dirty="0">
                <a:latin typeface="+mj-lt"/>
              </a:rPr>
              <a:t>-штурмовая (горная) дивизия (Новороссийск);</a:t>
            </a:r>
          </a:p>
          <a:p>
            <a:r>
              <a:rPr lang="ru-RU" sz="2000" dirty="0">
                <a:latin typeface="+mj-lt"/>
              </a:rPr>
              <a:t>- 76-я гвардейская </a:t>
            </a:r>
            <a:r>
              <a:rPr lang="ru-RU" sz="2000" dirty="0" err="1">
                <a:latin typeface="+mj-lt"/>
              </a:rPr>
              <a:t>десантно</a:t>
            </a:r>
            <a:r>
              <a:rPr lang="ru-RU" sz="2000" dirty="0">
                <a:latin typeface="+mj-lt"/>
              </a:rPr>
              <a:t>-штурмовая дивизия (Псков);</a:t>
            </a:r>
          </a:p>
          <a:p>
            <a:r>
              <a:rPr lang="ru-RU" sz="2000" dirty="0">
                <a:latin typeface="+mj-lt"/>
              </a:rPr>
              <a:t>- 98-я гвардейская воздушно-десантная дивизия (Иваново);</a:t>
            </a:r>
          </a:p>
          <a:p>
            <a:r>
              <a:rPr lang="ru-RU" sz="2000" dirty="0">
                <a:latin typeface="+mj-lt"/>
              </a:rPr>
              <a:t>- 106-я гвардейская воздушно-десантная дивизия (Тула);</a:t>
            </a:r>
          </a:p>
          <a:p>
            <a:r>
              <a:rPr lang="ru-RU" sz="2000" b="1" dirty="0" smtClean="0">
                <a:latin typeface="+mj-lt"/>
              </a:rPr>
              <a:t>   бригады: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11-я отдельная гвардейская </a:t>
            </a:r>
            <a:r>
              <a:rPr lang="ru-RU" sz="2000" dirty="0" err="1">
                <a:latin typeface="+mj-lt"/>
              </a:rPr>
              <a:t>десантно</a:t>
            </a:r>
            <a:r>
              <a:rPr lang="ru-RU" sz="2000" dirty="0">
                <a:latin typeface="+mj-lt"/>
              </a:rPr>
              <a:t>-штурмовая бригада </a:t>
            </a:r>
            <a:endParaRPr lang="ru-RU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31-я отдельная гвардейская </a:t>
            </a:r>
            <a:r>
              <a:rPr lang="ru-RU" sz="2000" dirty="0" err="1">
                <a:latin typeface="+mj-lt"/>
              </a:rPr>
              <a:t>десантно</a:t>
            </a:r>
            <a:r>
              <a:rPr lang="ru-RU" sz="2000" dirty="0">
                <a:latin typeface="+mj-lt"/>
              </a:rPr>
              <a:t>-штурмовая бригада </a:t>
            </a:r>
            <a:endParaRPr lang="ru-RU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56-я отдельная гвардейская </a:t>
            </a:r>
            <a:r>
              <a:rPr lang="ru-RU" sz="2000" dirty="0" err="1" smtClean="0">
                <a:latin typeface="+mj-lt"/>
              </a:rPr>
              <a:t>десантно</a:t>
            </a:r>
            <a:r>
              <a:rPr lang="ru-RU" sz="2000" dirty="0" smtClean="0">
                <a:latin typeface="+mj-lt"/>
              </a:rPr>
              <a:t>-штурмовая </a:t>
            </a:r>
            <a:r>
              <a:rPr lang="ru-RU" sz="2000" dirty="0">
                <a:latin typeface="+mj-lt"/>
              </a:rPr>
              <a:t>бригада </a:t>
            </a:r>
            <a:endParaRPr lang="ru-RU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83-я отдельная гвардейская </a:t>
            </a:r>
            <a:r>
              <a:rPr lang="ru-RU" sz="2000" dirty="0" err="1">
                <a:latin typeface="+mj-lt"/>
              </a:rPr>
              <a:t>десантно</a:t>
            </a:r>
            <a:r>
              <a:rPr lang="ru-RU" sz="2000" dirty="0">
                <a:latin typeface="+mj-lt"/>
              </a:rPr>
              <a:t>-штурмовая </a:t>
            </a:r>
            <a:r>
              <a:rPr lang="ru-RU" sz="2000" dirty="0" smtClean="0">
                <a:latin typeface="+mj-lt"/>
              </a:rPr>
              <a:t>бригада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45-я отдельная гвардейская </a:t>
            </a:r>
            <a:r>
              <a:rPr lang="ru-RU" sz="2000" dirty="0">
                <a:latin typeface="+mj-lt"/>
              </a:rPr>
              <a:t>бригада </a:t>
            </a:r>
            <a:r>
              <a:rPr lang="ru-RU" sz="2000" dirty="0" smtClean="0">
                <a:latin typeface="+mj-lt"/>
              </a:rPr>
              <a:t>специального </a:t>
            </a:r>
            <a:r>
              <a:rPr lang="ru-RU" sz="2000" dirty="0">
                <a:latin typeface="+mj-lt"/>
              </a:rPr>
              <a:t>назначения </a:t>
            </a:r>
            <a:endParaRPr lang="ru-RU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38-я </a:t>
            </a:r>
            <a:r>
              <a:rPr lang="ru-RU" sz="2000" dirty="0">
                <a:latin typeface="+mj-lt"/>
              </a:rPr>
              <a:t>гвардейская бригада управления </a:t>
            </a:r>
            <a:r>
              <a:rPr lang="ru-RU" sz="2000" dirty="0" smtClean="0">
                <a:latin typeface="+mj-lt"/>
              </a:rPr>
              <a:t>ВДВ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150-й </a:t>
            </a:r>
            <a:r>
              <a:rPr lang="ru-RU" sz="2000" dirty="0">
                <a:latin typeface="+mj-lt"/>
              </a:rPr>
              <a:t>отдельный ремонтно-восстановительный батальон </a:t>
            </a:r>
            <a:r>
              <a:rPr lang="ru-RU" sz="2000" dirty="0" smtClean="0">
                <a:latin typeface="+mj-lt"/>
              </a:rPr>
              <a:t>ВДВ</a:t>
            </a:r>
          </a:p>
          <a:p>
            <a:r>
              <a:rPr lang="ru-RU" sz="2000" b="1" dirty="0" smtClean="0">
                <a:latin typeface="+mj-lt"/>
              </a:rPr>
              <a:t>учебные </a:t>
            </a:r>
            <a:r>
              <a:rPr lang="ru-RU" sz="2000" b="1" dirty="0">
                <a:latin typeface="+mj-lt"/>
              </a:rPr>
              <a:t>заведения:</a:t>
            </a:r>
            <a:endParaRPr lang="ru-RU" sz="20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Рязанское </a:t>
            </a:r>
            <a:r>
              <a:rPr lang="ru-RU" sz="2000" dirty="0">
                <a:latin typeface="+mj-lt"/>
              </a:rPr>
              <a:t>высшее воздушно-десантное командное </a:t>
            </a:r>
            <a:r>
              <a:rPr lang="ru-RU" sz="2000" dirty="0" smtClean="0">
                <a:latin typeface="+mj-lt"/>
              </a:rPr>
              <a:t>училище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Омский </a:t>
            </a:r>
            <a:r>
              <a:rPr lang="ru-RU" sz="2000" dirty="0">
                <a:latin typeface="+mj-lt"/>
              </a:rPr>
              <a:t>кадетский военный </a:t>
            </a:r>
            <a:r>
              <a:rPr lang="ru-RU" sz="2000" dirty="0" smtClean="0">
                <a:latin typeface="+mj-lt"/>
              </a:rPr>
              <a:t>корпус</a:t>
            </a:r>
            <a:endParaRPr lang="ru-RU" sz="20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>
                <a:latin typeface="+mj-lt"/>
              </a:rPr>
              <a:t>Ульяновское гвардейское суворовское военное </a:t>
            </a:r>
            <a:r>
              <a:rPr lang="ru-RU" sz="2000" dirty="0" smtClean="0">
                <a:latin typeface="+mj-lt"/>
              </a:rPr>
              <a:t>училище</a:t>
            </a:r>
            <a:endParaRPr lang="ru-RU" sz="20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>
                <a:latin typeface="+mj-lt"/>
              </a:rPr>
              <a:t>Тульское суворовское военное </a:t>
            </a:r>
            <a:r>
              <a:rPr lang="ru-RU" sz="2000" dirty="0" smtClean="0">
                <a:latin typeface="+mj-lt"/>
              </a:rPr>
              <a:t>училище</a:t>
            </a:r>
            <a:endParaRPr lang="ru-RU" sz="20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+mj-lt"/>
              </a:rPr>
              <a:t>242-й </a:t>
            </a:r>
            <a:r>
              <a:rPr lang="ru-RU" sz="2000" dirty="0">
                <a:latin typeface="+mj-lt"/>
              </a:rPr>
              <a:t>учебный центр ВДВ (Омск</a:t>
            </a:r>
            <a:r>
              <a:rPr lang="ru-RU" sz="2000" dirty="0" smtClean="0">
                <a:latin typeface="+mj-lt"/>
              </a:rPr>
              <a:t>)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1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3448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itchFamily="34" charset="0"/>
              </a:rPr>
              <a:t>     Войска </a:t>
            </a:r>
            <a:r>
              <a:rPr lang="ru-RU" sz="2400" b="1" dirty="0">
                <a:latin typeface="Arial Narrow" pitchFamily="34" charset="0"/>
              </a:rPr>
              <a:t>радиоэлектронной борьбы (РЭБ) </a:t>
            </a:r>
            <a:r>
              <a:rPr lang="ru-RU" sz="2400" dirty="0">
                <a:latin typeface="Arial Narrow" pitchFamily="34" charset="0"/>
              </a:rPr>
              <a:t>в современных боевых действиях играют важнейшую роль.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Подразделения войск РЭБ предназначены для защиты своих систем управления войсками и оружием от преднамеренных помех противника, а также для дезорганизации работы систем управления войсками и оружием противника, снижения эффективности применения его боевых средств путем распространения радиоэлектронных помех</a:t>
            </a:r>
            <a:r>
              <a:rPr lang="ru-RU" sz="2400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ru-RU" sz="2400" dirty="0" smtClean="0"/>
              <a:t>    </a:t>
            </a:r>
            <a:r>
              <a:rPr lang="ru-RU" sz="2400" dirty="0" smtClean="0">
                <a:latin typeface="Arial Narrow" pitchFamily="34" charset="0"/>
              </a:rPr>
              <a:t>Опыт </a:t>
            </a:r>
            <a:r>
              <a:rPr lang="ru-RU" sz="2400" dirty="0">
                <a:latin typeface="Arial Narrow" pitchFamily="34" charset="0"/>
              </a:rPr>
              <a:t>локальных войн и вооруженных конфликтов показывает, что применение сил и средств РЭБ может привести, например, к повышению боевого потенциала сухопутных войск в 1,5—2 раза, снижению потерь авиации в воздухе в 4-6 раз, а боевых кораблей в 2—3 раза. Их вклад в решение такой важнейшей оперативной задачи войск, как дезорганизация систем управления войсками и оружием противника, может достигать 70%.</a:t>
            </a:r>
          </a:p>
          <a:p>
            <a:pPr algn="just"/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4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Тыл Вооруженных сил РФ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Arial Narrow" pitchFamily="34" charset="0"/>
              </a:rPr>
              <a:t>Тыл современных Вооруженных сил РФ представляет единую систему материально-технического обеспечения (МТО) от центрального аппарата до войскового и флотского звена, которая направлена на достижение единой цели - бесперебойное удовлетворение потребностей войск (сил) в необходимых видах материальных и технических средств в нужное время и в нужном месте, а также поддержание вооружения и военной техники в готовности к использованию по назначению.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45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24744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</a:rPr>
              <a:t>Основные </a:t>
            </a:r>
            <a:r>
              <a:rPr lang="ru-RU" sz="2400" b="1" dirty="0" smtClean="0">
                <a:latin typeface="Arial Narrow" pitchFamily="34" charset="0"/>
              </a:rPr>
              <a:t>задачи тыла ВС РФ:</a:t>
            </a:r>
          </a:p>
          <a:p>
            <a:pPr algn="ctr"/>
            <a:endParaRPr lang="ru-RU" sz="2400" dirty="0">
              <a:latin typeface="Arial Narrow" pitchFamily="34" charset="0"/>
            </a:endParaRPr>
          </a:p>
          <a:p>
            <a:pPr lvl="0"/>
            <a:r>
              <a:rPr lang="ru-RU" sz="2400" dirty="0" smtClean="0">
                <a:latin typeface="Arial Narrow" pitchFamily="34" charset="0"/>
              </a:rPr>
              <a:t>- обеспечение </a:t>
            </a:r>
            <a:r>
              <a:rPr lang="ru-RU" sz="2400" dirty="0">
                <a:latin typeface="Arial Narrow" pitchFamily="34" charset="0"/>
              </a:rPr>
              <a:t>войск (сил) всеми видами материальных средств;</a:t>
            </a:r>
          </a:p>
          <a:p>
            <a:pPr lvl="0"/>
            <a:r>
              <a:rPr lang="ru-RU" sz="2400" dirty="0" smtClean="0">
                <a:latin typeface="Arial Narrow" pitchFamily="34" charset="0"/>
              </a:rPr>
              <a:t>- организация </a:t>
            </a:r>
            <a:r>
              <a:rPr lang="ru-RU" sz="2400" dirty="0">
                <a:latin typeface="Arial Narrow" pitchFamily="34" charset="0"/>
              </a:rPr>
              <a:t>эксплуатации вооружения и военной техники, ее обслуживание и ремонт;</a:t>
            </a:r>
          </a:p>
          <a:p>
            <a:pPr lvl="0"/>
            <a:r>
              <a:rPr lang="ru-RU" sz="2400" dirty="0" smtClean="0">
                <a:latin typeface="Arial Narrow" pitchFamily="34" charset="0"/>
              </a:rPr>
              <a:t>- организация </a:t>
            </a:r>
            <a:r>
              <a:rPr lang="ru-RU" sz="2400" dirty="0">
                <a:latin typeface="Arial Narrow" pitchFamily="34" charset="0"/>
              </a:rPr>
              <a:t>воинских перевозок всеми видами транспорта, обслуживание транспортных коммуникаций и объектов.</a:t>
            </a:r>
          </a:p>
          <a:p>
            <a:r>
              <a:rPr lang="ru-RU" sz="2400" dirty="0" smtClean="0">
                <a:latin typeface="Arial Narrow" pitchFamily="34" charset="0"/>
              </a:rPr>
              <a:t>         Основу </a:t>
            </a:r>
            <a:r>
              <a:rPr lang="ru-RU" sz="2400" dirty="0">
                <a:latin typeface="Arial Narrow" pitchFamily="34" charset="0"/>
              </a:rPr>
              <a:t>современной системы МТО составляют два ранее самостоятельных вида обеспечения войск и сил флота -</a:t>
            </a:r>
            <a:r>
              <a:rPr lang="ru-RU" sz="2400" i="1" dirty="0">
                <a:latin typeface="Arial Narrow" pitchFamily="34" charset="0"/>
              </a:rPr>
              <a:t> техническое</a:t>
            </a:r>
            <a:r>
              <a:rPr lang="ru-RU" sz="2400" dirty="0">
                <a:latin typeface="Arial Narrow" pitchFamily="34" charset="0"/>
              </a:rPr>
              <a:t> и</a:t>
            </a:r>
            <a:r>
              <a:rPr lang="ru-RU" sz="2400" i="1" dirty="0">
                <a:latin typeface="Arial Narrow" pitchFamily="34" charset="0"/>
              </a:rPr>
              <a:t> тыловое.</a:t>
            </a: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532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989" y="332656"/>
            <a:ext cx="72728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Войска тыла ВС  РФ</a:t>
            </a:r>
          </a:p>
          <a:p>
            <a:pPr algn="ctr"/>
            <a:endParaRPr lang="ru-RU" sz="2400" b="1" dirty="0" smtClean="0">
              <a:latin typeface="Arial Narrow" pitchFamily="34" charset="0"/>
            </a:endParaRPr>
          </a:p>
          <a:p>
            <a:pPr algn="just"/>
            <a:r>
              <a:rPr lang="ru-RU" sz="2400" b="1" dirty="0" smtClean="0">
                <a:latin typeface="Arial Narrow" pitchFamily="34" charset="0"/>
              </a:rPr>
              <a:t>Автомобильные </a:t>
            </a:r>
            <a:r>
              <a:rPr lang="ru-RU" sz="2400" b="1" dirty="0">
                <a:latin typeface="Arial Narrow" pitchFamily="34" charset="0"/>
              </a:rPr>
              <a:t>войска</a:t>
            </a:r>
            <a:r>
              <a:rPr lang="ru-RU" sz="2400" dirty="0">
                <a:latin typeface="Arial Narrow" pitchFamily="34" charset="0"/>
              </a:rPr>
              <a:t> предназначены для перевозки личного состава, подвоза боеприпасов, горючего, продовольствия и других материальных средств, необходимых для ведения боевых действий, а также для эвакуации раненых и больных, техники. Кроме того, автомобильные войска могут перевозить другие войска, не имеющие своего автотранспорта</a:t>
            </a:r>
            <a:r>
              <a:rPr lang="ru-RU" sz="2400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ru-RU" sz="2400" b="1" dirty="0" smtClean="0"/>
              <a:t>    </a:t>
            </a:r>
            <a:endParaRPr lang="ru-RU" sz="2400" b="1" dirty="0" smtClean="0">
              <a:latin typeface="Arial Narrow" pitchFamily="34" charset="0"/>
            </a:endParaRPr>
          </a:p>
          <a:p>
            <a:pPr algn="just"/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smtClean="0">
                <a:latin typeface="Arial Narrow" pitchFamily="34" charset="0"/>
              </a:rPr>
              <a:t>   Дорожные </a:t>
            </a:r>
            <a:r>
              <a:rPr lang="ru-RU" sz="2400" b="1" dirty="0">
                <a:latin typeface="Arial Narrow" pitchFamily="34" charset="0"/>
              </a:rPr>
              <a:t>войска</a:t>
            </a:r>
            <a:r>
              <a:rPr lang="ru-RU" sz="2400" dirty="0">
                <a:latin typeface="Arial Narrow" pitchFamily="34" charset="0"/>
              </a:rPr>
              <a:t> — специальные войска в</a:t>
            </a:r>
            <a:r>
              <a:rPr lang="ru-RU" sz="2400" b="1" dirty="0">
                <a:latin typeface="Arial Narrow" pitchFamily="34" charset="0"/>
              </a:rPr>
              <a:t> составе Тыла Вооруженных сил РФ,</a:t>
            </a:r>
            <a:r>
              <a:rPr lang="ru-RU" sz="2400" dirty="0">
                <a:latin typeface="Arial Narrow" pitchFamily="34" charset="0"/>
              </a:rPr>
              <a:t> предназначенные для выполнения задач дорожного обеспечения, т.е. для подготовки, строительства, восстановления, ремонта и эксплуатации автомобильных дорог и мостов в оперативном тылу, организации и несения на них дорожно-комендантской службы.</a:t>
            </a:r>
          </a:p>
          <a:p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882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   Железнодорожные </a:t>
            </a:r>
            <a:r>
              <a:rPr lang="ru-RU" sz="2400" b="1" dirty="0">
                <a:latin typeface="Arial Narrow" pitchFamily="34" charset="0"/>
              </a:rPr>
              <a:t>войска</a:t>
            </a:r>
            <a:r>
              <a:rPr lang="ru-RU" sz="2400" dirty="0">
                <a:latin typeface="Arial Narrow" pitchFamily="34" charset="0"/>
              </a:rPr>
              <a:t> являются специальными</a:t>
            </a:r>
            <a:r>
              <a:rPr lang="ru-RU" sz="2400" b="1" dirty="0">
                <a:latin typeface="Arial Narrow" pitchFamily="34" charset="0"/>
              </a:rPr>
              <a:t> войсками Тыла Вооруженных сил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b="1" dirty="0">
                <a:latin typeface="Arial Narrow" pitchFamily="34" charset="0"/>
              </a:rPr>
              <a:t>РФ</a:t>
            </a:r>
            <a:r>
              <a:rPr lang="ru-RU" sz="2400" dirty="0">
                <a:latin typeface="Arial Narrow" pitchFamily="34" charset="0"/>
              </a:rPr>
              <a:t> и предназначены для строительства, восстановления и заграждения (защиты) объектов железнодорожных путей сообщения на театрах военных действий</a:t>
            </a:r>
            <a:r>
              <a:rPr lang="ru-RU" sz="2400" dirty="0" smtClean="0">
                <a:latin typeface="Arial Narrow" pitchFamily="34" charset="0"/>
              </a:rPr>
              <a:t>.</a:t>
            </a:r>
          </a:p>
          <a:p>
            <a:endParaRPr lang="ru-RU" sz="2400" dirty="0" smtClean="0">
              <a:latin typeface="Arial Narrow" pitchFamily="34" charset="0"/>
            </a:endParaRPr>
          </a:p>
          <a:p>
            <a:r>
              <a:rPr lang="ru-RU" sz="2400" b="1" dirty="0" smtClean="0">
                <a:latin typeface="Arial Narrow" pitchFamily="34" charset="0"/>
              </a:rPr>
              <a:t>    Трубопроводные </a:t>
            </a:r>
            <a:r>
              <a:rPr lang="ru-RU" sz="2400" b="1" dirty="0">
                <a:latin typeface="Arial Narrow" pitchFamily="34" charset="0"/>
              </a:rPr>
              <a:t>войска</a:t>
            </a:r>
            <a:r>
              <a:rPr lang="ru-RU" sz="2400" dirty="0">
                <a:latin typeface="Arial Narrow" pitchFamily="34" charset="0"/>
              </a:rPr>
              <a:t> входят в состав Тыла Вооруженных сил РФ и выполняют задачи по обеспечению непрерывной доставки горючего на значительные расстояния. Их возможности позволяют прокладывать полевые магистральные трубопроводы для подачи горючего потребителям общей протяженностью свыше 16 </a:t>
            </a:r>
            <a:r>
              <a:rPr lang="ru-RU" sz="2400" dirty="0" smtClean="0">
                <a:latin typeface="Arial Narrow" pitchFamily="34" charset="0"/>
              </a:rPr>
              <a:t>тысяч километров.</a:t>
            </a:r>
            <a:endParaRPr lang="ru-RU" sz="2400" dirty="0">
              <a:latin typeface="Arial Narrow" pitchFamily="34" charset="0"/>
            </a:endParaRPr>
          </a:p>
          <a:p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25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779934"/>
          </a:xfrm>
        </p:spPr>
        <p:txBody>
          <a:bodyPr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Военная доктрина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(утверждена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Указом Президента РФ от 5 февраля 2010 г. №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146):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83832"/>
          </a:xfrm>
        </p:spPr>
        <p:txBody>
          <a:bodyPr/>
          <a:lstStyle/>
          <a:p>
            <a:pPr algn="just"/>
            <a:r>
              <a:rPr lang="ru-RU" dirty="0">
                <a:latin typeface="Arial Narrow" pitchFamily="34" charset="0"/>
              </a:rPr>
              <a:t>«</a:t>
            </a:r>
            <a:r>
              <a:rPr lang="ru-RU" i="1" dirty="0">
                <a:latin typeface="Arial Narrow" pitchFamily="34" charset="0"/>
              </a:rPr>
              <a:t>1</a:t>
            </a:r>
            <a:r>
              <a:rPr lang="ru-RU" dirty="0">
                <a:latin typeface="Arial Narrow" pitchFamily="34" charset="0"/>
              </a:rPr>
              <a:t>5.</a:t>
            </a:r>
            <a:r>
              <a:rPr lang="ru-RU" i="1" dirty="0">
                <a:latin typeface="Arial Narrow" pitchFamily="34" charset="0"/>
              </a:rPr>
              <a:t> Для военных действий будет характерно возрастающее значение высокоточного, электромагнитного,</a:t>
            </a:r>
            <a:r>
              <a:rPr lang="ru-RU" dirty="0">
                <a:latin typeface="Arial Narrow" pitchFamily="34" charset="0"/>
              </a:rPr>
              <a:t> </a:t>
            </a:r>
            <a:r>
              <a:rPr lang="ru-RU" i="1" dirty="0">
                <a:latin typeface="Arial Narrow" pitchFamily="34" charset="0"/>
              </a:rPr>
              <a:t>лазерного, инфразвукового оружия, информационно-управляющих систем, беспилотных летательных и автономных морских аппаратов, управляемых роботизированных образцов вооружений и военной техники.</a:t>
            </a:r>
            <a:endParaRPr lang="ru-RU" dirty="0">
              <a:latin typeface="Arial Narrow" pitchFamily="34" charset="0"/>
            </a:endParaRPr>
          </a:p>
          <a:p>
            <a:pPr algn="just"/>
            <a:r>
              <a:rPr lang="ru-RU" i="1" dirty="0">
                <a:latin typeface="Arial Narrow" pitchFamily="34" charset="0"/>
              </a:rPr>
              <a:t>16. Ядерное оружие будет оставаться важным фактором предотвращения возникновения ядерных военных конфликтов и военных конфликтов с применением обычных средств поражения (крупномасштабной войны, региональной войны</a:t>
            </a:r>
            <a:r>
              <a:rPr lang="ru-RU" i="1" dirty="0" smtClean="0">
                <a:latin typeface="Arial Narrow" pitchFamily="34" charset="0"/>
              </a:rPr>
              <a:t>).»</a:t>
            </a:r>
            <a:endParaRPr lang="ru-RU" dirty="0"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8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91902"/>
          </a:xfrm>
        </p:spPr>
        <p:txBody>
          <a:bodyPr/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Качественные изменения в ВС РФ 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89437"/>
          </a:xfrm>
        </p:spPr>
        <p:txBody>
          <a:bodyPr/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Создание </a:t>
            </a:r>
            <a:r>
              <a:rPr lang="ru-RU" sz="2400" b="1" i="1" dirty="0">
                <a:latin typeface="Arial Narrow" pitchFamily="34" charset="0"/>
              </a:rPr>
              <a:t>Национального центра управления обороной Российской Федерации (НЦУО РФ) </a:t>
            </a:r>
            <a:r>
              <a:rPr lang="ru-RU" sz="2400" dirty="0">
                <a:latin typeface="Arial Narrow" pitchFamily="34" charset="0"/>
              </a:rPr>
              <a:t>— военной структуры в подчинении Генерального штаба Вооружённых сил Российской Федерации для координации действий Вооружённых сил Российской Федерации и поддержания их в боеспособном состоянии, а также для выполнения других информационных и координационных задач по обеспечению национальной безопасности </a:t>
            </a:r>
            <a:r>
              <a:rPr lang="ru-RU" sz="2400" dirty="0" smtClean="0">
                <a:latin typeface="Arial Narrow" pitchFamily="34" charset="0"/>
              </a:rPr>
              <a:t>России</a:t>
            </a:r>
            <a:endParaRPr lang="ru-RU" sz="2400" dirty="0">
              <a:latin typeface="Arial Narrow" pitchFamily="34" charset="0"/>
            </a:endParaRPr>
          </a:p>
          <a:p>
            <a:pPr algn="just"/>
            <a:r>
              <a:rPr lang="ru-RU" sz="2400" dirty="0" smtClean="0">
                <a:latin typeface="Arial Narrow" pitchFamily="34" charset="0"/>
              </a:rPr>
              <a:t>Реформа </a:t>
            </a:r>
            <a:r>
              <a:rPr lang="ru-RU" sz="2400" dirty="0">
                <a:latin typeface="Arial Narrow" pitchFamily="34" charset="0"/>
              </a:rPr>
              <a:t>системы военного </a:t>
            </a:r>
            <a:r>
              <a:rPr lang="ru-RU" sz="2400" dirty="0" smtClean="0">
                <a:latin typeface="Arial Narrow" pitchFamily="34" charset="0"/>
              </a:rPr>
              <a:t>образования</a:t>
            </a:r>
            <a:r>
              <a:rPr lang="ru-RU" sz="2400" dirty="0">
                <a:latin typeface="Arial Narrow" pitchFamily="34" charset="0"/>
              </a:rPr>
              <a:t>:</a:t>
            </a:r>
            <a:r>
              <a:rPr lang="ru-RU" sz="2400" dirty="0" smtClean="0">
                <a:latin typeface="Arial Narrow" pitchFamily="34" charset="0"/>
              </a:rPr>
              <a:t> создание </a:t>
            </a:r>
            <a:r>
              <a:rPr lang="ru-RU" sz="2400" dirty="0">
                <a:latin typeface="Arial Narrow" pitchFamily="34" charset="0"/>
              </a:rPr>
              <a:t>военных учебно-научных центров, реализующих образовательные программы различных уровней, профилей и </a:t>
            </a:r>
            <a:r>
              <a:rPr lang="ru-RU" sz="2400" dirty="0" smtClean="0">
                <a:latin typeface="Arial Narrow" pitchFamily="34" charset="0"/>
              </a:rPr>
              <a:t>специальностей</a:t>
            </a:r>
          </a:p>
          <a:p>
            <a:pPr algn="just"/>
            <a:r>
              <a:rPr lang="ru-RU" sz="2400" dirty="0">
                <a:latin typeface="Arial Narrow" pitchFamily="34" charset="0"/>
              </a:rPr>
              <a:t>Реорганизация системы резерва и системы подготовки </a:t>
            </a:r>
            <a:r>
              <a:rPr lang="ru-RU" sz="2400" dirty="0" smtClean="0">
                <a:latin typeface="Arial Narrow" pitchFamily="34" charset="0"/>
              </a:rPr>
              <a:t>резервистов</a:t>
            </a: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45719"/>
          </a:xfrm>
        </p:spPr>
        <p:txBody>
          <a:bodyPr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437"/>
          </a:xfrm>
        </p:spPr>
        <p:txBody>
          <a:bodyPr/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в структуре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управления ВС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РФ: с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целью повышения мобильности и оперативности осуществлен переход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(преимущественно) от 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четырехзвенной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системы управления: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военный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округ — армия — дивизия — полк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к 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трёхзвенной: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военный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округ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(в военное время — объединенное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стратегическое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командование) —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армия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(оперативное командование) —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бригада.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вида ВС, рода войск в структуре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могут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быть армии, дивизии, бригады, полки.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3"/>
            <a:ext cx="806489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200" dirty="0">
                <a:latin typeface="+mj-lt"/>
                <a:cs typeface="Arial" panose="020B0604020202020204" pitchFamily="34" charset="0"/>
              </a:rPr>
              <a:t>Частичный перевод </a:t>
            </a:r>
            <a:r>
              <a:rPr lang="ru-RU" sz="2200" b="1" dirty="0">
                <a:latin typeface="+mj-lt"/>
                <a:cs typeface="Arial" panose="020B0604020202020204" pitchFamily="34" charset="0"/>
              </a:rPr>
              <a:t>Сухопутных войск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на бригадную основу (81 бригада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) </a:t>
            </a:r>
            <a:r>
              <a:rPr lang="ru-RU" sz="2200" u="sng" baseline="30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 с превращением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всех соединений в силы постоянной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готовности: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 39 общевойсковых; 21 – </a:t>
            </a:r>
            <a:r>
              <a:rPr lang="ru-RU" sz="2200" dirty="0" err="1">
                <a:latin typeface="+mj-lt"/>
                <a:cs typeface="Arial" panose="020B0604020202020204" pitchFamily="34" charset="0"/>
              </a:rPr>
              <a:t>РВиА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; 7 – войсковой ПВО; 12 – связи; 2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–бригад РЭБ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.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В </a:t>
            </a:r>
            <a:r>
              <a:rPr lang="ru-RU" sz="2200" b="1" i="1" dirty="0" err="1">
                <a:latin typeface="+mj-lt"/>
                <a:cs typeface="Arial" panose="020B0604020202020204" pitchFamily="34" charset="0"/>
              </a:rPr>
              <a:t>мсбр</a:t>
            </a:r>
            <a:r>
              <a:rPr lang="ru-RU" sz="2200" b="1" i="1" dirty="0">
                <a:latin typeface="+mj-lt"/>
                <a:cs typeface="Arial" panose="020B0604020202020204" pitchFamily="34" charset="0"/>
              </a:rPr>
              <a:t> (</a:t>
            </a:r>
            <a:r>
              <a:rPr lang="ru-RU" sz="2200" b="1" i="1" dirty="0" err="1">
                <a:latin typeface="+mj-lt"/>
                <a:cs typeface="Arial" panose="020B0604020202020204" pitchFamily="34" charset="0"/>
              </a:rPr>
              <a:t>тбр</a:t>
            </a:r>
            <a:r>
              <a:rPr lang="ru-RU" sz="2200" b="1" i="1" dirty="0">
                <a:latin typeface="+mj-lt"/>
                <a:cs typeface="Arial" panose="020B0604020202020204" pitchFamily="34" charset="0"/>
              </a:rPr>
              <a:t>) </a:t>
            </a:r>
            <a:r>
              <a:rPr lang="ru-RU" sz="2200" b="1" i="1" dirty="0" smtClean="0">
                <a:latin typeface="+mj-lt"/>
                <a:cs typeface="Arial" panose="020B0604020202020204" pitchFamily="34" charset="0"/>
              </a:rPr>
              <a:t>-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создание разведывательных батальонов, рот «антитеррора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»,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снайперских взводов</a:t>
            </a:r>
          </a:p>
          <a:p>
            <a:pPr algn="just"/>
            <a:endParaRPr lang="ru-RU" sz="2200" dirty="0" smtClean="0">
              <a:latin typeface="+mj-lt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200" dirty="0">
                <a:latin typeface="+mj-lt"/>
                <a:cs typeface="Arial" panose="020B0604020202020204" pitchFamily="34" charset="0"/>
              </a:rPr>
              <a:t>Реорганизация </a:t>
            </a:r>
            <a:r>
              <a:rPr lang="ru-RU" sz="2200" b="1" dirty="0" smtClean="0">
                <a:latin typeface="+mj-lt"/>
                <a:cs typeface="Arial" panose="020B0604020202020204" pitchFamily="34" charset="0"/>
              </a:rPr>
              <a:t>ВКС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 с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упразднением армий, корпусов,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частично - дивизий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и авиационных полков и переход на систему авиационных баз и бригад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ПВО и ПРО.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Поставка более 700 самолётов, 100 вертолётов, более 200 ЗРК, 100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БЛА</a:t>
            </a:r>
          </a:p>
          <a:p>
            <a:pPr marL="342900" lvl="0" indent="-342900" algn="just">
              <a:buFontTx/>
              <a:buChar char="-"/>
            </a:pPr>
            <a:endParaRPr lang="ru-RU" sz="2200" dirty="0" smtClean="0">
              <a:latin typeface="+mj-lt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atin typeface="+mj-lt"/>
                <a:cs typeface="Arial" panose="020B0604020202020204" pitchFamily="34" charset="0"/>
              </a:rPr>
              <a:t>ВМФ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 – реорганизация 123 частей в части и силы постоянной готовности. Принятие на вооружение 8 РПКСН, 12 многоцелевых ПЛ, 42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надводных кораблей</a:t>
            </a:r>
          </a:p>
          <a:p>
            <a:pPr marL="342900" lvl="0" indent="-342900" algn="just">
              <a:buFontTx/>
              <a:buChar char="-"/>
            </a:pPr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272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перевод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аутсорсинг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(обслуживание гражданскими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системы обеспечения и обслуживания Вооруженных сил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 lvl="0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гуманизация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условий прохождения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военной службы по призыву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(легализация пользования мобильными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телефонами,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переход на 5-и дневную рабочую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неделю, 1 час дневного отдыха – послеобеденный сон, расширение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с гражданскими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организациями)</a:t>
            </a:r>
          </a:p>
          <a:p>
            <a:pPr marL="342900" lvl="0" indent="-342900">
              <a:buFontTx/>
              <a:buChar char="-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реализация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программы перевооружения.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Оснащение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Вооруженных Сил России новейшими образцами вооружения и военной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техники </a:t>
            </a:r>
          </a:p>
          <a:p>
            <a:pPr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        «</a:t>
            </a:r>
            <a:r>
              <a:rPr lang="ru-RU" i="1" dirty="0" smtClean="0">
                <a:latin typeface="Arial Narrow" pitchFamily="34" charset="0"/>
              </a:rPr>
              <a:t>27. Российская </a:t>
            </a:r>
            <a:r>
              <a:rPr lang="ru-RU" i="1" dirty="0">
                <a:latin typeface="Arial Narrow" pitchFamily="34" charset="0"/>
              </a:rPr>
              <a:t>Федерация оставляет за собой</a:t>
            </a:r>
            <a:r>
              <a:rPr lang="ru-RU" b="1" i="1" dirty="0">
                <a:latin typeface="Arial Narrow" pitchFamily="34" charset="0"/>
              </a:rPr>
              <a:t> право применить ядерное оружие</a:t>
            </a:r>
            <a:r>
              <a:rPr lang="ru-RU" i="1" dirty="0">
                <a:latin typeface="Arial Narrow" pitchFamily="34" charset="0"/>
              </a:rPr>
              <a:t> в ответ на применение против нее и (или) ее союзников ядерного и других видов оружия массового поражения, а также</a:t>
            </a:r>
            <a:r>
              <a:rPr lang="ru-RU" b="1" i="1" dirty="0">
                <a:latin typeface="Arial Narrow" pitchFamily="34" charset="0"/>
              </a:rPr>
              <a:t> в случае агрессии</a:t>
            </a:r>
            <a:r>
              <a:rPr lang="ru-RU" i="1" dirty="0">
                <a:latin typeface="Arial Narrow" pitchFamily="34" charset="0"/>
              </a:rPr>
              <a:t> против Российской Федерации</a:t>
            </a:r>
            <a:r>
              <a:rPr lang="ru-RU" b="1" i="1" dirty="0">
                <a:latin typeface="Arial Narrow" pitchFamily="34" charset="0"/>
              </a:rPr>
              <a:t> с применением обычного оружия,</a:t>
            </a:r>
            <a:r>
              <a:rPr lang="ru-RU" i="1" dirty="0">
                <a:latin typeface="Arial Narrow" pitchFamily="34" charset="0"/>
              </a:rPr>
              <a:t> когда под угрозу поставлено само существование </a:t>
            </a:r>
            <a:r>
              <a:rPr lang="ru-RU" i="1" dirty="0" smtClean="0">
                <a:latin typeface="Arial Narrow" pitchFamily="34" charset="0"/>
              </a:rPr>
              <a:t>государства.</a:t>
            </a:r>
          </a:p>
          <a:p>
            <a:pPr marL="0" indent="0" algn="just">
              <a:buNone/>
            </a:pPr>
            <a:r>
              <a:rPr lang="ru-RU" i="1" dirty="0" smtClean="0">
                <a:latin typeface="Arial Narrow" pitchFamily="34" charset="0"/>
              </a:rPr>
              <a:t>          Решение </a:t>
            </a:r>
            <a:r>
              <a:rPr lang="ru-RU" i="1" dirty="0">
                <a:latin typeface="Arial Narrow" panose="020B0606020202030204" pitchFamily="34" charset="0"/>
              </a:rPr>
              <a:t>о применении ядерного оружия принимается Президентом Российской </a:t>
            </a:r>
            <a:r>
              <a:rPr lang="ru-RU" i="1" dirty="0" smtClean="0">
                <a:latin typeface="Arial Narrow" panose="020B0606020202030204" pitchFamily="34" charset="0"/>
              </a:rPr>
              <a:t>Федерации.»</a:t>
            </a:r>
            <a:endParaRPr lang="ru-RU" i="1" dirty="0">
              <a:latin typeface="Arial Narrow" panose="020B0606020202030204" pitchFamily="34" charset="0"/>
            </a:endParaRPr>
          </a:p>
          <a:p>
            <a:pPr algn="just"/>
            <a:endParaRPr lang="ru-RU" dirty="0">
              <a:latin typeface="Arial Narrow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Военная доктрина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(утверждена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Указом Президента РФ от 5 февраля 2010 г. №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146):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05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В Российской Федерации с </a:t>
            </a:r>
            <a:r>
              <a:rPr lang="ru-RU" sz="2400" dirty="0"/>
              <a:t>1 </a:t>
            </a:r>
            <a:r>
              <a:rPr lang="ru-RU" sz="2400" dirty="0" smtClean="0"/>
              <a:t>декабря </a:t>
            </a:r>
            <a:r>
              <a:rPr lang="ru-RU" sz="2400" dirty="0"/>
              <a:t>2010 г</a:t>
            </a:r>
            <a:r>
              <a:rPr lang="ru-RU" sz="2400" dirty="0" smtClean="0"/>
              <a:t>. согласно </a:t>
            </a:r>
            <a:r>
              <a:rPr lang="ru-RU" sz="2400" dirty="0"/>
              <a:t>Указу Президента РФ от 20 сентября 2010 г. </a:t>
            </a:r>
            <a:endParaRPr lang="ru-RU" sz="2400" dirty="0" smtClean="0"/>
          </a:p>
          <a:p>
            <a:r>
              <a:rPr lang="ru-RU" sz="2400" dirty="0" smtClean="0"/>
              <a:t>№ </a:t>
            </a:r>
            <a:r>
              <a:rPr lang="ru-RU" sz="2400" dirty="0"/>
              <a:t>144 «О военно-административном </a:t>
            </a:r>
            <a:r>
              <a:rPr lang="ru-RU" sz="2400" dirty="0" smtClean="0"/>
              <a:t>делении Российской Федерации» создано </a:t>
            </a:r>
            <a:r>
              <a:rPr lang="ru-RU" sz="2400" b="1" dirty="0" smtClean="0"/>
              <a:t>4 военных округа</a:t>
            </a:r>
            <a:r>
              <a:rPr lang="ru-RU" sz="24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 smtClean="0"/>
              <a:t>Западный </a:t>
            </a:r>
            <a:r>
              <a:rPr lang="ru-RU" sz="2400" dirty="0" smtClean="0"/>
              <a:t>(</a:t>
            </a:r>
            <a:r>
              <a:rPr lang="ru-RU" sz="2400" dirty="0"/>
              <a:t>штаб – г. Санкт-Петербург)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b="1" dirty="0"/>
              <a:t>Южный </a:t>
            </a:r>
            <a:r>
              <a:rPr lang="ru-RU" sz="2400" dirty="0" smtClean="0"/>
              <a:t>(штаб </a:t>
            </a:r>
            <a:r>
              <a:rPr lang="ru-RU" sz="2400" dirty="0"/>
              <a:t>– г. Ростов-на-Дону</a:t>
            </a:r>
            <a:r>
              <a:rPr lang="ru-RU" sz="2400" dirty="0" smtClean="0"/>
              <a:t>) 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 smtClean="0"/>
              <a:t>Центральный </a:t>
            </a:r>
            <a:r>
              <a:rPr lang="ru-RU" sz="2400" dirty="0" smtClean="0"/>
              <a:t>(</a:t>
            </a:r>
            <a:r>
              <a:rPr lang="ru-RU" sz="2400" dirty="0"/>
              <a:t>штаб – г.  Екатеринбург)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b="1" dirty="0" smtClean="0"/>
              <a:t>Восточный </a:t>
            </a:r>
            <a:r>
              <a:rPr lang="ru-RU" sz="2400" dirty="0" smtClean="0"/>
              <a:t>(</a:t>
            </a:r>
            <a:r>
              <a:rPr lang="ru-RU" sz="2400" dirty="0"/>
              <a:t>штаб – г. Хабаровск) </a:t>
            </a:r>
            <a:endParaRPr lang="en-US" sz="2400" dirty="0" smtClean="0"/>
          </a:p>
          <a:p>
            <a:pPr algn="just"/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01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В </a:t>
            </a:r>
            <a:r>
              <a:rPr lang="ru-RU" sz="2400" dirty="0"/>
              <a:t>соответствии с Указом Президента РФ от 5 июня </a:t>
            </a:r>
            <a:endParaRPr lang="ru-RU" sz="2400" dirty="0" smtClean="0"/>
          </a:p>
          <a:p>
            <a:r>
              <a:rPr lang="ru-RU" sz="2400" dirty="0" smtClean="0"/>
              <a:t>2020 </a:t>
            </a:r>
            <a:r>
              <a:rPr lang="ru-RU" sz="2400" dirty="0"/>
              <a:t>г. № </a:t>
            </a:r>
            <a:r>
              <a:rPr lang="ru-RU" sz="2400" dirty="0" smtClean="0"/>
              <a:t>374 устанавливается </a:t>
            </a:r>
            <a:r>
              <a:rPr lang="ru-RU" sz="2400" dirty="0"/>
              <a:t>с 1 января 2021 г. следующее военно-административное деление Российской </a:t>
            </a:r>
            <a:r>
              <a:rPr lang="ru-RU" sz="2400" dirty="0" smtClean="0"/>
              <a:t>Федерации:</a:t>
            </a:r>
          </a:p>
          <a:p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Западный </a:t>
            </a:r>
            <a:r>
              <a:rPr lang="ru-RU" sz="2400" b="1" dirty="0"/>
              <a:t>военный </a:t>
            </a:r>
            <a:r>
              <a:rPr lang="ru-RU" sz="2400" b="1" dirty="0" smtClean="0"/>
              <a:t>округ</a:t>
            </a:r>
          </a:p>
          <a:p>
            <a:pPr marL="342900" indent="-342900">
              <a:buFontTx/>
              <a:buChar char="-"/>
            </a:pPr>
            <a:r>
              <a:rPr lang="ru-RU" sz="2400" b="1" dirty="0"/>
              <a:t>Южный военный округ </a:t>
            </a:r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400" b="1" dirty="0"/>
              <a:t>Центральный военный округ </a:t>
            </a:r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400" b="1" dirty="0"/>
              <a:t>Восточный военный округ </a:t>
            </a:r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400" b="1" dirty="0"/>
              <a:t>Северный флот </a:t>
            </a:r>
            <a:r>
              <a:rPr lang="ru-RU" sz="2400" dirty="0" smtClean="0"/>
              <a:t>(штаб – г. Североморск)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334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В </a:t>
            </a:r>
            <a:r>
              <a:rPr lang="ru-RU" sz="2400" dirty="0"/>
              <a:t>военное время </a:t>
            </a:r>
            <a:r>
              <a:rPr lang="ru-RU" sz="2400" dirty="0" smtClean="0"/>
              <a:t>управления  военных округов </a:t>
            </a:r>
            <a:r>
              <a:rPr lang="ru-RU" sz="2400" dirty="0"/>
              <a:t>преобразуются в</a:t>
            </a:r>
            <a:r>
              <a:rPr lang="ru-RU" sz="2400" b="1" dirty="0"/>
              <a:t> объединенные стратегические командования</a:t>
            </a:r>
            <a:r>
              <a:rPr lang="ru-RU" sz="24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ОСК </a:t>
            </a:r>
            <a:r>
              <a:rPr lang="ru-RU" sz="2400" b="1" dirty="0"/>
              <a:t>«</a:t>
            </a:r>
            <a:r>
              <a:rPr lang="ru-RU" sz="2400" b="1" dirty="0" smtClean="0"/>
              <a:t>Запад»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ОСК </a:t>
            </a:r>
            <a:r>
              <a:rPr lang="ru-RU" sz="2400" b="1" dirty="0"/>
              <a:t>«</a:t>
            </a:r>
            <a:r>
              <a:rPr lang="ru-RU" sz="2400" b="1" dirty="0" smtClean="0"/>
              <a:t>Юг»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ОСК </a:t>
            </a:r>
            <a:r>
              <a:rPr lang="ru-RU" sz="2400" b="1" dirty="0"/>
              <a:t>«</a:t>
            </a:r>
            <a:r>
              <a:rPr lang="ru-RU" sz="2400" b="1" dirty="0" smtClean="0"/>
              <a:t>Центр»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ОСК </a:t>
            </a:r>
            <a:r>
              <a:rPr lang="ru-RU" sz="2400" b="1" dirty="0"/>
              <a:t>«</a:t>
            </a:r>
            <a:r>
              <a:rPr lang="ru-RU" sz="2400" b="1" dirty="0" smtClean="0"/>
              <a:t>Восток»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ОСК «Северный флот»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     Командующему </a:t>
            </a:r>
            <a:r>
              <a:rPr lang="ru-RU" sz="2400" dirty="0"/>
              <a:t>ОСК будут подчинены не только все воинские соединения и части в границах региона, но и части других силовых структур: </a:t>
            </a:r>
            <a:r>
              <a:rPr lang="ru-RU" sz="2400" dirty="0" smtClean="0"/>
              <a:t>Войск </a:t>
            </a:r>
            <a:r>
              <a:rPr lang="ru-RU" sz="2400" dirty="0" err="1" smtClean="0"/>
              <a:t>Росгвардии</a:t>
            </a:r>
            <a:r>
              <a:rPr lang="ru-RU" sz="2400" dirty="0" smtClean="0"/>
              <a:t>, Пограничной службы, МЧС и других.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45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3910"/>
          </a:xfrm>
        </p:spPr>
        <p:txBody>
          <a:bodyPr/>
          <a:lstStyle/>
          <a:p>
            <a:r>
              <a:rPr lang="ru-RU" sz="2400" b="1" u="sng" dirty="0"/>
              <a:t>Система управления национальной обороной России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4389437"/>
          </a:xfrm>
        </p:spPr>
        <p:txBody>
          <a:bodyPr/>
          <a:lstStyle/>
          <a:p>
            <a:r>
              <a:rPr lang="ru-RU" sz="2200" b="1" dirty="0">
                <a:latin typeface="Arial Narrow" pitchFamily="34" charset="0"/>
              </a:rPr>
              <a:t>Президент </a:t>
            </a:r>
            <a:r>
              <a:rPr lang="ru-RU" sz="2200" b="1" dirty="0" smtClean="0">
                <a:latin typeface="Arial Narrow" pitchFamily="34" charset="0"/>
              </a:rPr>
              <a:t>Российской Федерации </a:t>
            </a:r>
            <a:r>
              <a:rPr lang="ru-RU" sz="2200" b="1" dirty="0">
                <a:latin typeface="Arial Narrow" pitchFamily="34" charset="0"/>
              </a:rPr>
              <a:t>- Верховный Главнокомандующий </a:t>
            </a:r>
            <a:r>
              <a:rPr lang="ru-RU" sz="2200" b="1" dirty="0" smtClean="0">
                <a:latin typeface="Arial Narrow" pitchFamily="34" charset="0"/>
              </a:rPr>
              <a:t>Вооружёнными Силами РФ,</a:t>
            </a:r>
            <a:r>
              <a:rPr lang="ru-RU" sz="2200" dirty="0" smtClean="0">
                <a:latin typeface="Arial Narrow" pitchFamily="34" charset="0"/>
              </a:rPr>
              <a:t> </a:t>
            </a:r>
            <a:r>
              <a:rPr lang="ru-RU" sz="2200" dirty="0">
                <a:latin typeface="Arial Narrow" pitchFamily="34" charset="0"/>
              </a:rPr>
              <a:t>определяет основные направления военной политики российского государства, в том числе утверждает концепцию и планы строительства и развития Вооруженных сил</a:t>
            </a:r>
          </a:p>
          <a:p>
            <a:r>
              <a:rPr lang="ru-RU" sz="2200" b="1" dirty="0">
                <a:latin typeface="Arial Narrow" pitchFamily="34" charset="0"/>
              </a:rPr>
              <a:t>Федеральное собрание РФ: </a:t>
            </a:r>
            <a:r>
              <a:rPr lang="ru-RU" sz="2200" dirty="0">
                <a:latin typeface="Arial Narrow" pitchFamily="34" charset="0"/>
              </a:rPr>
              <a:t>принимает законы в области обороны страны, рассматривает расходы на оборону.</a:t>
            </a:r>
          </a:p>
          <a:p>
            <a:r>
              <a:rPr lang="ru-RU" sz="2200" b="1" dirty="0">
                <a:latin typeface="Arial Narrow" pitchFamily="34" charset="0"/>
              </a:rPr>
              <a:t>Правительство РФ</a:t>
            </a:r>
            <a:r>
              <a:rPr lang="ru-RU" sz="2200" dirty="0">
                <a:latin typeface="Arial Narrow" pitchFamily="34" charset="0"/>
              </a:rPr>
              <a:t>: осуществляет меры по обеспечению обороны страны.</a:t>
            </a:r>
          </a:p>
          <a:p>
            <a:r>
              <a:rPr lang="ru-RU" sz="2200" b="1" dirty="0">
                <a:latin typeface="Arial Narrow" pitchFamily="34" charset="0"/>
              </a:rPr>
              <a:t>Министр обороны:</a:t>
            </a:r>
            <a:endParaRPr lang="ru-RU" sz="22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200" b="1" dirty="0">
                <a:latin typeface="Arial Narrow" pitchFamily="34" charset="0"/>
              </a:rPr>
              <a:t>- </a:t>
            </a:r>
            <a:r>
              <a:rPr lang="ru-RU" sz="2200" b="1" dirty="0" smtClean="0">
                <a:latin typeface="Arial Narrow" pitchFamily="34" charset="0"/>
              </a:rPr>
              <a:t> Министерство </a:t>
            </a:r>
            <a:r>
              <a:rPr lang="ru-RU" sz="2200" b="1" dirty="0">
                <a:latin typeface="Arial Narrow" pitchFamily="34" charset="0"/>
              </a:rPr>
              <a:t>обороны РФ: </a:t>
            </a:r>
            <a:r>
              <a:rPr lang="ru-RU" sz="2200" dirty="0" smtClean="0">
                <a:latin typeface="Arial Narrow" pitchFamily="34" charset="0"/>
              </a:rPr>
              <a:t>осуществляет </a:t>
            </a:r>
            <a:r>
              <a:rPr lang="ru-RU" sz="2200" dirty="0">
                <a:latin typeface="Arial Narrow" pitchFamily="34" charset="0"/>
              </a:rPr>
              <a:t>государственное управление в области обороны.</a:t>
            </a:r>
          </a:p>
          <a:p>
            <a:pPr marL="0" indent="0">
              <a:buNone/>
            </a:pPr>
            <a:r>
              <a:rPr lang="ru-RU" sz="2200" b="1" dirty="0" smtClean="0">
                <a:latin typeface="Arial Narrow" pitchFamily="34" charset="0"/>
              </a:rPr>
              <a:t>-  Генеральный </a:t>
            </a:r>
            <a:r>
              <a:rPr lang="ru-RU" sz="2200" b="1" dirty="0">
                <a:latin typeface="Arial Narrow" pitchFamily="34" charset="0"/>
              </a:rPr>
              <a:t>штаб ВС РФ: </a:t>
            </a:r>
            <a:r>
              <a:rPr lang="ru-RU" sz="2200" dirty="0">
                <a:latin typeface="Arial Narrow" pitchFamily="34" charset="0"/>
              </a:rPr>
              <a:t>разрабатывает оперативные планы применения ВС РФ, осуществляет управление ВС РФ по выполнению задач в области обороны</a:t>
            </a:r>
            <a:r>
              <a:rPr lang="ru-RU" sz="2200" dirty="0" smtClean="0">
                <a:latin typeface="Arial Narrow" pitchFamily="34" charset="0"/>
              </a:rPr>
              <a:t>.</a:t>
            </a:r>
            <a:r>
              <a:rPr lang="ru-RU" sz="2200" b="1" dirty="0"/>
              <a:t> </a:t>
            </a:r>
            <a:endParaRPr lang="ru-RU" sz="2200" b="1" dirty="0" smtClean="0"/>
          </a:p>
          <a:p>
            <a:r>
              <a:rPr lang="ru-RU" sz="2200" b="1" dirty="0" err="1" smtClean="0"/>
              <a:t>Главкоматы</a:t>
            </a:r>
            <a:r>
              <a:rPr lang="ru-RU" sz="2200" b="1" dirty="0" smtClean="0"/>
              <a:t> видов </a:t>
            </a:r>
            <a:r>
              <a:rPr lang="ru-RU" sz="2200" b="1" dirty="0"/>
              <a:t>ВС РФ</a:t>
            </a:r>
            <a:endParaRPr lang="ru-RU" sz="2200" dirty="0"/>
          </a:p>
          <a:p>
            <a:r>
              <a:rPr lang="ru-RU" sz="2200" b="1" dirty="0" smtClean="0"/>
              <a:t>Командования родов </a:t>
            </a:r>
            <a:r>
              <a:rPr lang="ru-RU" sz="2200" b="1" dirty="0"/>
              <a:t>войск ВС РФ</a:t>
            </a:r>
            <a:endParaRPr lang="ru-RU" sz="2200" dirty="0"/>
          </a:p>
          <a:p>
            <a:r>
              <a:rPr lang="ru-RU" sz="2200" b="1" dirty="0" smtClean="0"/>
              <a:t>Командование тыла ВС РФ</a:t>
            </a:r>
            <a:endParaRPr lang="ru-RU" sz="22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endParaRPr lang="ru-RU" sz="2400" dirty="0"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1213</TotalTime>
  <Words>3539</Words>
  <Application>Microsoft Office PowerPoint</Application>
  <PresentationFormat>Экран (4:3)</PresentationFormat>
  <Paragraphs>256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Поток</vt:lpstr>
      <vt:lpstr> О структурных и качественных изменениях в Вооруженных Силах Российской Федерации </vt:lpstr>
      <vt:lpstr>Роль и место ВС РФ в системе национальной безопасности России</vt:lpstr>
      <vt:lpstr>     Задачи Вооруженных Сил РФ  (структурированы по четырем основным  на­правлениям) </vt:lpstr>
      <vt:lpstr>Военная доктрина Российской Федерации (утверждена Указом Президента РФ от 5 февраля 2010 г. № 146):  </vt:lpstr>
      <vt:lpstr>Военная доктрина Российской Федерации (утверждена Указом Президента РФ от 5 февраля 2010 г. № 146):  </vt:lpstr>
      <vt:lpstr>Презентация PowerPoint</vt:lpstr>
      <vt:lpstr>Презентация PowerPoint</vt:lpstr>
      <vt:lpstr>Презентация PowerPoint</vt:lpstr>
      <vt:lpstr>Система управления национальной обороной России </vt:lpstr>
      <vt:lpstr>  3. Состав Вооруженных сил РФ</vt:lpstr>
      <vt:lpstr>Виды Вооружённых Сил и рода войск </vt:lpstr>
      <vt:lpstr>Виды Вооруженных сил РФ </vt:lpstr>
      <vt:lpstr>Презентация PowerPoint</vt:lpstr>
      <vt:lpstr>Мотострелковые войска </vt:lpstr>
      <vt:lpstr>Танковые войска </vt:lpstr>
      <vt:lpstr>Ракетные войска и артиллерия (РВиА) </vt:lpstr>
      <vt:lpstr>Войска противовоздушной обороны (ПВО) </vt:lpstr>
      <vt:lpstr>Презентация PowerPoint</vt:lpstr>
      <vt:lpstr>Презентация PowerPoint</vt:lpstr>
      <vt:lpstr>   Воздушно-космические силы (созданы 1 августа 2015 года) </vt:lpstr>
      <vt:lpstr>           ВКС структурно включают: -  Военно-воздушные силы -  Космические войска -  Войска ПВО и ПРО  </vt:lpstr>
      <vt:lpstr>Презентация PowerPoint</vt:lpstr>
      <vt:lpstr>Презентация PowerPoint</vt:lpstr>
      <vt:lpstr>Презентация PowerPoint</vt:lpstr>
      <vt:lpstr>Презентация PowerPoint</vt:lpstr>
      <vt:lpstr>Военно-морской флот (ВМФ) </vt:lpstr>
      <vt:lpstr>Презентация PowerPoint</vt:lpstr>
      <vt:lpstr>Презентация PowerPoint</vt:lpstr>
      <vt:lpstr>Презентация PowerPoint</vt:lpstr>
      <vt:lpstr>Ракетные войска стратегического назначения (РВСН)</vt:lpstr>
      <vt:lpstr>Презентация PowerPoint</vt:lpstr>
      <vt:lpstr>Презентация PowerPoint</vt:lpstr>
      <vt:lpstr>Воздушно-десантные войска </vt:lpstr>
      <vt:lpstr>Презентация PowerPoint</vt:lpstr>
      <vt:lpstr>Презентация PowerPoint</vt:lpstr>
      <vt:lpstr>Тыл Вооруженных сил РФ </vt:lpstr>
      <vt:lpstr>Презентация PowerPoint</vt:lpstr>
      <vt:lpstr>Презентация PowerPoint</vt:lpstr>
      <vt:lpstr>Презентация PowerPoint</vt:lpstr>
      <vt:lpstr>Качественные изменения в ВС РФ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уберечься от поражения молнией</dc:title>
  <dc:creator>компаньон</dc:creator>
  <cp:lastModifiedBy>Windows User</cp:lastModifiedBy>
  <cp:revision>128</cp:revision>
  <dcterms:created xsi:type="dcterms:W3CDTF">2008-02-25T13:45:26Z</dcterms:created>
  <dcterms:modified xsi:type="dcterms:W3CDTF">2020-11-12T09:15:25Z</dcterms:modified>
</cp:coreProperties>
</file>