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0" r:id="rId5"/>
    <p:sldId id="259" r:id="rId6"/>
    <p:sldId id="260" r:id="rId7"/>
    <p:sldId id="269" r:id="rId8"/>
    <p:sldId id="271" r:id="rId9"/>
    <p:sldId id="262" r:id="rId10"/>
    <p:sldId id="263" r:id="rId11"/>
    <p:sldId id="264" r:id="rId12"/>
    <p:sldId id="265" r:id="rId13"/>
    <p:sldId id="2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80"/>
    <a:srgbClr val="3C7F88"/>
    <a:srgbClr val="47B6EE"/>
    <a:srgbClr val="3EA8D0"/>
    <a:srgbClr val="FCA7DE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31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NQC6i" TargetMode="External"/><Relationship Id="rId2" Type="http://schemas.openxmlformats.org/officeDocument/2006/relationships/hyperlink" Target="https://vk.com/profcollege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rof_kollege.38/" TargetMode="External"/><Relationship Id="rId5" Type="http://schemas.openxmlformats.org/officeDocument/2006/relationships/hyperlink" Target="https://clck.ru/NQCPM" TargetMode="External"/><Relationship Id="rId4" Type="http://schemas.openxmlformats.org/officeDocument/2006/relationships/hyperlink" Target="https://ok.ru/group/547647759320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939" y="0"/>
            <a:ext cx="7635061" cy="3161673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Опыт работы со студентами, проживающими в общежитии в период самоизоляции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788" y="6122775"/>
            <a:ext cx="5163043" cy="476186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543480"/>
                </a:solidFill>
                <a:cs typeface="Times New Roman" pitchFamily="18" charset="0"/>
              </a:rPr>
              <a:t>Заместитель директора по ВР Кузнецова Галина Викторовна</a:t>
            </a:r>
            <a:endParaRPr lang="en-US" dirty="0">
              <a:solidFill>
                <a:srgbClr val="54348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n6a-HxGIkP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846" y="3290046"/>
            <a:ext cx="1434354" cy="1434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375" y="143436"/>
            <a:ext cx="49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ГБПОУ ИО ПКЖИ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Учебная деятельность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 descr="IMG_2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36" y="1398495"/>
            <a:ext cx="4235824" cy="2823882"/>
          </a:xfrm>
          <a:prstGeom prst="rect">
            <a:avLst/>
          </a:prstGeom>
        </p:spPr>
      </p:pic>
      <p:pic>
        <p:nvPicPr>
          <p:cNvPr id="3" name="Рисунок 2" descr="IMG_2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0479" y="3532094"/>
            <a:ext cx="4766980" cy="31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Творческая деятельность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IMG_2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696" y="1283731"/>
            <a:ext cx="3248850" cy="4873275"/>
          </a:xfrm>
          <a:prstGeom prst="rect">
            <a:avLst/>
          </a:prstGeom>
        </p:spPr>
      </p:pic>
      <p:pic>
        <p:nvPicPr>
          <p:cNvPr id="8" name="Рисунок 7" descr="IMG_2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7069" y="1221795"/>
            <a:ext cx="4053253" cy="2702169"/>
          </a:xfrm>
          <a:prstGeom prst="rect">
            <a:avLst/>
          </a:prstGeom>
        </p:spPr>
      </p:pic>
      <p:pic>
        <p:nvPicPr>
          <p:cNvPr id="10" name="Рисунок 9" descr="91465544_490177735201482_237007887510011904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4940" y="4000500"/>
            <a:ext cx="4031137" cy="26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3" y="113755"/>
            <a:ext cx="8255625" cy="9167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Исследовательская деятельность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 descr="IMG_2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8607" y="1811216"/>
            <a:ext cx="2397369" cy="3596054"/>
          </a:xfrm>
          <a:prstGeom prst="rect">
            <a:avLst/>
          </a:prstGeom>
        </p:spPr>
      </p:pic>
      <p:pic>
        <p:nvPicPr>
          <p:cNvPr id="4" name="Рисунок 3" descr="IMG_2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7484" y="1820538"/>
            <a:ext cx="2397369" cy="3596054"/>
          </a:xfrm>
          <a:prstGeom prst="rect">
            <a:avLst/>
          </a:prstGeom>
        </p:spPr>
      </p:pic>
      <p:pic>
        <p:nvPicPr>
          <p:cNvPr id="5" name="Рисунок 4" descr="IMG_2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607" y="1777107"/>
            <a:ext cx="2397369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Функционал, механизмы взаимодействия сотрудников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" y="1485899"/>
            <a:ext cx="80676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Персонал, выполняющий функции, связанные с реализацией направлений воспитательной деятельности со студентами, проживающими в общежитии, по-прежнему выполняют свою работу теперь в дистанционном режиме. Так, социальный педагог и педагог-психолог проводят необходимые консультации посредством мобильной связи и видео связи; педагог-организатор реализует онлайн мероприятия на страницах колледжа в социальных сетях; руководитель физ. воспитания консультирует и дает видео уроки.</a:t>
            </a:r>
          </a:p>
        </p:txBody>
      </p:sp>
    </p:spTree>
    <p:extLst>
      <p:ext uri="{BB962C8B-B14F-4D97-AF65-F5344CB8AC3E}">
        <p14:creationId xmlns:p14="http://schemas.microsoft.com/office/powerpoint/2010/main" val="11926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3" y="113755"/>
            <a:ext cx="8255625" cy="9167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Ссылки на наши страницы в социальных сетях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69" y="1389184"/>
            <a:ext cx="703384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Вконтакте</a:t>
            </a:r>
            <a:endParaRPr lang="ru-RU" sz="2400" dirty="0" smtClean="0"/>
          </a:p>
          <a:p>
            <a:r>
              <a:rPr lang="en-US" sz="2400" dirty="0" smtClean="0">
                <a:hlinkClick r:id="rId2"/>
              </a:rPr>
              <a:t>https://vk.com/profcollege38</a:t>
            </a:r>
            <a:endParaRPr lang="ru-RU" sz="2400" dirty="0" smtClean="0"/>
          </a:p>
          <a:p>
            <a:r>
              <a:rPr lang="en-US" sz="2400" dirty="0" err="1" smtClean="0"/>
              <a:t>Youtube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https://clck.ru/NQC6i</a:t>
            </a:r>
            <a:endParaRPr lang="ru-RU" sz="2400" dirty="0" smtClean="0"/>
          </a:p>
          <a:p>
            <a:r>
              <a:rPr lang="ru-RU" sz="2400" dirty="0" smtClean="0"/>
              <a:t>Одноклассники</a:t>
            </a:r>
          </a:p>
          <a:p>
            <a:r>
              <a:rPr lang="en-US" sz="2400" dirty="0" smtClean="0">
                <a:hlinkClick r:id="rId4"/>
              </a:rPr>
              <a:t>https://ok.ru/group/54764775932035</a:t>
            </a:r>
            <a:endParaRPr lang="ru-RU" sz="2400" dirty="0" smtClean="0"/>
          </a:p>
          <a:p>
            <a:r>
              <a:rPr lang="en-US" sz="2400" dirty="0" err="1" smtClean="0"/>
              <a:t>Facebook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clck.ru/NQCPM</a:t>
            </a:r>
            <a:endParaRPr lang="ru-RU" sz="2400" dirty="0" smtClean="0"/>
          </a:p>
          <a:p>
            <a:r>
              <a:rPr lang="ru-RU" sz="2400" dirty="0" err="1" smtClean="0"/>
              <a:t>Инстаграм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https://www.instagram.com/prof_kollege.38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04266" y="1578349"/>
            <a:ext cx="80110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Федеральный государственный образовательный стандарт среднего профессионального образования ставит перед профессиональной образовательной организацией  задачи сформировать социокультурную среду, создавать условия, необходимые для всестороннего развития и социализации личности, сохранения здоровья обучающихся, способствовать развитию воспитательного компонента образовательного процесса, включая развитие самоуправления, участие обучающихся в работе общественных организаций, спортивных и творческих клубов.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50" y="323305"/>
            <a:ext cx="8096631" cy="9435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 этом этапе жизни </a:t>
            </a:r>
            <a:r>
              <a:rPr lang="ru-RU" dirty="0" smtClean="0">
                <a:solidFill>
                  <a:schemeClr val="bg1"/>
                </a:solidFill>
              </a:rPr>
              <a:t>студентам приходится:</a:t>
            </a:r>
            <a:r>
              <a:rPr lang="ru-RU" dirty="0"/>
              <a:t/>
            </a:r>
            <a:br>
              <a:rPr lang="ru-RU" dirty="0"/>
            </a:b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040" y="1368799"/>
            <a:ext cx="85063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приспосабливаться к глубоким изменениям в физическом, интеллектуальном, социальном и эмоциональном состоянии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б) развивать в себе позитивное восприятие самих себя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в) развивать самостоятельность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г) осознать собственную идентичность и усвоить личные и социальные ценности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д) привыкать к социальной адаптации, расположению/нерасположению своего окружения, как людей одного с ними пола, так и противоположного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е) осознавать реалии социального и политического мира вокруг них, научиться справляться с ними и конструктивно на них реагировать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ж) устанавливать отношения с теми представителями старшего поколения, которые могут способствовать процессу их взросления.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566" y="1873624"/>
            <a:ext cx="777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Обеспечить 100% охват в адаптации к дистанционному обучению и жизни в самоизоляции на период пандемии студентов, проживающих в общежитии.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8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370" y="1538654"/>
            <a:ext cx="80041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Обеспечить индивидуальными средствами связи студентов, проживающих в общежитии для успешного дистанционного обучения;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Научить студентов самостоятельно, планировать учебную работу на дистанционном обучении;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Обеспечить ежедневный досуг студентов, проживающих в общежитии;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Обеспечить всем необходимым для организации быта студентов, проживающих в общежитии;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dirty="0" smtClean="0"/>
              <a:t>- Обеспечить круглосуточную связь студентов, проживающих в общежитии с администрацией колледжа, педагогом-психологом, социальным педагогом.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Ответственные лица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5691" y="1273549"/>
            <a:ext cx="777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 Директор колледжа;</a:t>
            </a:r>
          </a:p>
          <a:p>
            <a:r>
              <a:rPr lang="ru-RU" sz="3600" dirty="0" smtClean="0"/>
              <a:t>- Заместитель директора по ВР; </a:t>
            </a:r>
          </a:p>
          <a:p>
            <a:r>
              <a:rPr lang="ru-RU" sz="3600" dirty="0" smtClean="0"/>
              <a:t>- Социальный педагог;</a:t>
            </a:r>
          </a:p>
          <a:p>
            <a:r>
              <a:rPr lang="ru-RU" sz="3600" dirty="0" smtClean="0"/>
              <a:t>- Педагог-психолог;</a:t>
            </a:r>
          </a:p>
          <a:p>
            <a:r>
              <a:rPr lang="ru-RU" sz="3600" dirty="0" smtClean="0"/>
              <a:t>- Воспитатели общежития;</a:t>
            </a:r>
          </a:p>
          <a:p>
            <a:r>
              <a:rPr lang="ru-RU" sz="3600" dirty="0" smtClean="0"/>
              <a:t>- Педагог-организатор;</a:t>
            </a:r>
          </a:p>
          <a:p>
            <a:r>
              <a:rPr lang="ru-RU" sz="3600" dirty="0" smtClean="0"/>
              <a:t>- Преподаватели;</a:t>
            </a:r>
          </a:p>
          <a:p>
            <a:r>
              <a:rPr lang="ru-RU" sz="3600" dirty="0" smtClean="0"/>
              <a:t>- Мастера ПО;</a:t>
            </a:r>
          </a:p>
          <a:p>
            <a:r>
              <a:rPr lang="ru-RU" sz="3600" dirty="0" smtClean="0"/>
              <a:t>- Руководители групп.</a:t>
            </a:r>
          </a:p>
          <a:p>
            <a:pPr marL="571500" indent="-571500">
              <a:buFontTx/>
              <a:buChar char="-"/>
            </a:pPr>
            <a:endParaRPr lang="ru-RU" sz="3600" dirty="0" smtClean="0"/>
          </a:p>
          <a:p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Доминанта возраста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566" y="1873624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Это </a:t>
            </a:r>
            <a:r>
              <a:rPr lang="ru-RU" sz="3200" dirty="0"/>
              <a:t>о</a:t>
            </a:r>
            <a:r>
              <a:rPr lang="ru-RU" sz="3200" dirty="0" smtClean="0"/>
              <a:t>бщение </a:t>
            </a:r>
            <a:r>
              <a:rPr lang="ru-RU" sz="3200" dirty="0"/>
              <a:t>и становление отношения к миру, к себе, к познанию, при этом это отношение становится результатом действия и дискуссий вокруг сделанного. </a:t>
            </a:r>
          </a:p>
        </p:txBody>
      </p:sp>
    </p:spTree>
    <p:extLst>
      <p:ext uri="{BB962C8B-B14F-4D97-AF65-F5344CB8AC3E}">
        <p14:creationId xmlns:p14="http://schemas.microsoft.com/office/powerpoint/2010/main" val="511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Доминанта возраста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566" y="1873624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Это </a:t>
            </a:r>
            <a:r>
              <a:rPr lang="ru-RU" sz="3200" dirty="0"/>
              <a:t>о</a:t>
            </a:r>
            <a:r>
              <a:rPr lang="ru-RU" sz="3200" dirty="0" smtClean="0"/>
              <a:t>бщение </a:t>
            </a:r>
            <a:r>
              <a:rPr lang="ru-RU" sz="3200" dirty="0"/>
              <a:t>и становление отношения к миру, к себе, к познанию, при этом это отношение становится результатом действия и дискуссий вокруг сделанного.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3" y="3836987"/>
            <a:ext cx="2371725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3755"/>
            <a:ext cx="6924294" cy="9167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Спортивная деятельность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 descr="IMG_2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507" y="1348388"/>
            <a:ext cx="3771740" cy="2514494"/>
          </a:xfrm>
          <a:prstGeom prst="rect">
            <a:avLst/>
          </a:prstGeom>
        </p:spPr>
      </p:pic>
      <p:pic>
        <p:nvPicPr>
          <p:cNvPr id="6" name="Рисунок 5" descr="IMG_2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95" y="1308740"/>
            <a:ext cx="3809999" cy="2540000"/>
          </a:xfrm>
          <a:prstGeom prst="rect">
            <a:avLst/>
          </a:prstGeom>
        </p:spPr>
      </p:pic>
      <p:pic>
        <p:nvPicPr>
          <p:cNvPr id="4" name="Рисунок 3" descr="IMG_2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748" y="3832413"/>
            <a:ext cx="4538380" cy="30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472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Опыт работы со студентами, проживающими в общежитии в период самоизоляции</vt:lpstr>
      <vt:lpstr>Презентация PowerPoint</vt:lpstr>
      <vt:lpstr>На этом этапе жизни студентам приходится: </vt:lpstr>
      <vt:lpstr>Цель</vt:lpstr>
      <vt:lpstr>Задачи </vt:lpstr>
      <vt:lpstr>Ответственные лица </vt:lpstr>
      <vt:lpstr>Доминанта возраста</vt:lpstr>
      <vt:lpstr>Доминанта возраста</vt:lpstr>
      <vt:lpstr>Спортивная деятельность</vt:lpstr>
      <vt:lpstr>Учебная деятельность</vt:lpstr>
      <vt:lpstr>Творческая деятельность</vt:lpstr>
      <vt:lpstr>Исследовательская деятельность</vt:lpstr>
      <vt:lpstr>Функционал, механизмы взаимодействия сотрудников</vt:lpstr>
      <vt:lpstr>Ссылки на наши страницы в социальных сетях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30</cp:revision>
  <dcterms:created xsi:type="dcterms:W3CDTF">2019-02-21T15:01:25Z</dcterms:created>
  <dcterms:modified xsi:type="dcterms:W3CDTF">2020-05-13T00:42:34Z</dcterms:modified>
</cp:coreProperties>
</file>