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46" r:id="rId2"/>
    <p:sldId id="359" r:id="rId3"/>
    <p:sldId id="361" r:id="rId4"/>
    <p:sldId id="360" r:id="rId5"/>
    <p:sldId id="357" r:id="rId6"/>
    <p:sldId id="362" r:id="rId7"/>
    <p:sldId id="363" r:id="rId8"/>
    <p:sldId id="365" r:id="rId9"/>
    <p:sldId id="366" r:id="rId10"/>
    <p:sldId id="367" r:id="rId11"/>
    <p:sldId id="3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660"/>
  </p:normalViewPr>
  <p:slideViewPr>
    <p:cSldViewPr>
      <p:cViewPr varScale="1">
        <p:scale>
          <a:sx n="110" d="100"/>
          <a:sy n="110" d="100"/>
        </p:scale>
        <p:origin x="17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9211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belregion.ru/press/news.php?ID=29253" TargetMode="External"/><Relationship Id="rId3" Type="http://schemas.openxmlformats.org/officeDocument/2006/relationships/hyperlink" Target="https://belregion.ru/author/?ID=161" TargetMode="External"/><Relationship Id="rId7" Type="http://schemas.openxmlformats.org/officeDocument/2006/relationships/hyperlink" Target="https://www.tehsheb31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gpk.ru/" TargetMode="External"/><Relationship Id="rId5" Type="http://schemas.openxmlformats.org/officeDocument/2006/relationships/hyperlink" Target="https://bincol.ru/" TargetMode="External"/><Relationship Id="rId4" Type="http://schemas.openxmlformats.org/officeDocument/2006/relationships/hyperlink" Target="http://belpedcol.ru/belgorod-irkutsk-obmen-opytom/" TargetMode="External"/><Relationship Id="rId9" Type="http://schemas.openxmlformats.org/officeDocument/2006/relationships/hyperlink" Target="https://www.youtube.com/watch?v=PIqUBwX93z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2400" y="2133600"/>
            <a:ext cx="4870938" cy="100965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</a:rPr>
              <a:t>Опыт Белгородских колледжей по организации дуального обучения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6038850"/>
            <a:ext cx="3505200" cy="68580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ГБПОУ ИО ПКЖИ </a:t>
            </a:r>
          </a:p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Кузнецова Галина Викторовна</a:t>
            </a:r>
            <a:endParaRPr lang="en-US" dirty="0" smtClean="0">
              <a:solidFill>
                <a:schemeClr val="bg1"/>
              </a:solidFill>
            </a:endParaRPr>
          </a:p>
          <a:p>
            <a:pPr algn="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219199" y="3048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ru-RU" altLang="ko-KR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На основе полученного опыта сделали выводы, наметили векторы </a:t>
            </a:r>
          </a:p>
          <a:p>
            <a:pPr algn="ctr" latinLnBrk="1">
              <a:defRPr/>
            </a:pPr>
            <a:r>
              <a:rPr kumimoji="1" lang="ru-RU" altLang="ko-KR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развития по внедрению программы дуального обучения в Иркутской области.</a:t>
            </a:r>
            <a:endParaRPr kumimoji="1" lang="ru-RU" altLang="ko-KR" sz="2000" dirty="0">
              <a:solidFill>
                <a:schemeClr val="bg1"/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437" y="1668585"/>
            <a:ext cx="5181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7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3421" y="228600"/>
            <a:ext cx="7848600" cy="762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Ссылки на источники информации: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762000"/>
            <a:ext cx="71628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Управление 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профессионального образования и науки департамента внутренней и кадровой политики Белгородской области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://belregion.ru/author/?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ID=161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Попова Елена Александровна, директор 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Белгородского педагогического колледжа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://belpedcol.ru/belgorod-irkutsk-obmen-opytom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/</a:t>
            </a: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Шаталов Олег Александрович, директор 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Белгородского индустриального колледжа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https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://bincol.ru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/</a:t>
            </a: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Петров Сергей Александрович, директор 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Белгородского политехнического колледжа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https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://bincol.ru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/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Русанова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Татьяна Ивановна, директор </a:t>
            </a:r>
            <a:r>
              <a:rPr lang="ru-RU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Губкинского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горно-политехнического колледжа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http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://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ggpk.ru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Гиль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Елена Германовна, директор </a:t>
            </a:r>
            <a:r>
              <a:rPr lang="ru-RU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Шебекинского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агротехнического ремесленного техникума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https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://www.tehsheb31.com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/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Основные шаги к обновлению системы профессионального образования Белгородской области представлены в 10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тезисах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https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://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belregion.ru/press/news.php?ID=29253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9"/>
              </a:rPr>
              <a:t>https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hlinkClick r:id="rId9"/>
              </a:rPr>
              <a:t>://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9"/>
              </a:rPr>
              <a:t>www.youtube.com/watch?v=PIqUBwX93zk</a:t>
            </a: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223962" y="6858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ru-RU" altLang="ko-KR" dirty="0" smtClean="0">
                <a:solidFill>
                  <a:schemeClr val="bg1"/>
                </a:solidFill>
                <a:ea typeface="굴림" pitchFamily="34" charset="-127"/>
              </a:rPr>
              <a:t>С 28.05 по </a:t>
            </a:r>
            <a:r>
              <a:rPr kumimoji="1" lang="ru-RU" altLang="ko-KR" sz="1600" dirty="0" smtClean="0">
                <a:solidFill>
                  <a:schemeClr val="bg1"/>
                </a:solidFill>
                <a:ea typeface="굴림" pitchFamily="34" charset="-127"/>
              </a:rPr>
              <a:t>31.05 Делегация из Иркутской области в составе 6 человек приняла участие</a:t>
            </a:r>
          </a:p>
          <a:p>
            <a:pPr algn="ctr" latinLnBrk="1">
              <a:defRPr/>
            </a:pPr>
            <a:r>
              <a:rPr kumimoji="1" lang="ru-RU" altLang="ko-KR" sz="1600" dirty="0">
                <a:solidFill>
                  <a:schemeClr val="bg1"/>
                </a:solidFill>
                <a:ea typeface="굴림" pitchFamily="34" charset="-127"/>
              </a:rPr>
              <a:t>в</a:t>
            </a:r>
            <a:r>
              <a:rPr kumimoji="1" lang="ru-RU" altLang="ko-KR" sz="1600" dirty="0" smtClean="0">
                <a:solidFill>
                  <a:schemeClr val="bg1"/>
                </a:solidFill>
                <a:ea typeface="굴림" pitchFamily="34" charset="-127"/>
              </a:rPr>
              <a:t> научно-практической конференции «Бережливое управление в ПОО: проблемы и </a:t>
            </a:r>
          </a:p>
          <a:p>
            <a:pPr algn="ctr" latinLnBrk="1">
              <a:defRPr/>
            </a:pPr>
            <a:r>
              <a:rPr kumimoji="1" lang="ru-RU" altLang="ko-KR" sz="1600" dirty="0" smtClean="0">
                <a:solidFill>
                  <a:schemeClr val="bg1"/>
                </a:solidFill>
                <a:ea typeface="굴림" pitchFamily="34" charset="-127"/>
              </a:rPr>
              <a:t>перспективы», а также для нас была составлена индивидуальная программа посещения </a:t>
            </a:r>
          </a:p>
          <a:p>
            <a:pPr algn="ctr" latinLnBrk="1">
              <a:defRPr/>
            </a:pPr>
            <a:r>
              <a:rPr kumimoji="1" lang="ru-RU" altLang="ko-KR" sz="1600" dirty="0">
                <a:solidFill>
                  <a:schemeClr val="bg1"/>
                </a:solidFill>
                <a:ea typeface="굴림" pitchFamily="34" charset="-127"/>
              </a:rPr>
              <a:t>п</a:t>
            </a:r>
            <a:r>
              <a:rPr kumimoji="1" lang="ru-RU" altLang="ko-KR" sz="1600" dirty="0" smtClean="0">
                <a:solidFill>
                  <a:schemeClr val="bg1"/>
                </a:solidFill>
                <a:ea typeface="굴림" pitchFamily="34" charset="-127"/>
              </a:rPr>
              <a:t>рофессиональных образовательных учреждений Белгородской области, где они поделились опытом</a:t>
            </a:r>
          </a:p>
          <a:p>
            <a:pPr algn="ctr" latinLnBrk="1">
              <a:defRPr/>
            </a:pPr>
            <a:r>
              <a:rPr kumimoji="1" lang="ru-RU" altLang="ko-KR" sz="1600" dirty="0" smtClean="0">
                <a:solidFill>
                  <a:schemeClr val="bg1"/>
                </a:solidFill>
                <a:ea typeface="굴림" pitchFamily="34" charset="-127"/>
              </a:rPr>
              <a:t>по решению задач в повышении востребованности </a:t>
            </a:r>
            <a:r>
              <a:rPr kumimoji="1" lang="ru-RU" altLang="ko-KR" sz="1600" dirty="0">
                <a:solidFill>
                  <a:schemeClr val="bg1"/>
                </a:solidFill>
                <a:ea typeface="굴림" pitchFamily="34" charset="-127"/>
              </a:rPr>
              <a:t>с</a:t>
            </a:r>
            <a:r>
              <a:rPr kumimoji="1" lang="ru-RU" altLang="ko-KR" sz="1600" dirty="0" smtClean="0">
                <a:solidFill>
                  <a:schemeClr val="bg1"/>
                </a:solidFill>
                <a:ea typeface="굴림" pitchFamily="34" charset="-127"/>
              </a:rPr>
              <a:t>истемы рабочих кадров – приближение ПО </a:t>
            </a:r>
          </a:p>
          <a:p>
            <a:pPr algn="ctr" latinLnBrk="1">
              <a:defRPr/>
            </a:pPr>
            <a:r>
              <a:rPr kumimoji="1" lang="ru-RU" altLang="ko-KR" sz="1600" dirty="0" smtClean="0">
                <a:solidFill>
                  <a:schemeClr val="bg1"/>
                </a:solidFill>
                <a:ea typeface="굴림" pitchFamily="34" charset="-127"/>
              </a:rPr>
              <a:t>к запросам регионального рынка труда и бизнес-структур к сотрудничеству и поддержке образования.</a:t>
            </a:r>
          </a:p>
          <a:p>
            <a:pPr latinLnBrk="1">
              <a:defRPr/>
            </a:pPr>
            <a:endParaRPr kumimoji="1" lang="en-US" altLang="ko-KR" sz="1600" dirty="0">
              <a:solidFill>
                <a:schemeClr val="bg1"/>
              </a:solidFill>
              <a:ea typeface="굴림" pitchFamily="34" charset="-127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866900"/>
            <a:ext cx="6248400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3421" y="228600"/>
            <a:ext cx="7848600" cy="762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Основными направлениями развития региональной системы подготовки рабочих </a:t>
            </a:r>
            <a:r>
              <a:rPr lang="ru-RU" sz="2400" dirty="0">
                <a:solidFill>
                  <a:srgbClr val="002060"/>
                </a:solidFill>
              </a:rPr>
              <a:t>кадров в Белгородской </a:t>
            </a:r>
            <a:r>
              <a:rPr lang="ru-RU" sz="2400" dirty="0" smtClean="0">
                <a:solidFill>
                  <a:srgbClr val="002060"/>
                </a:solidFill>
              </a:rPr>
              <a:t>области являются: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371600"/>
            <a:ext cx="7162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        Совместное управление государственной системой СПО.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	Формирование государственного задания на подготовку кадров на основе «прямого» заказа.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3.	Организация дуального обучения учащихся и студентов на производстве.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	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Независимая оценка качества профессионального образования специалистами предприятий. 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	Гарантированное трудоустройство и закрепление выпускников на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предприятиях. </a:t>
            </a:r>
            <a:endParaRPr lang="ru-RU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6.	Переход от системы профориентации школьников к системе непрерывной поддержки профессионального выбора на протяжении всей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жизни.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	Повышение престижа рабочих профессий, востребованных в экономике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региона.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143000" y="3810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ru-RU" altLang="ko-KR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Опыт </a:t>
            </a:r>
            <a:r>
              <a:rPr kumimoji="1" lang="ru-RU" altLang="ko-KR" dirty="0" smtClean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Белгородской области по </a:t>
            </a:r>
            <a:r>
              <a:rPr kumimoji="1" lang="ru-RU" altLang="ko-KR" dirty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внедрению региональных моделей управления </a:t>
            </a:r>
            <a:endParaRPr kumimoji="1" lang="ru-RU" altLang="ko-KR" dirty="0" smtClean="0">
              <a:solidFill>
                <a:schemeClr val="bg1"/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algn="ctr" latinLnBrk="1">
              <a:defRPr/>
            </a:pPr>
            <a:r>
              <a:rPr kumimoji="1" lang="ru-RU" altLang="ko-KR" dirty="0" smtClean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ресурсами </a:t>
            </a:r>
            <a:r>
              <a:rPr kumimoji="1" lang="ru-RU" altLang="ko-KR" dirty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системы подготовки рабочих кадров </a:t>
            </a:r>
            <a:r>
              <a:rPr kumimoji="1" lang="ru-RU" altLang="ko-KR" dirty="0" smtClean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на </a:t>
            </a:r>
            <a:r>
              <a:rPr kumimoji="1" lang="ru-RU" altLang="ko-KR" dirty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основе </a:t>
            </a:r>
            <a:endParaRPr kumimoji="1" lang="ru-RU" altLang="ko-KR" dirty="0" smtClean="0">
              <a:solidFill>
                <a:schemeClr val="bg1"/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algn="ctr" latinLnBrk="1">
              <a:defRPr/>
            </a:pPr>
            <a:r>
              <a:rPr kumimoji="1" lang="ru-RU" altLang="ko-KR" dirty="0" err="1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ч</a:t>
            </a:r>
            <a:r>
              <a:rPr kumimoji="1" lang="ru-RU" altLang="ko-KR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астно</a:t>
            </a:r>
            <a:r>
              <a:rPr kumimoji="1" lang="ru-RU" altLang="ko-KR" dirty="0" smtClean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-государственного </a:t>
            </a:r>
            <a:r>
              <a:rPr kumimoji="1" lang="ru-RU" altLang="ko-KR" dirty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партнерства </a:t>
            </a:r>
            <a:r>
              <a:rPr kumimoji="1" lang="ru-RU" altLang="ko-KR" dirty="0" smtClean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признан </a:t>
            </a:r>
            <a:r>
              <a:rPr kumimoji="1" lang="ru-RU" altLang="ko-KR" dirty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эффективным и рекомендован </a:t>
            </a:r>
            <a:endParaRPr kumimoji="1" lang="ru-RU" altLang="ko-KR" dirty="0" smtClean="0">
              <a:solidFill>
                <a:schemeClr val="bg1"/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algn="ctr" latinLnBrk="1">
              <a:defRPr/>
            </a:pPr>
            <a:r>
              <a:rPr kumimoji="1" lang="ru-RU" altLang="ko-KR" dirty="0" smtClean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для </a:t>
            </a:r>
            <a:r>
              <a:rPr kumimoji="1" lang="ru-RU" altLang="ko-KR" dirty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внедрения в других регионах Российской Федерации.</a:t>
            </a:r>
            <a:endParaRPr kumimoji="1" lang="en-US" altLang="ko-KR" sz="1600" dirty="0">
              <a:solidFill>
                <a:schemeClr val="bg1"/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829" y="1745392"/>
            <a:ext cx="3965829" cy="2970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745392"/>
            <a:ext cx="3965829" cy="29706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321" y="4190572"/>
            <a:ext cx="3561016" cy="266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5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6934200" cy="124936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Модель </a:t>
            </a:r>
            <a:r>
              <a:rPr lang="ru-RU" sz="2000" dirty="0" err="1" smtClean="0">
                <a:solidFill>
                  <a:srgbClr val="002060"/>
                </a:solidFill>
              </a:rPr>
              <a:t>частно</a:t>
            </a:r>
            <a:r>
              <a:rPr lang="ru-RU" sz="2000" dirty="0" smtClean="0">
                <a:solidFill>
                  <a:srgbClr val="002060"/>
                </a:solidFill>
              </a:rPr>
              <a:t>-государственного партнерства в сфере подготовки кадров Белгородской области.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438" y="1600199"/>
            <a:ext cx="7312023" cy="424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143000" y="609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ru-RU" altLang="ko-KR" sz="2000" dirty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Согласно заявкам якорных работодателей ежегодно обновляется </a:t>
            </a:r>
          </a:p>
          <a:p>
            <a:pPr algn="ctr" latinLnBrk="1">
              <a:defRPr/>
            </a:pPr>
            <a:r>
              <a:rPr kumimoji="1" lang="ru-RU" altLang="ko-KR" sz="2000" dirty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перечень образовательных программ, реализуемых в ПОО области. </a:t>
            </a:r>
          </a:p>
          <a:p>
            <a:pPr algn="ctr" latinLnBrk="1">
              <a:defRPr/>
            </a:pPr>
            <a:r>
              <a:rPr kumimoji="1" lang="ru-RU" altLang="ko-KR" sz="2000" dirty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752600"/>
            <a:ext cx="3458718" cy="2590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4292600"/>
            <a:ext cx="3458718" cy="2590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518" y="1752600"/>
            <a:ext cx="3856482" cy="51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3421" y="228600"/>
            <a:ext cx="7848600" cy="762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Наставничество на производстве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762000"/>
            <a:ext cx="7086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целью 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подготовки конкурентоспособного специалиста подбираются наставники, являющиеся работниками предприятия/организации, из числа наиболее квалифицированных специалистов (рабочих), обладающих высокими профессиональными и нравственными качествами, практическими знаниями и опытом, имеющих безупречную репутацию. </a:t>
            </a:r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Анализ 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зарубежного и российского опыта показывает, что одной из приоритетных задач деятельности наставника является адаптация обучающихся к производственной </a:t>
            </a: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деятельности, корпоративной 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культуре и последующему профессиональному развитию, закреплению в профессиональной деятельности, на рабочем месте.</a:t>
            </a:r>
          </a:p>
        </p:txBody>
      </p:sp>
    </p:spTree>
    <p:extLst>
      <p:ext uri="{BB962C8B-B14F-4D97-AF65-F5344CB8AC3E}">
        <p14:creationId xmlns:p14="http://schemas.microsoft.com/office/powerpoint/2010/main" val="4603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219200" y="6096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ru-RU" altLang="ko-KR" sz="2000" dirty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Наставничество представляет </a:t>
            </a:r>
            <a:r>
              <a:rPr kumimoji="1" lang="ru-RU" altLang="ko-KR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собой </a:t>
            </a:r>
            <a:r>
              <a:rPr kumimoji="1" lang="ru-RU" altLang="ko-KR" sz="2000" dirty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одну из форм </a:t>
            </a:r>
            <a:r>
              <a:rPr kumimoji="1" lang="ru-RU" altLang="ko-KR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инвестиций развитие </a:t>
            </a:r>
          </a:p>
          <a:p>
            <a:pPr algn="ctr" latinLnBrk="1">
              <a:defRPr/>
            </a:pPr>
            <a:r>
              <a:rPr kumimoji="1" lang="ru-RU" altLang="ko-KR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организации </a:t>
            </a:r>
            <a:r>
              <a:rPr kumimoji="1" lang="ru-RU" altLang="ko-KR" sz="2000" dirty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в </a:t>
            </a:r>
            <a:r>
              <a:rPr kumimoji="1" lang="ru-RU" altLang="ko-KR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виде непрерывного </a:t>
            </a:r>
            <a:r>
              <a:rPr kumimoji="1" lang="ru-RU" altLang="ko-KR" sz="2000" dirty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процесса </a:t>
            </a:r>
            <a:r>
              <a:rPr kumimoji="1" lang="ru-RU" altLang="ko-KR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передачи </a:t>
            </a:r>
            <a:r>
              <a:rPr kumimoji="1" lang="ru-RU" altLang="ko-KR" sz="2000" dirty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знаний, </a:t>
            </a:r>
            <a:r>
              <a:rPr kumimoji="1" lang="ru-RU" altLang="ko-KR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умений </a:t>
            </a:r>
            <a:r>
              <a:rPr kumimoji="1" lang="ru-RU" altLang="ko-KR" sz="2000" dirty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и навыков </a:t>
            </a:r>
            <a:endParaRPr kumimoji="1" lang="ru-RU" altLang="ko-KR" sz="2000" dirty="0" smtClean="0">
              <a:solidFill>
                <a:schemeClr val="bg1"/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algn="ctr" latinLnBrk="1">
              <a:defRPr/>
            </a:pPr>
            <a:r>
              <a:rPr kumimoji="1" lang="ru-RU" altLang="ko-KR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наиболее </a:t>
            </a:r>
            <a:r>
              <a:rPr kumimoji="1" lang="ru-RU" altLang="ko-KR" sz="2000" dirty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квалифицированных специалистов </a:t>
            </a:r>
            <a:r>
              <a:rPr kumimoji="1" lang="ru-RU" altLang="ko-KR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(рабочих)предприятия </a:t>
            </a:r>
            <a:r>
              <a:rPr kumimoji="1" lang="ru-RU" altLang="ko-KR" sz="2000" dirty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обучающимся </a:t>
            </a:r>
            <a:endParaRPr kumimoji="1" lang="ru-RU" altLang="ko-KR" sz="2000" dirty="0" smtClean="0">
              <a:solidFill>
                <a:schemeClr val="bg1"/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algn="ctr" latinLnBrk="1">
              <a:defRPr/>
            </a:pPr>
            <a:r>
              <a:rPr kumimoji="1" lang="ru-RU" altLang="ko-KR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организаций в </a:t>
            </a:r>
            <a:r>
              <a:rPr kumimoji="1" lang="ru-RU" altLang="ko-KR" sz="2000" dirty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период реализации программы дуального обучения.</a:t>
            </a:r>
          </a:p>
          <a:p>
            <a:pPr algn="ctr" latinLnBrk="1">
              <a:defRPr/>
            </a:pPr>
            <a:r>
              <a:rPr kumimoji="1" lang="ru-RU" altLang="ko-KR" sz="2000" dirty="0">
                <a:solidFill>
                  <a:schemeClr val="bg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507" y="1759492"/>
            <a:ext cx="3798137" cy="50662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908" y="4158937"/>
            <a:ext cx="3555693" cy="26667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3" y="1759492"/>
            <a:ext cx="3505504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9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303421" y="228600"/>
            <a:ext cx="7848600" cy="762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Групповая </a:t>
            </a:r>
            <a:r>
              <a:rPr lang="ru-RU" sz="2400" dirty="0" err="1" smtClean="0">
                <a:solidFill>
                  <a:srgbClr val="002060"/>
                </a:solidFill>
              </a:rPr>
              <a:t>профориентационная</a:t>
            </a:r>
            <a:r>
              <a:rPr lang="ru-RU" sz="2400" dirty="0" smtClean="0">
                <a:solidFill>
                  <a:srgbClr val="002060"/>
                </a:solidFill>
              </a:rPr>
              <a:t> работа с детьми дошкольного и младшего школьного возраста.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082" y="991088"/>
            <a:ext cx="2305050" cy="3073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132" y="1022350"/>
            <a:ext cx="4419600" cy="2946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781425"/>
            <a:ext cx="4140200" cy="3105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923" y="38100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3EB5F0"/>
      </a:accent1>
      <a:accent2>
        <a:srgbClr val="1E7BD0"/>
      </a:accent2>
      <a:accent3>
        <a:srgbClr val="D2AA46"/>
      </a:accent3>
      <a:accent4>
        <a:srgbClr val="909090"/>
      </a:accent4>
      <a:accent5>
        <a:srgbClr val="3EB5F0"/>
      </a:accent5>
      <a:accent6>
        <a:srgbClr val="1E7BD0"/>
      </a:accent6>
      <a:hlink>
        <a:srgbClr val="D2AA46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</TotalTime>
  <Words>406</Words>
  <Application>Microsoft Office PowerPoint</Application>
  <PresentationFormat>Экран (4:3)</PresentationFormat>
  <Paragraphs>51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굴림</vt:lpstr>
      <vt:lpstr>Times New Roman</vt:lpstr>
      <vt:lpstr>1_Office Theme</vt:lpstr>
      <vt:lpstr>Опыт Белгородских колледжей по организации дуального обучения</vt:lpstr>
      <vt:lpstr>Презентация PowerPoint</vt:lpstr>
      <vt:lpstr>Основными направлениями развития региональной системы подготовки рабочих кадров в Белгородской области являются:</vt:lpstr>
      <vt:lpstr>Презентация PowerPoint</vt:lpstr>
      <vt:lpstr>Модель частно-государственного партнерства в сфере подготовки кадров Белгородской области. </vt:lpstr>
      <vt:lpstr>Презентация PowerPoint</vt:lpstr>
      <vt:lpstr>Наставничество на производстве</vt:lpstr>
      <vt:lpstr>Презентация PowerPoint</vt:lpstr>
      <vt:lpstr>Групповая профориентационная работа с детьми дошкольного и младшего школьного возраста.</vt:lpstr>
      <vt:lpstr>Презентация PowerPoint</vt:lpstr>
      <vt:lpstr>Ссылки на источники информации: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GhostWins GhostWins</cp:lastModifiedBy>
  <cp:revision>247</cp:revision>
  <dcterms:created xsi:type="dcterms:W3CDTF">2012-04-26T17:06:14Z</dcterms:created>
  <dcterms:modified xsi:type="dcterms:W3CDTF">2019-06-25T08:22:58Z</dcterms:modified>
</cp:coreProperties>
</file>