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29" r:id="rId2"/>
    <p:sldId id="338" r:id="rId3"/>
    <p:sldId id="315" r:id="rId4"/>
    <p:sldId id="346" r:id="rId5"/>
    <p:sldId id="345" r:id="rId6"/>
    <p:sldId id="324" r:id="rId7"/>
    <p:sldId id="341" r:id="rId8"/>
    <p:sldId id="342" r:id="rId9"/>
    <p:sldId id="343" r:id="rId10"/>
    <p:sldId id="347" r:id="rId11"/>
    <p:sldId id="340" r:id="rId12"/>
    <p:sldId id="348" r:id="rId13"/>
    <p:sldId id="326" r:id="rId14"/>
    <p:sldId id="353" r:id="rId15"/>
    <p:sldId id="354" r:id="rId16"/>
    <p:sldId id="333" r:id="rId17"/>
    <p:sldId id="355" r:id="rId18"/>
    <p:sldId id="356" r:id="rId19"/>
    <p:sldId id="311" r:id="rId20"/>
    <p:sldId id="359" r:id="rId21"/>
    <p:sldId id="360" r:id="rId22"/>
    <p:sldId id="361" r:id="rId23"/>
    <p:sldId id="362" r:id="rId24"/>
    <p:sldId id="363" r:id="rId25"/>
    <p:sldId id="364" r:id="rId26"/>
    <p:sldId id="314" r:id="rId27"/>
    <p:sldId id="365" r:id="rId28"/>
    <p:sldId id="366" r:id="rId29"/>
  </p:sldIdLst>
  <p:sldSz cx="9482138" cy="533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80">
          <p15:clr>
            <a:srgbClr val="A4A3A4"/>
          </p15:clr>
        </p15:guide>
        <p15:guide id="2" pos="29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E9F"/>
    <a:srgbClr val="060FA5"/>
    <a:srgbClr val="002395"/>
    <a:srgbClr val="132D7F"/>
    <a:srgbClr val="204299"/>
    <a:srgbClr val="0C99B2"/>
    <a:srgbClr val="66CCFF"/>
    <a:srgbClr val="FFB400"/>
    <a:srgbClr val="41BCD7"/>
    <a:srgbClr val="EA6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95" autoAdjust="0"/>
    <p:restoredTop sz="94131" autoAdjust="0"/>
  </p:normalViewPr>
  <p:slideViewPr>
    <p:cSldViewPr snapToGrid="0">
      <p:cViewPr>
        <p:scale>
          <a:sx n="100" d="100"/>
          <a:sy n="100" d="100"/>
        </p:scale>
        <p:origin x="-1944" y="-792"/>
      </p:cViewPr>
      <p:guideLst>
        <p:guide orient="horz" pos="1680"/>
        <p:guide pos="29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6832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422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315261" y="362239"/>
            <a:ext cx="6859587" cy="63690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half" idx="1"/>
          </p:nvPr>
        </p:nvSpPr>
        <p:spPr>
          <a:xfrm>
            <a:off x="1000405" y="1789214"/>
            <a:ext cx="7489298" cy="260731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315261" y="362239"/>
            <a:ext cx="6859587" cy="63690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sz="half" idx="1"/>
          </p:nvPr>
        </p:nvSpPr>
        <p:spPr>
          <a:xfrm>
            <a:off x="1000405" y="1789214"/>
            <a:ext cx="7489298" cy="260731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1315261" y="362239"/>
            <a:ext cx="6859587" cy="63690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1464067" y="1515642"/>
            <a:ext cx="3509188" cy="26803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55" b="0">
                <a:latin typeface="Tahoma"/>
                <a:ea typeface="Tahoma"/>
                <a:cs typeface="Tahoma"/>
                <a:sym typeface="Tahoma"/>
              </a:defRPr>
            </a:lvl1pPr>
            <a:lvl2pPr>
              <a:defRPr sz="1255" b="0">
                <a:latin typeface="Tahoma"/>
                <a:ea typeface="Tahoma"/>
                <a:cs typeface="Tahoma"/>
                <a:sym typeface="Tahoma"/>
              </a:defRPr>
            </a:lvl2pPr>
            <a:lvl3pPr>
              <a:defRPr sz="1255" b="0">
                <a:latin typeface="Tahoma"/>
                <a:ea typeface="Tahoma"/>
                <a:cs typeface="Tahoma"/>
                <a:sym typeface="Tahoma"/>
              </a:defRPr>
            </a:lvl3pPr>
            <a:lvl4pPr>
              <a:defRPr sz="1255" b="0">
                <a:latin typeface="Tahoma"/>
                <a:ea typeface="Tahoma"/>
                <a:cs typeface="Tahoma"/>
                <a:sym typeface="Tahoma"/>
              </a:defRPr>
            </a:lvl4pPr>
            <a:lvl5pPr>
              <a:defRPr sz="1255" b="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1315261" y="362239"/>
            <a:ext cx="6859587" cy="63690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3" y="7"/>
            <a:ext cx="9486551" cy="5328043"/>
          </a:xfrm>
          <a:prstGeom prst="rect">
            <a:avLst/>
          </a:prstGeom>
          <a:solidFill>
            <a:srgbClr val="051C9F"/>
          </a:solidFill>
          <a:ln w="12700">
            <a:miter lim="400000"/>
          </a:ln>
        </p:spPr>
        <p:txBody>
          <a:bodyPr lIns="57370" rIns="57370"/>
          <a:lstStyle/>
          <a:p>
            <a:endParaRPr sz="2259"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74107" y="213607"/>
            <a:ext cx="8533924" cy="1030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74107" y="1244600"/>
            <a:ext cx="8533924" cy="408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723856" y="4960627"/>
            <a:ext cx="291747" cy="27699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</p:sldLayoutIdLst>
  <p:transition spd="med"/>
  <p:txStyles>
    <p:titleStyle>
      <a:lvl1pPr marL="0" marR="0" indent="0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57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286833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57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573668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57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860500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57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147331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57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1434165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57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1720998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57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2007831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57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2294665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57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9pPr>
    </p:titleStyle>
    <p:bodyStyle>
      <a:lvl1pPr marL="0" marR="0" indent="0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83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573668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83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1147331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83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720998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83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2294665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83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868330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83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3441997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83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4015662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83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4589328" algn="l" defTabSz="11473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83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Trebuchet MS"/>
        </a:defRPr>
      </a:lvl9pPr>
    </p:bodyStyle>
    <p:otherStyle>
      <a:lvl1pPr marL="0" marR="0" indent="0" algn="r" defTabSz="11473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286833" algn="r" defTabSz="11473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573668" algn="r" defTabSz="11473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860500" algn="r" defTabSz="11473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147331" algn="r" defTabSz="11473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1434165" algn="r" defTabSz="11473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1720998" algn="r" defTabSz="11473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2007831" algn="r" defTabSz="11473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2294665" algn="r" defTabSz="11473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5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1" y="-144662"/>
            <a:ext cx="11173343" cy="5840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" y="1689634"/>
            <a:ext cx="9124949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300" b="1" i="0" u="none" strike="noStrike" normalizeH="0" baseline="0" dirty="0" smtClean="0">
                <a:ln w="28575">
                  <a:solidFill>
                    <a:srgbClr val="00239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КОНСТРУКТОР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300" b="1" i="0" u="none" strike="noStrike" normalizeH="0" baseline="0" dirty="0" smtClean="0">
                <a:ln w="28575">
                  <a:solidFill>
                    <a:srgbClr val="00239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программы профессиональной</a:t>
            </a:r>
            <a:r>
              <a:rPr kumimoji="0" lang="ru-RU" sz="4300" b="1" i="0" u="none" strike="noStrike" normalizeH="0" dirty="0" smtClean="0">
                <a:ln w="28575">
                  <a:solidFill>
                    <a:srgbClr val="00239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300" b="1" i="0" u="none" strike="noStrike" normalizeH="0" dirty="0" smtClean="0">
                <a:ln w="28575">
                  <a:solidFill>
                    <a:srgbClr val="00239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пробы</a:t>
            </a:r>
            <a:endParaRPr kumimoji="0" lang="ru-RU" sz="4300" b="1" i="0" u="none" strike="noStrike" normalizeH="0" baseline="0" dirty="0">
              <a:ln w="28575">
                <a:solidFill>
                  <a:srgbClr val="00239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78127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8" y="0"/>
            <a:ext cx="7543322" cy="5334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76941" y="2408900"/>
            <a:ext cx="4022955" cy="2226250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 </a:t>
            </a:r>
            <a:endParaRPr lang="ru-RU" sz="1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lvl="0" algn="just"/>
            <a:r>
              <a:rPr lang="ru-RU" sz="1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Профессиональные </a:t>
            </a:r>
            <a:r>
              <a:rPr lang="ru-RU" sz="1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пробы могут быть реализованы на одном из трёх уровней: реализация школой на своей базе, профессионально-образовательная проба – проводится для школьников на базе организации СПО или вуза (в учебных лабораториях, мастерских, на учебно-производственных полигонах, и т.д.), </a:t>
            </a:r>
            <a:r>
              <a:rPr lang="ru-RU" sz="12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работодательская</a:t>
            </a:r>
            <a:r>
              <a:rPr lang="ru-RU" sz="1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профессиональная проба – организуется предприятием «реальной сферы» и проводится на его производственной базе.</a:t>
            </a:r>
          </a:p>
          <a:p>
            <a:r>
              <a:rPr lang="ru-RU" sz="1200" dirty="0"/>
              <a:t> </a:t>
            </a:r>
          </a:p>
          <a:p>
            <a:r>
              <a:rPr lang="ru-RU" sz="1000" b="1" dirty="0"/>
              <a:t>Примеры:</a:t>
            </a:r>
          </a:p>
          <a:p>
            <a:pPr lvl="0"/>
            <a:r>
              <a:rPr lang="ru-RU" sz="1000" dirty="0"/>
              <a:t>База проведения: мастерские индустриально-металлургического </a:t>
            </a:r>
            <a:r>
              <a:rPr lang="ru-RU" sz="1000" dirty="0" smtClean="0"/>
              <a:t>техникума</a:t>
            </a:r>
            <a:endParaRPr lang="ru-RU" sz="1000" dirty="0"/>
          </a:p>
        </p:txBody>
      </p:sp>
      <p:cxnSp>
        <p:nvCxnSpPr>
          <p:cNvPr id="20" name="Соединительная линия уступом 19"/>
          <p:cNvCxnSpPr/>
          <p:nvPr/>
        </p:nvCxnSpPr>
        <p:spPr>
          <a:xfrm flipV="1">
            <a:off x="2432941" y="3410262"/>
            <a:ext cx="1539452" cy="1091195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4F81BD"/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87619" r="59605" b="2646"/>
          <a:stretch/>
        </p:blipFill>
        <p:spPr>
          <a:xfrm>
            <a:off x="1113860" y="4735347"/>
            <a:ext cx="1319081" cy="48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156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8" y="0"/>
            <a:ext cx="7543322" cy="5334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2116" r="59606" b="80318"/>
          <a:stretch/>
        </p:blipFill>
        <p:spPr>
          <a:xfrm>
            <a:off x="4041157" y="1051761"/>
            <a:ext cx="1399823" cy="9369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41157" y="2577457"/>
            <a:ext cx="4022955" cy="2349361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 </a:t>
            </a:r>
            <a:endParaRPr lang="ru-RU" sz="1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lvl="0" algn="just"/>
            <a:r>
              <a:rPr lang="ru-RU" sz="1200" dirty="0" smtClean="0">
                <a:latin typeface="Monotype Corsiva" panose="03010101010201010101" pitchFamily="66" charset="0"/>
              </a:rPr>
              <a:t>- </a:t>
            </a:r>
            <a:r>
              <a:rPr lang="ru-RU" sz="1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как </a:t>
            </a:r>
            <a:r>
              <a:rPr lang="ru-RU" sz="1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поставить задачи?</a:t>
            </a:r>
          </a:p>
          <a:p>
            <a:pPr lvl="0" algn="just"/>
            <a:r>
              <a:rPr lang="ru-RU" sz="1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задачи </a:t>
            </a:r>
            <a:r>
              <a:rPr lang="ru-RU" sz="1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— конкретные шаги на пути к поставленной цели</a:t>
            </a:r>
          </a:p>
          <a:p>
            <a:pPr lvl="0" algn="just"/>
            <a:r>
              <a:rPr lang="ru-RU" sz="1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каждая </a:t>
            </a:r>
            <a:r>
              <a:rPr lang="ru-RU" sz="1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задача может быть решена при выполнении конкретных действий</a:t>
            </a:r>
          </a:p>
          <a:p>
            <a:pPr lvl="0" algn="just"/>
            <a:r>
              <a:rPr lang="ru-RU" sz="1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выбрать </a:t>
            </a:r>
            <a:r>
              <a:rPr lang="ru-RU" sz="1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из предложенных карточек задачи,  подходящие планируемому результату</a:t>
            </a:r>
          </a:p>
          <a:p>
            <a:endParaRPr lang="ru-RU" sz="1200" i="1" dirty="0" smtClean="0">
              <a:latin typeface="Monotype Corsiva" panose="03010101010201010101" pitchFamily="66" charset="0"/>
            </a:endParaRPr>
          </a:p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Пример:</a:t>
            </a:r>
          </a:p>
          <a:p>
            <a:pPr lvl="0"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- ознакомление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 содержанием, характером труда в данной сфере деятельности, требования, предъявляемые к личности и профессиональным качествам воспитателя; </a:t>
            </a:r>
          </a:p>
          <a:p>
            <a:pPr lvl="0"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- развитие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простейших трудовых  операций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воспитателя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 rot="16200000" flipH="1">
            <a:off x="5053377" y="1209474"/>
            <a:ext cx="1481980" cy="516534"/>
          </a:xfrm>
          <a:prstGeom prst="bentConnector3">
            <a:avLst>
              <a:gd name="adj1" fmla="val 943"/>
            </a:avLst>
          </a:prstGeom>
          <a:noFill/>
          <a:ln w="25400" cap="flat">
            <a:solidFill>
              <a:srgbClr val="4F81BD"/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88207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8" y="0"/>
            <a:ext cx="7543322" cy="533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5" t="21077" r="18199" b="60937"/>
          <a:stretch/>
        </p:blipFill>
        <p:spPr>
          <a:xfrm>
            <a:off x="6459345" y="936835"/>
            <a:ext cx="1409075" cy="9593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52836" y="2234840"/>
            <a:ext cx="2534740" cy="471924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 </a:t>
            </a:r>
            <a:endParaRPr lang="ru-RU" sz="1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lvl="0" algn="just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  <a:hlinkClick r:id="rId4" action="ppaction://hlinksldjump"/>
              </a:rPr>
              <a:t>См. Пояснительная записка Цель(и)</a:t>
            </a:r>
            <a:endParaRPr lang="ru-RU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 rot="5400000">
            <a:off x="5598272" y="1142999"/>
            <a:ext cx="1352141" cy="505842"/>
          </a:xfrm>
          <a:prstGeom prst="bentConnector3">
            <a:avLst>
              <a:gd name="adj1" fmla="val 1079"/>
            </a:avLst>
          </a:prstGeom>
          <a:noFill/>
          <a:ln w="25400" cap="flat">
            <a:solidFill>
              <a:srgbClr val="4F81BD"/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63875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0" y="0"/>
            <a:ext cx="5145049" cy="36381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71" y="1566188"/>
            <a:ext cx="5328427" cy="37678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36596" y="463880"/>
            <a:ext cx="3314802" cy="656590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F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Изучение набора  карточек  по  выбору компонентов календарно-тематического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плана –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 этапа работы над  программой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4158" y="3824026"/>
            <a:ext cx="3314802" cy="1149033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F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Календарно-тематический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план содержит 3 этапа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lvl="0" indent="-98425">
              <a:buFontTx/>
              <a:buChar char="-"/>
              <a:tabLst>
                <a:tab pos="273050" algn="l"/>
              </a:tabLst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подготовительный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lvl="0" indent="-98425">
              <a:buFontTx/>
              <a:buChar char="-"/>
              <a:tabLst>
                <a:tab pos="273050" algn="l"/>
              </a:tabLst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практический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lvl="0" indent="-98425">
              <a:buFontTx/>
              <a:buChar char="-"/>
              <a:tabLst>
                <a:tab pos="273050" algn="l"/>
              </a:tabLst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рефлексивный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957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4" y="21918"/>
            <a:ext cx="7512325" cy="53120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37096" r="59286" b="37049"/>
          <a:stretch/>
        </p:blipFill>
        <p:spPr>
          <a:xfrm>
            <a:off x="1411675" y="1439868"/>
            <a:ext cx="1409075" cy="13790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" t="70824" r="59163" b="2244"/>
          <a:stretch/>
        </p:blipFill>
        <p:spPr>
          <a:xfrm>
            <a:off x="1404179" y="3424584"/>
            <a:ext cx="1424066" cy="14390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67330" y="3261819"/>
            <a:ext cx="3607518" cy="1764586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</a:t>
            </a:r>
          </a:p>
          <a:p>
            <a:pPr lvl="0" algn="just"/>
            <a:r>
              <a:rPr lang="ru-RU" sz="1200" dirty="0" smtClean="0">
                <a:solidFill>
                  <a:srgbClr val="FF0000"/>
                </a:solidFill>
              </a:rPr>
              <a:t>-</a:t>
            </a:r>
            <a:r>
              <a:rPr lang="ru-RU" sz="1200" b="1" dirty="0" smtClean="0">
                <a:solidFill>
                  <a:srgbClr val="FF0000"/>
                </a:solidFill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подготовительном этапе выделяются 2 блока: диагностический, </a:t>
            </a: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информационный</a:t>
            </a:r>
            <a:endParaRPr lang="ru-RU" sz="1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lvl="0" algn="just"/>
            <a:r>
              <a:rPr lang="ru-RU" sz="1200" dirty="0" smtClean="0">
                <a:solidFill>
                  <a:srgbClr val="FF0000"/>
                </a:solidFill>
              </a:rPr>
              <a:t>-</a:t>
            </a:r>
            <a:r>
              <a:rPr lang="ru-RU" sz="1200" b="1" dirty="0" smtClean="0">
                <a:solidFill>
                  <a:srgbClr val="FF0000"/>
                </a:solidFill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диагностический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блок направлен на выявление ресурсов личности для овладения профессией</a:t>
            </a:r>
          </a:p>
          <a:p>
            <a:pPr lvl="0" algn="just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информационный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блок  выполняет роль ознакомления с профессией, с профессионально значимыми личностными качествами и оценку их у себя, развитие гибких компетенций, которые необходимы для любой профессии. </a:t>
            </a:r>
          </a:p>
        </p:txBody>
      </p:sp>
      <p:cxnSp>
        <p:nvCxnSpPr>
          <p:cNvPr id="6" name="Соединительная линия уступом 5"/>
          <p:cNvCxnSpPr/>
          <p:nvPr/>
        </p:nvCxnSpPr>
        <p:spPr>
          <a:xfrm>
            <a:off x="2820750" y="2502822"/>
            <a:ext cx="1653973" cy="1427608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4F81BD"/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Соединительная линия уступом 24"/>
          <p:cNvCxnSpPr/>
          <p:nvPr/>
        </p:nvCxnSpPr>
        <p:spPr>
          <a:xfrm flipV="1">
            <a:off x="2828245" y="4347974"/>
            <a:ext cx="1646478" cy="301557"/>
          </a:xfrm>
          <a:prstGeom prst="bentConnector3">
            <a:avLst/>
          </a:prstGeom>
          <a:noFill/>
          <a:ln w="25400" cap="flat">
            <a:solidFill>
              <a:srgbClr val="4F81BD"/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354326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2" y="27708"/>
            <a:ext cx="7504137" cy="53062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6" t="1967" r="3840" b="72178"/>
          <a:stretch/>
        </p:blipFill>
        <p:spPr>
          <a:xfrm>
            <a:off x="1634546" y="1023777"/>
            <a:ext cx="1424067" cy="1379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5072" y="898193"/>
            <a:ext cx="4143984" cy="1918474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</a:t>
            </a:r>
          </a:p>
          <a:p>
            <a:pPr lvl="0"/>
            <a:r>
              <a:rPr lang="ru-RU" sz="12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Этап содержит темы по формированию отдельных умений, действий по профессии</a:t>
            </a:r>
          </a:p>
          <a:p>
            <a:pPr lvl="0"/>
            <a:r>
              <a:rPr lang="ru-RU" sz="12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Темы предлагаются с  усложнением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Примеры:</a:t>
            </a:r>
          </a:p>
          <a:p>
            <a:r>
              <a:rPr lang="ru-RU" sz="1000" dirty="0"/>
              <a:t>Тема 1 Изготовить атрибуты к подвижной игре</a:t>
            </a:r>
          </a:p>
          <a:p>
            <a:r>
              <a:rPr lang="ru-RU" sz="1000" dirty="0"/>
              <a:t>Тема 2 , Провести подвижную игру с детьми</a:t>
            </a:r>
          </a:p>
          <a:p>
            <a:r>
              <a:rPr lang="ru-RU" sz="1000" dirty="0"/>
              <a:t>Тема 3. Изготовить атрибуты к </a:t>
            </a:r>
            <a:r>
              <a:rPr lang="ru-RU" sz="1000" dirty="0" smtClean="0"/>
              <a:t>сказке-</a:t>
            </a:r>
            <a:r>
              <a:rPr lang="ru-RU" sz="1000" dirty="0" err="1" smtClean="0"/>
              <a:t>шумелке</a:t>
            </a:r>
            <a:r>
              <a:rPr lang="ru-RU" sz="1000" dirty="0" smtClean="0"/>
              <a:t> </a:t>
            </a:r>
            <a:r>
              <a:rPr lang="ru-RU" sz="1000" dirty="0"/>
              <a:t>и провести ее с детьми</a:t>
            </a:r>
          </a:p>
          <a:p>
            <a:r>
              <a:rPr lang="ru-RU" sz="1000" dirty="0"/>
              <a:t>Тема 4. Построить корабль из конструктора и придумать сбор детей на игру в «Корабль»</a:t>
            </a:r>
          </a:p>
        </p:txBody>
      </p:sp>
      <p:cxnSp>
        <p:nvCxnSpPr>
          <p:cNvPr id="3" name="Соединительная линия уступом 2"/>
          <p:cNvCxnSpPr/>
          <p:nvPr/>
        </p:nvCxnSpPr>
        <p:spPr>
          <a:xfrm>
            <a:off x="3073938" y="1527243"/>
            <a:ext cx="953310" cy="350195"/>
          </a:xfrm>
          <a:prstGeom prst="bentConnector3">
            <a:avLst/>
          </a:prstGeom>
          <a:noFill/>
          <a:ln w="25400" cap="flat">
            <a:solidFill>
              <a:srgbClr val="4F81BD"/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811263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2" y="27708"/>
            <a:ext cx="7504137" cy="53062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2F87409-2459-44C6-BF92-EAB0CDECA3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8" t="36946" r="4500" b="36919"/>
          <a:stretch/>
        </p:blipFill>
        <p:spPr>
          <a:xfrm>
            <a:off x="1634546" y="3398942"/>
            <a:ext cx="1366081" cy="13940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13243" y="3227171"/>
            <a:ext cx="4484452" cy="1949252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</a:t>
            </a:r>
          </a:p>
          <a:p>
            <a:pPr lvl="0"/>
            <a:r>
              <a:rPr lang="ru-RU" sz="1200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оценивается  </a:t>
            </a:r>
            <a:r>
              <a:rPr lang="ru-RU" sz="12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успешность продвижения в пробе, что позволяет выявить траекторию движения к овладению тем содержанием, которое  необходимо при условии желания овладеть этой профессией</a:t>
            </a:r>
          </a:p>
          <a:p>
            <a:pPr lvl="0"/>
            <a:r>
              <a:rPr lang="ru-RU" sz="1200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используется   </a:t>
            </a:r>
            <a:r>
              <a:rPr lang="ru-RU" sz="12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разные виды рефлексии: символическая, устная и письменная. коллективная, групповая, фронтальная, </a:t>
            </a:r>
            <a:r>
              <a:rPr lang="ru-RU" sz="12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индивидуальная,эмоциональная</a:t>
            </a:r>
            <a:r>
              <a:rPr lang="ru-RU" sz="12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, содержательная, графическая.</a:t>
            </a:r>
          </a:p>
          <a:p>
            <a:pPr lvl="0"/>
            <a:r>
              <a:rPr lang="ru-RU" sz="1200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подводятся </a:t>
            </a:r>
            <a:r>
              <a:rPr lang="ru-RU" sz="12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итоги </a:t>
            </a:r>
            <a:r>
              <a:rPr lang="ru-RU" sz="12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профпробы</a:t>
            </a:r>
            <a:r>
              <a:rPr lang="ru-RU" sz="12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, выполняется итоговая работа, самооценка </a:t>
            </a:r>
          </a:p>
          <a:p>
            <a:pPr lvl="0"/>
            <a:r>
              <a:rPr lang="ru-RU" sz="1200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вручается </a:t>
            </a:r>
            <a:r>
              <a:rPr lang="ru-RU" sz="12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сертификат, или зачетная  книжка , или аттестационный лист.</a:t>
            </a:r>
          </a:p>
        </p:txBody>
      </p:sp>
      <p:cxnSp>
        <p:nvCxnSpPr>
          <p:cNvPr id="3" name="Соединительная линия уступом 2"/>
          <p:cNvCxnSpPr/>
          <p:nvPr/>
        </p:nvCxnSpPr>
        <p:spPr>
          <a:xfrm>
            <a:off x="3073940" y="3842426"/>
            <a:ext cx="661481" cy="389106"/>
          </a:xfrm>
          <a:prstGeom prst="bentConnector3">
            <a:avLst/>
          </a:prstGeom>
          <a:noFill/>
          <a:ln w="25400" cap="flat">
            <a:solidFill>
              <a:srgbClr val="4F81BD"/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116443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0" y="216842"/>
            <a:ext cx="4565630" cy="32284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66" y="1021404"/>
            <a:ext cx="4746102" cy="3356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80" y="1831054"/>
            <a:ext cx="4426506" cy="31300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27572" y="727651"/>
            <a:ext cx="3703909" cy="533479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B05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Изучение набора  карточек  по  выбору компонентов содержания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007" y="3864485"/>
            <a:ext cx="3703909" cy="1025922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B05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5725" lvl="0" indent="-85725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содержит 3 этапа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5725" lvl="0" indent="-85725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5725" lvl="0" indent="-85725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подготовительный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lvl="0" indent="-85725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практический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рефлексивный,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которые включают  блоки на каждом этапе. </a:t>
            </a:r>
          </a:p>
        </p:txBody>
      </p:sp>
    </p:spTree>
    <p:extLst>
      <p:ext uri="{BB962C8B-B14F-4D97-AF65-F5344CB8AC3E}">
        <p14:creationId xmlns:p14="http://schemas.microsoft.com/office/powerpoint/2010/main" val="6420506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8" y="0"/>
            <a:ext cx="7543322" cy="533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1618959" y="1095912"/>
            <a:ext cx="1316038" cy="13160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1618960" y="2474973"/>
            <a:ext cx="1316037" cy="13160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1595932" y="3847529"/>
            <a:ext cx="1339065" cy="13390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2340" y="1447081"/>
            <a:ext cx="1138137" cy="8412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Я бы в (мастера, доктора, повара…) пошел, пусть меня научат! </a:t>
            </a:r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Что я</a:t>
            </a:r>
            <a:r>
              <a:rPr lang="ru-RU" sz="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знаю о профессии </a:t>
            </a:r>
            <a:r>
              <a:rPr lang="ru-R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профпробы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ru-RU" sz="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7909" y="2957660"/>
            <a:ext cx="1138137" cy="59503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800" b="1" dirty="0"/>
              <a:t>О чем поет душа? Что для меня – главное на тропинке выбора профессии?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07908" y="4346652"/>
            <a:ext cx="1138137" cy="59503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800"/>
              <a:t>От чего, от чего..я могу отказаться в профессии и ради нее?</a:t>
            </a:r>
            <a:endParaRPr lang="ru-RU" sz="8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791FD6B-1D31-4FAA-8910-5B483DBA91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2004" r="58990" b="71057"/>
          <a:stretch/>
        </p:blipFill>
        <p:spPr>
          <a:xfrm>
            <a:off x="6038611" y="999145"/>
            <a:ext cx="1316037" cy="13160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27560" y="1267385"/>
            <a:ext cx="1138137" cy="65659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900" b="1" dirty="0"/>
              <a:t>Опросный лист «Эта знакомая незнакомая профессия»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791FD6B-1D31-4FAA-8910-5B483DBA91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2004" r="58990" b="71057"/>
          <a:stretch/>
        </p:blipFill>
        <p:spPr>
          <a:xfrm>
            <a:off x="6038611" y="2445804"/>
            <a:ext cx="1316037" cy="13160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27560" y="2783295"/>
            <a:ext cx="1138137" cy="5180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900" dirty="0" smtClean="0"/>
              <a:t>Проективный </a:t>
            </a:r>
            <a:r>
              <a:rPr lang="ru-RU" sz="900" dirty="0"/>
              <a:t>тест «Ваша дорога жизни»</a:t>
            </a:r>
            <a:endParaRPr lang="ru-RU" sz="900" b="1" dirty="0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C791FD6B-1D31-4FAA-8910-5B483DBA91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2004" r="58990" b="71057"/>
          <a:stretch/>
        </p:blipFill>
        <p:spPr>
          <a:xfrm>
            <a:off x="6038611" y="3890575"/>
            <a:ext cx="1316037" cy="13160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27560" y="4220370"/>
            <a:ext cx="1138137" cy="53347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1400" dirty="0"/>
              <a:t>«Я никогда не…»</a:t>
            </a:r>
            <a:r>
              <a:rPr lang="ru-RU" sz="1400" i="1" dirty="0"/>
              <a:t> </a:t>
            </a:r>
            <a:endParaRPr lang="ru-RU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131657" y="1267385"/>
            <a:ext cx="2743691" cy="3611245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</a:t>
            </a:r>
          </a:p>
          <a:p>
            <a:pPr lvl="0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</a:t>
            </a:r>
            <a:r>
              <a:rPr lang="ru-RU" sz="12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диагностико</a:t>
            </a: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-игровой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блок направлен на выявление ресурсов личности для овладения данной профессией, на развитие софт-компетенций.</a:t>
            </a:r>
          </a:p>
          <a:p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</a:t>
            </a:r>
            <a:r>
              <a:rPr lang="ru-RU" sz="12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диагностико</a:t>
            </a: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-игровой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блок включает виды карточек: темы занятий, а также формы и методы для их проведения. Формулировка тем занятий должна совпадать с соответствующими темами данного раздела в календарно-тематическом плане. Карточки форм и методов включают 2 вида информации: диагностики (опросные листы, проективные тесты, методики), а также психотехнические игры и упражнения. Для удобства использования, на одной стороне карточки название методики/игры, на другой - правила игры/рекомендации к проведению методики</a:t>
            </a:r>
            <a:endParaRPr lang="ru-RU" sz="1200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230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8" y="0"/>
            <a:ext cx="7543322" cy="533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CBC48AD-E67C-4FF1-9482-3C44B38439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6" t="1837" r="2937" b="72134"/>
          <a:stretch/>
        </p:blipFill>
        <p:spPr>
          <a:xfrm>
            <a:off x="1532615" y="3804170"/>
            <a:ext cx="1399215" cy="13519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71840EF-A4F9-4A21-AA72-F715FC16D3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6" t="36327" r="3227" b="36735"/>
          <a:stretch/>
        </p:blipFill>
        <p:spPr>
          <a:xfrm>
            <a:off x="1517941" y="2395196"/>
            <a:ext cx="1413889" cy="14138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1530400" y="1039787"/>
            <a:ext cx="1390862" cy="13908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C791FD6B-1D31-4FAA-8910-5B483DBA91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2004" r="58990" b="71057"/>
          <a:stretch/>
        </p:blipFill>
        <p:spPr>
          <a:xfrm>
            <a:off x="6321739" y="1035916"/>
            <a:ext cx="1357684" cy="13576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CD99E58B-7298-415D-8D9A-B0F4B34CC2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70718" r="58813" b="2259"/>
          <a:stretch/>
        </p:blipFill>
        <p:spPr>
          <a:xfrm>
            <a:off x="6321739" y="3759449"/>
            <a:ext cx="1382198" cy="138650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560ABB95-7933-4E49-BC69-97D05E80D2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37071" r="59363" b="37035"/>
          <a:stretch/>
        </p:blipFill>
        <p:spPr>
          <a:xfrm>
            <a:off x="6332307" y="2422786"/>
            <a:ext cx="1347116" cy="132952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32305" y="1461779"/>
            <a:ext cx="3015575" cy="3241913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</a:t>
            </a:r>
          </a:p>
          <a:p>
            <a:pPr lvl="0" algn="just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информационный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блок  направлен на знакомство с профессией, ее носителями, «проживание» ценностей и смыслов профессии, осознание перспектив профессионального роста и  профессиональных рисков, выполняет роль ознакомления с профессионально значимыми личностными качествами и оценку их у себя, развитие гибких компетенций, которые необходимы для любой профессии. </a:t>
            </a:r>
          </a:p>
          <a:p>
            <a:pPr lvl="0" algn="just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информационный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блок  включает аналогичные виды карточек: темы занятий, а также формы и методы для их проведения. </a:t>
            </a:r>
          </a:p>
          <a:p>
            <a:pPr lvl="0" algn="just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формулировка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тем занятий данного блока должна совпадать с соответствующими темами данного раздела в календарно-тематическом плане. </a:t>
            </a:r>
          </a:p>
        </p:txBody>
      </p:sp>
    </p:spTree>
    <p:extLst>
      <p:ext uri="{BB962C8B-B14F-4D97-AF65-F5344CB8AC3E}">
        <p14:creationId xmlns:p14="http://schemas.microsoft.com/office/powerpoint/2010/main" val="37776350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45" y="-141159"/>
            <a:ext cx="9836879" cy="7377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381" y="1007610"/>
            <a:ext cx="8277225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ru-RU" sz="2400" dirty="0" smtClean="0">
                <a:solidFill>
                  <a:srgbClr val="FF0000"/>
                </a:solidFill>
              </a:rPr>
              <a:t>      </a:t>
            </a:r>
            <a:r>
              <a:rPr lang="ru-RU" sz="2300" b="1" dirty="0" smtClean="0">
                <a:solidFill>
                  <a:srgbClr val="FF0000"/>
                </a:solidFill>
              </a:rPr>
              <a:t>Конструктор </a:t>
            </a:r>
            <a:r>
              <a:rPr lang="ru-RU" sz="2300" b="1" dirty="0">
                <a:solidFill>
                  <a:srgbClr val="FF0000"/>
                </a:solidFill>
              </a:rPr>
              <a:t>программы профессиональной пробы </a:t>
            </a:r>
            <a:r>
              <a:rPr lang="ru-RU" dirty="0"/>
              <a:t>- </a:t>
            </a:r>
            <a:r>
              <a:rPr lang="ru-RU" dirty="0">
                <a:solidFill>
                  <a:schemeClr val="tx1"/>
                </a:solidFill>
              </a:rPr>
              <a:t>инструмент для проектирования дополнительной общеобразовательной программы для школьников, которые вступили в этап профессионального самоопределения. Предлагаем необходимые инструменты для написания программы, которая станет условием формирования у обучающихся конкретно-наглядных представлений о содержании профессии, характере труда в выбранной сфере деятельности, требованиях, предъявляемые к личностным и профессиональным качествам специалиста.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       Используя  </a:t>
            </a:r>
            <a:r>
              <a:rPr lang="ru-RU" dirty="0">
                <a:solidFill>
                  <a:schemeClr val="tx1"/>
                </a:solidFill>
              </a:rPr>
              <a:t>информационные карточки нашего конструктора, вы сможете описать основные этапы работы, выстраивая логику программы профессиональной пробы в зависимости от цели и особенностей целевой аудитории.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826320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8" y="0"/>
            <a:ext cx="7543322" cy="5334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63406" y="1517802"/>
            <a:ext cx="2376153" cy="3057247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</a:t>
            </a:r>
          </a:p>
          <a:p>
            <a:pPr lvl="0" indent="180975" algn="just">
              <a:buFontTx/>
              <a:buChar char="-"/>
            </a:pP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Кроме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этого, к информационному блоку предлагается набор карточек- копилка интерактивных приемов развития гибких компетенций: сотрудничество, поиск информации, коммуникативные умения, критическое мышление и другие, которые необходимы в любой профессиональной деятельности. Для удобства использования, на одной стороне карточки название методики и условные обозначения для ее использования, на другой </a:t>
            </a:r>
            <a:endParaRPr lang="ru-RU" sz="12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lvl="0" indent="180975" algn="just">
              <a:buFontTx/>
              <a:buChar char="-"/>
            </a:pP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Краткие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метод. рекомендации по проведению.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6" t="5475" r="4802" b="73234"/>
          <a:stretch/>
        </p:blipFill>
        <p:spPr>
          <a:xfrm rot="1538390">
            <a:off x="5990140" y="1259592"/>
            <a:ext cx="1378903" cy="1232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1795" r="59753" b="71943"/>
          <a:stretch/>
        </p:blipFill>
        <p:spPr>
          <a:xfrm rot="20234558">
            <a:off x="4724544" y="1244493"/>
            <a:ext cx="1328055" cy="13391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5378" r="61726" b="73331"/>
          <a:stretch/>
        </p:blipFill>
        <p:spPr>
          <a:xfrm rot="21018687">
            <a:off x="4588115" y="2326824"/>
            <a:ext cx="1378903" cy="12329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0" t="1841" r="3992" b="71897"/>
          <a:stretch/>
        </p:blipFill>
        <p:spPr>
          <a:xfrm rot="1026416">
            <a:off x="5911180" y="2392394"/>
            <a:ext cx="1328055" cy="13391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36553" r="59843" b="37185"/>
          <a:stretch/>
        </p:blipFill>
        <p:spPr>
          <a:xfrm rot="20234558">
            <a:off x="4712584" y="3410450"/>
            <a:ext cx="1328055" cy="13391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8" t="38969" r="5910" b="39740"/>
          <a:stretch/>
        </p:blipFill>
        <p:spPr>
          <a:xfrm rot="1538390">
            <a:off x="5746447" y="3503479"/>
            <a:ext cx="1378903" cy="123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2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4" y="104775"/>
            <a:ext cx="4564613" cy="32277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9" y="882257"/>
            <a:ext cx="4957039" cy="3505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03" y="1678473"/>
            <a:ext cx="4930547" cy="34864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62700" y="254443"/>
            <a:ext cx="2743201" cy="1025922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/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Практический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предполагает выполнение заданий по трем уровням сложности. Включает карточки из двух наборов: темы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занятий и задания. </a:t>
            </a:r>
            <a:endParaRPr lang="ru-RU" sz="1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538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31" y="0"/>
            <a:ext cx="7543321" cy="533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1618959" y="1095912"/>
            <a:ext cx="1316038" cy="1316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7909" y="1210192"/>
            <a:ext cx="1138137" cy="108747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алгоритма трудовой операции/информационного ресурса</a:t>
            </a:r>
          </a:p>
          <a:p>
            <a:endParaRPr kumimoji="0" lang="ru-RU" sz="8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  <a:p>
            <a:endParaRPr kumimoji="0" lang="ru-RU" sz="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  <a:p>
            <a:pPr algn="ctr"/>
            <a:r>
              <a:rPr kumimoji="0" lang="ru-RU" sz="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2 ЧАСА</a:t>
            </a:r>
            <a:endParaRPr kumimoji="0" lang="ru-RU" sz="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3485859" y="1095912"/>
            <a:ext cx="1316038" cy="13160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607574" y="1191659"/>
            <a:ext cx="1084697" cy="11060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9905" y="1430185"/>
            <a:ext cx="1138137" cy="6104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Составить алгоритм выполнения</a:t>
            </a:r>
            <a:endParaRPr kumimoji="0" lang="ru-RU" sz="11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5117265" y="1095912"/>
            <a:ext cx="1316038" cy="131603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232588" y="1193098"/>
            <a:ext cx="1084697" cy="11060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6215" y="1394859"/>
            <a:ext cx="1138137" cy="71814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Составить план подготовки к виду деятельности</a:t>
            </a:r>
            <a:endParaRPr kumimoji="0" lang="ru-RU" sz="1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6748671" y="1077379"/>
            <a:ext cx="1316038" cy="131603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866018" y="1170575"/>
            <a:ext cx="1084697" cy="11060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7621" y="1453269"/>
            <a:ext cx="1138137" cy="56425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Составить план подготовки к рабочей смене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67633" y="3087738"/>
            <a:ext cx="3476719" cy="841256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</a:t>
            </a:r>
          </a:p>
          <a:p>
            <a:pPr lvl="0" algn="just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Первый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уровень сложности предполагает разработку памятки, алгоритма трудовой операции, создание макета/атрибута для предстоящей трудовой 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2641316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32" y="0"/>
            <a:ext cx="7543320" cy="533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1618959" y="1095912"/>
            <a:ext cx="1316038" cy="1316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7909" y="1210194"/>
            <a:ext cx="1138137" cy="108747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</a:t>
            </a:r>
          </a:p>
          <a:p>
            <a:pPr algn="ctr"/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Проведение работы/занятия/ реализация вида профессиональной деятельности по образцу /показу/примеру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3485859" y="1095912"/>
            <a:ext cx="1316038" cy="13160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07574" y="1191659"/>
            <a:ext cx="1084697" cy="11060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9905" y="1530212"/>
            <a:ext cx="1138137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Провести занятие…</a:t>
            </a:r>
            <a:endParaRPr kumimoji="0" lang="ru-RU" sz="1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5117265" y="1095912"/>
            <a:ext cx="1316038" cy="13160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32588" y="1193098"/>
            <a:ext cx="1084697" cy="11060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6215" y="1548747"/>
            <a:ext cx="1138137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Выточить деталь…</a:t>
            </a:r>
            <a:endParaRPr kumimoji="0" lang="ru-RU" sz="1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6748671" y="1077379"/>
            <a:ext cx="1316038" cy="131603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866018" y="1170575"/>
            <a:ext cx="1084697" cy="11060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7621" y="1530213"/>
            <a:ext cx="1138137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Изготовить салат…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67633" y="3087739"/>
            <a:ext cx="3476719" cy="841256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</a:t>
            </a:r>
          </a:p>
          <a:p>
            <a:pPr lvl="0" algn="just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Второй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уровень сложности предполагает изготовление продукта по образцу и анализ соответствия результата предъявляемым требованиям</a:t>
            </a:r>
          </a:p>
        </p:txBody>
      </p:sp>
    </p:spTree>
    <p:extLst>
      <p:ext uri="{BB962C8B-B14F-4D97-AF65-F5344CB8AC3E}">
        <p14:creationId xmlns:p14="http://schemas.microsoft.com/office/powerpoint/2010/main" val="3225542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30" y="0"/>
            <a:ext cx="7543323" cy="533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1618959" y="1095912"/>
            <a:ext cx="1316038" cy="1316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7909" y="1271751"/>
            <a:ext cx="1138137" cy="96436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</a:t>
            </a:r>
          </a:p>
          <a:p>
            <a:pPr algn="ctr"/>
            <a:endParaRPr lang="ru-R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Самостоятельное выполнение вида </a:t>
            </a:r>
            <a:r>
              <a:rPr lang="ru-R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профдеятельности</a:t>
            </a:r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трудовой операции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3485859" y="1095912"/>
            <a:ext cx="1316038" cy="13160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07574" y="1191659"/>
            <a:ext cx="1084697" cy="11060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9905" y="1530212"/>
            <a:ext cx="1138137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Изготовление детали </a:t>
            </a:r>
            <a:endParaRPr kumimoji="0" lang="ru-RU" sz="1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5117265" y="1095912"/>
            <a:ext cx="1316038" cy="13160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32588" y="1193098"/>
            <a:ext cx="1084697" cy="11060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6215" y="1548747"/>
            <a:ext cx="1138137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Приготовление блюда</a:t>
            </a:r>
            <a:endParaRPr kumimoji="0" lang="ru-RU" sz="1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6748671" y="1077379"/>
            <a:ext cx="1316038" cy="131603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866018" y="1170575"/>
            <a:ext cx="1084697" cy="11060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7621" y="1530213"/>
            <a:ext cx="1138137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Проведение игры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67633" y="3087739"/>
            <a:ext cx="3476719" cy="841256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</a:t>
            </a:r>
          </a:p>
          <a:p>
            <a:pPr lvl="0" algn="just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Третий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уровень сложности предполагает самостоятельное выполнение вида </a:t>
            </a:r>
            <a:r>
              <a:rPr lang="ru-RU" sz="12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профдеятельности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, в том числе по собственному замыслу</a:t>
            </a:r>
          </a:p>
        </p:txBody>
      </p:sp>
    </p:spTree>
    <p:extLst>
      <p:ext uri="{BB962C8B-B14F-4D97-AF65-F5344CB8AC3E}">
        <p14:creationId xmlns:p14="http://schemas.microsoft.com/office/powerpoint/2010/main" val="12210470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734628" y="1200926"/>
            <a:ext cx="1084697" cy="11060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6" y="0"/>
            <a:ext cx="7543322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3525" y="2843324"/>
            <a:ext cx="6524625" cy="1949252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</a:t>
            </a:r>
          </a:p>
          <a:p>
            <a:pPr algn="just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этап 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рефлексии позволяет оценить  успешность продвижения обучающегося в пробе, позволяет выявить траекторию движения к овладению тем содержанием, которое  необходимо при условии желания овладеть этой профессией;</a:t>
            </a:r>
          </a:p>
          <a:p>
            <a:pPr algn="just"/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- данный этап программы проектируется с помощью двух аналогичных предыдущим наборов карточек – с темами занятий и методами/формами их организации.</a:t>
            </a:r>
          </a:p>
          <a:p>
            <a:pPr algn="just"/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- рефлексия рекомендуется на каждом занятии и итоговая.</a:t>
            </a:r>
          </a:p>
          <a:p>
            <a:pPr algn="just"/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- логика этапа отражается в трех видах оценивания успешности прохождения пробы – рефлексивной самооценки, </a:t>
            </a:r>
            <a:r>
              <a:rPr lang="ru-RU" sz="12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взаимооценки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 с другими участниками пробы или свидетелями прохождения пробы (представителями работодателя, родителями и т.д.), оценки руководителя пробы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1618959" y="1095912"/>
            <a:ext cx="1316038" cy="131603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721956" y="1182391"/>
            <a:ext cx="1084697" cy="11060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7909" y="1425640"/>
            <a:ext cx="1138137" cy="65659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Подведение итогов профессиональной пробы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3485859" y="1095912"/>
            <a:ext cx="1316038" cy="13160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07574" y="1191659"/>
            <a:ext cx="1084697" cy="11060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9905" y="1453268"/>
            <a:ext cx="1138137" cy="56425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Моделирование «Ресурсы профессии»</a:t>
            </a:r>
            <a:endParaRPr kumimoji="0" lang="ru-RU" sz="1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5117265" y="1095912"/>
            <a:ext cx="1316038" cy="131603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32588" y="1193098"/>
            <a:ext cx="1084697" cy="11060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06215" y="1471803"/>
            <a:ext cx="1138137" cy="56425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ПОРТФОЛИО участника </a:t>
            </a:r>
            <a:r>
              <a:rPr lang="ru-R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профпробы</a:t>
            </a:r>
            <a:endParaRPr kumimoji="0" lang="ru-RU" sz="1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9D28B42-5F7A-41A2-8AA3-D2604BBC4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>
            <a:off x="6748671" y="1077379"/>
            <a:ext cx="1316038" cy="13160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866018" y="1170575"/>
            <a:ext cx="1084697" cy="11060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7622" y="1176271"/>
            <a:ext cx="1113094" cy="111825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РЕКОМЕНДАЦИИ ПО ВОЗМОЖНЫМ НАПРАВЛЕНИЯМ ЛИЧНОСТНОГО РАЗВИТИЯ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(с учетом склонностей, проявленных к профессии в условиях </a:t>
            </a:r>
            <a:r>
              <a:rPr lang="ru-RU" sz="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профпробы</a:t>
            </a:r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38781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8" y="0"/>
            <a:ext cx="7543322" cy="5334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00375" y="1994537"/>
            <a:ext cx="3609975" cy="1179810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400" b="1" dirty="0"/>
              <a:t>Изучение набора  карточек  по  выбору  методов и форм оценивания эффективности освоения программы – заключительного этапа работы над  программой</a:t>
            </a:r>
          </a:p>
        </p:txBody>
      </p:sp>
    </p:spTree>
    <p:extLst>
      <p:ext uri="{BB962C8B-B14F-4D97-AF65-F5344CB8AC3E}">
        <p14:creationId xmlns:p14="http://schemas.microsoft.com/office/powerpoint/2010/main" val="10055349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8" y="0"/>
            <a:ext cx="7543322" cy="5334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51939" y="2724995"/>
            <a:ext cx="5684044" cy="2226250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</a:t>
            </a:r>
          </a:p>
          <a:p>
            <a:pPr lvl="0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Оценивание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происходит на трех уровнях: </a:t>
            </a:r>
            <a:r>
              <a:rPr lang="ru-RU" sz="12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самооценивание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, оценивание другими, оценивание руководителем пробы</a:t>
            </a:r>
          </a:p>
          <a:p>
            <a:pPr lvl="0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Оценивание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ведется по критериям: </a:t>
            </a:r>
            <a:r>
              <a:rPr lang="ru-RU" sz="12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знаниевый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  <a:r>
              <a:rPr lang="ru-RU" sz="12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деятельностный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  <a:r>
              <a:rPr lang="ru-RU" sz="12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отношенческий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 (ценностный)</a:t>
            </a:r>
          </a:p>
          <a:p>
            <a:pPr lvl="0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</a:t>
            </a:r>
            <a:r>
              <a:rPr lang="ru-RU" sz="12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Знаниевый</a:t>
            </a: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включает оценку знаний о сущности профессии, о трудовых функциях, трудовых операциях, технике безопасности и пр.</a:t>
            </a:r>
          </a:p>
          <a:p>
            <a:pPr lvl="0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</a:t>
            </a:r>
            <a:r>
              <a:rPr lang="ru-RU" sz="12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Деятельностный</a:t>
            </a: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включает оценку навыков и умений, полученных в ходе проб</a:t>
            </a:r>
          </a:p>
          <a:p>
            <a:pPr lvl="0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Ценностный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критерий оценивает отношение, интерес, мотивацию к профессии</a:t>
            </a:r>
          </a:p>
          <a:p>
            <a:pPr lvl="0"/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В конструкторе можно выбрать методы на каждый уровень оценивания и критерии оценивания</a:t>
            </a:r>
          </a:p>
          <a:p>
            <a:r>
              <a:rPr lang="ru-RU" sz="1000" b="1" dirty="0" smtClean="0"/>
              <a:t>Примеры:</a:t>
            </a:r>
            <a:r>
              <a:rPr lang="ru-RU" sz="1000" b="1" i="1" dirty="0" smtClean="0"/>
              <a:t> </a:t>
            </a:r>
            <a:endParaRPr lang="ru-RU" sz="1000" dirty="0"/>
          </a:p>
          <a:p>
            <a:pPr lvl="0"/>
            <a:r>
              <a:rPr lang="ru-RU" sz="1000" dirty="0" smtClean="0"/>
              <a:t>- Уровень </a:t>
            </a:r>
            <a:r>
              <a:rPr lang="ru-RU" sz="1000" dirty="0"/>
              <a:t>оценивания 1: методы и формы: чек-лист трудовой операции,</a:t>
            </a:r>
          </a:p>
          <a:p>
            <a:pPr lvl="0"/>
            <a:r>
              <a:rPr lang="ru-RU" sz="1000" dirty="0" smtClean="0"/>
              <a:t>- </a:t>
            </a:r>
            <a:r>
              <a:rPr lang="ru-RU" sz="1000" dirty="0" err="1" smtClean="0"/>
              <a:t>Видеофиксация</a:t>
            </a:r>
            <a:r>
              <a:rPr lang="ru-RU" sz="1000" dirty="0" smtClean="0"/>
              <a:t> </a:t>
            </a:r>
            <a:r>
              <a:rPr lang="ru-RU" sz="1000" dirty="0"/>
              <a:t>пробы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C9298939-39CE-472A-97F1-3577311734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2173" r="59297" b="71750"/>
          <a:stretch/>
        </p:blipFill>
        <p:spPr>
          <a:xfrm>
            <a:off x="1569318" y="984531"/>
            <a:ext cx="1343147" cy="133082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8B32D275-274A-42C3-B52C-D55E7E9804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1690" r="59945" b="72253"/>
          <a:stretch/>
        </p:blipFill>
        <p:spPr>
          <a:xfrm>
            <a:off x="5634875" y="984531"/>
            <a:ext cx="1329820" cy="131660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999592B-17D3-4DF1-A706-13277FE535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70880" r="59297" b="2764"/>
          <a:stretch/>
        </p:blipFill>
        <p:spPr>
          <a:xfrm>
            <a:off x="7001987" y="948291"/>
            <a:ext cx="1341802" cy="1343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8D1FE261-E78F-46E3-AFAE-930CB1B7AE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70877" r="59416" b="1957"/>
          <a:stretch/>
        </p:blipFill>
        <p:spPr>
          <a:xfrm>
            <a:off x="4312946" y="948887"/>
            <a:ext cx="1344534" cy="138789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C87D156A-4C95-4908-9F2D-D0418A9BC7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7" t="35201" r="873" b="36899"/>
          <a:stretch/>
        </p:blipFill>
        <p:spPr>
          <a:xfrm>
            <a:off x="2953018" y="999145"/>
            <a:ext cx="1359928" cy="134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158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86" y="-388809"/>
            <a:ext cx="9836879" cy="7377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5623" y="2077942"/>
            <a:ext cx="7011127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b="1" dirty="0" smtClean="0">
                <a:solidFill>
                  <a:srgbClr val="060E9F"/>
                </a:solidFill>
              </a:rPr>
              <a:t>БРАТСКИЙ ПЕДАГОГИЧЕСКИЙ КОЛЛЕДЖ</a:t>
            </a:r>
            <a:r>
              <a:rPr lang="ru-RU" b="1" dirty="0">
                <a:solidFill>
                  <a:srgbClr val="060E9F"/>
                </a:solidFill>
              </a:rPr>
              <a:t/>
            </a:r>
            <a:br>
              <a:rPr lang="ru-RU" b="1" dirty="0">
                <a:solidFill>
                  <a:srgbClr val="060E9F"/>
                </a:solidFill>
              </a:rPr>
            </a:br>
            <a:r>
              <a:rPr lang="ru-RU" b="1" dirty="0">
                <a:solidFill>
                  <a:srgbClr val="060E9F"/>
                </a:solidFill>
              </a:rPr>
              <a:t>готов к сотрудничеству по вопросам приобретения</a:t>
            </a:r>
            <a:br>
              <a:rPr lang="ru-RU" b="1" dirty="0">
                <a:solidFill>
                  <a:srgbClr val="060E9F"/>
                </a:solidFill>
              </a:rPr>
            </a:br>
            <a:r>
              <a:rPr lang="ru-RU" b="1" dirty="0">
                <a:solidFill>
                  <a:srgbClr val="060E9F"/>
                </a:solidFill>
              </a:rPr>
              <a:t>конструктора программы профессиональной пробы и работы с ним</a:t>
            </a:r>
          </a:p>
          <a:p>
            <a:endParaRPr lang="ru-RU" b="1" dirty="0" smtClean="0">
              <a:solidFill>
                <a:srgbClr val="060E9F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Контакты</a:t>
            </a:r>
            <a:r>
              <a:rPr lang="ru-RU" b="1" dirty="0">
                <a:solidFill>
                  <a:srgbClr val="FF0000"/>
                </a:solidFill>
              </a:rPr>
              <a:t>: сайт колледжа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+7 (3953) 42-34-14, colledge_bpk@mail.ru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007554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AE7AAB9-4AFF-4169-A9DE-41C98C4179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4" y="110173"/>
            <a:ext cx="4408816" cy="31175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B31AF0B-EE81-4A21-9ECC-C6C08C925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6" y="654355"/>
            <a:ext cx="4408816" cy="311754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982C022-8D75-426D-8E8F-9D20597EE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0" y="1258204"/>
            <a:ext cx="4408816" cy="31175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9CFB0B2-469A-46A5-81D1-7416829E3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98" y="1980675"/>
            <a:ext cx="4408816" cy="311754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49A5B500-C397-4E0E-A923-515258536E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6531" r="59134" b="36530"/>
          <a:stretch/>
        </p:blipFill>
        <p:spPr>
          <a:xfrm rot="1410658">
            <a:off x="3886609" y="2770025"/>
            <a:ext cx="1436915" cy="143691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34BE4855-E6BA-4170-9466-14D03F739B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36735" r="59757" b="37371"/>
          <a:stretch/>
        </p:blipFill>
        <p:spPr>
          <a:xfrm rot="20219568">
            <a:off x="2682774" y="2852748"/>
            <a:ext cx="1404258" cy="13811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0A32CB2A-7386-4189-9AED-C265B3FE08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21700" r="59759" b="69411"/>
          <a:stretch/>
        </p:blipFill>
        <p:spPr>
          <a:xfrm rot="2418220">
            <a:off x="471748" y="3851877"/>
            <a:ext cx="1382766" cy="4741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B334C9C-7C9B-4729-959E-7D96CE67EC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12281" r="60087" b="78619"/>
          <a:stretch/>
        </p:blipFill>
        <p:spPr>
          <a:xfrm rot="1608626">
            <a:off x="259869" y="4210926"/>
            <a:ext cx="1370466" cy="48542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6FD76D8F-FFB8-46E2-8EBE-A4AF40A8BE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2752" r="59936" b="87824"/>
          <a:stretch/>
        </p:blipFill>
        <p:spPr>
          <a:xfrm rot="718843">
            <a:off x="162216" y="4540591"/>
            <a:ext cx="1376111" cy="50268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AA425CA5-966E-47E3-B289-58012F44D6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6" t="1967" r="3840" b="72178"/>
          <a:stretch/>
        </p:blipFill>
        <p:spPr>
          <a:xfrm rot="21031042">
            <a:off x="1617376" y="2804821"/>
            <a:ext cx="1424067" cy="137909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D854ED71-2ACE-45AD-B2D6-CAA8412CB8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71663" r="58887" b="2201"/>
          <a:stretch/>
        </p:blipFill>
        <p:spPr>
          <a:xfrm rot="1303016">
            <a:off x="2588007" y="3402024"/>
            <a:ext cx="1454046" cy="139408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1FFF672F-5ABE-41E8-929E-D8F746726B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8" t="36946" r="4500" b="36919"/>
          <a:stretch/>
        </p:blipFill>
        <p:spPr>
          <a:xfrm rot="20354460">
            <a:off x="1055892" y="3507288"/>
            <a:ext cx="1366081" cy="139408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11CE6375-5165-47BB-A232-3B06BEE2AB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6" t="36327" r="3227" b="36735"/>
          <a:stretch/>
        </p:blipFill>
        <p:spPr>
          <a:xfrm rot="19364741">
            <a:off x="3868218" y="3613996"/>
            <a:ext cx="1436915" cy="1436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7212" y="363312"/>
            <a:ext cx="3442322" cy="4534575"/>
          </a:xfrm>
          <a:prstGeom prst="rect">
            <a:avLst/>
          </a:prstGeom>
          <a:noFill/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60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КОНСТРУКТОРА </a:t>
            </a:r>
          </a:p>
          <a:p>
            <a:pPr algn="ctr"/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Конструктор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состоит из двух наборов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набор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1: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4 информационных поля, соответствующих этапам разработки программы профессиональной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пробы; 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наборы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2-5 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из  347 карточек (набор 2 – выбор компонентов Пояснительной записки, набор 3 – выбор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карточек-тем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календарно-тематического плана, набор 4 – выбор карточек –тем, методов и форм содержания программы, набор 5 – выбор карточек методов оценки эффективности освоения программы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профпробы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). 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 smtClean="0">
                <a:latin typeface="Monotype Corsiva" panose="03010101010201010101" pitchFamily="66" charset="0"/>
              </a:rPr>
              <a:t>       С </a:t>
            </a:r>
            <a:r>
              <a:rPr lang="ru-RU" sz="1400" b="1" dirty="0">
                <a:latin typeface="Monotype Corsiva" panose="03010101010201010101" pitchFamily="66" charset="0"/>
              </a:rPr>
              <a:t>помощью набора информационных полей, наборов карточек и подсказок разработчики программы профессиональной пробы  могут структурировать  основные этапы, выстраивая  логику программы в зависимости от ее цели и особенностей целевой аудитории.</a:t>
            </a:r>
          </a:p>
        </p:txBody>
      </p:sp>
    </p:spTree>
    <p:extLst>
      <p:ext uri="{BB962C8B-B14F-4D97-AF65-F5344CB8AC3E}">
        <p14:creationId xmlns:p14="http://schemas.microsoft.com/office/powerpoint/2010/main" val="12355490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45" y="-141159"/>
            <a:ext cx="9836879" cy="7377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4721" y="3068264"/>
            <a:ext cx="4284900" cy="1641475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dirty="0"/>
              <a:t> </a:t>
            </a:r>
            <a:r>
              <a:rPr lang="ru-RU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</a:t>
            </a:r>
            <a:endParaRPr lang="ru-RU" sz="12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</a:t>
            </a:r>
            <a:r>
              <a:rPr lang="ru-RU" sz="12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название </a:t>
            </a:r>
            <a:r>
              <a:rPr lang="ru-RU" sz="12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должно отражать, чем будут заниматься школьники</a:t>
            </a:r>
          </a:p>
          <a:p>
            <a:pPr lvl="0"/>
            <a:r>
              <a:rPr lang="ru-RU" sz="12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учитывать </a:t>
            </a:r>
            <a:r>
              <a:rPr lang="ru-RU" sz="12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интерес   подростков</a:t>
            </a:r>
          </a:p>
          <a:p>
            <a:pPr lvl="0"/>
            <a:r>
              <a:rPr lang="ru-RU" sz="12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должно </a:t>
            </a:r>
            <a:r>
              <a:rPr lang="ru-RU" sz="12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быть  краткое </a:t>
            </a:r>
          </a:p>
          <a:p>
            <a:pPr lvl="0"/>
            <a:r>
              <a:rPr lang="ru-RU" sz="12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отражать  </a:t>
            </a:r>
            <a:r>
              <a:rPr lang="ru-RU" sz="12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суть программы</a:t>
            </a:r>
          </a:p>
          <a:p>
            <a:endParaRPr lang="ru-RU" sz="1000" i="1" dirty="0" smtClean="0"/>
          </a:p>
          <a:p>
            <a:r>
              <a:rPr lang="ru-RU" sz="1000" b="1" dirty="0" smtClean="0"/>
              <a:t>Пример</a:t>
            </a:r>
            <a:r>
              <a:rPr lang="ru-RU" sz="1000" b="1" dirty="0"/>
              <a:t>: </a:t>
            </a:r>
          </a:p>
          <a:p>
            <a:pPr lvl="0"/>
            <a:r>
              <a:rPr lang="ru-RU" sz="1000" dirty="0" smtClean="0"/>
              <a:t>- Траектория </a:t>
            </a:r>
            <a:r>
              <a:rPr lang="ru-RU" sz="1000" dirty="0"/>
              <a:t>успеха в профессии «Воспитатель»</a:t>
            </a:r>
          </a:p>
          <a:p>
            <a:pPr lvl="0"/>
            <a:r>
              <a:rPr lang="ru-RU" sz="1000" dirty="0" smtClean="0"/>
              <a:t>- Эта </a:t>
            </a:r>
            <a:r>
              <a:rPr lang="ru-RU" sz="1000" dirty="0"/>
              <a:t>служба и опасна, и </a:t>
            </a:r>
            <a:r>
              <a:rPr lang="ru-RU" sz="1000" dirty="0" smtClean="0"/>
              <a:t>трудна</a:t>
            </a:r>
            <a:endParaRPr lang="ru-RU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464695" y="318630"/>
            <a:ext cx="8589364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2D7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АЛГОРИТМ РАБОТЫ С КОНСТРУКТОРОМ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rgbClr val="0023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2073" y="2211783"/>
            <a:ext cx="8536897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60FA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Название программы____________________________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207272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8" y="0"/>
            <a:ext cx="7543322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3796" y="1910408"/>
            <a:ext cx="3442322" cy="1980029"/>
          </a:xfrm>
          <a:prstGeom prst="rect">
            <a:avLst/>
          </a:prstGeom>
          <a:noFill/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ПОЯСНИТЕЛЬНАЯ  ЗАПИСКА: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i="1" dirty="0" smtClean="0"/>
          </a:p>
          <a:p>
            <a:r>
              <a:rPr lang="ru-RU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</a:t>
            </a:r>
            <a:r>
              <a:rPr lang="ru-RU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- </a:t>
            </a:r>
            <a:r>
              <a:rPr lang="ru-RU" sz="1400" dirty="0">
                <a:solidFill>
                  <a:srgbClr val="FF0000"/>
                </a:solidFill>
                <a:latin typeface="Monotype Corsiva" panose="03010101010201010101" pitchFamily="66" charset="0"/>
              </a:rPr>
              <a:t>отражает  цель, задачи, целевую аудиторию, длительность, место </a:t>
            </a:r>
            <a:r>
              <a:rPr lang="ru-RU" sz="14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профпробы</a:t>
            </a:r>
            <a:r>
              <a:rPr lang="ru-RU" sz="1400" dirty="0">
                <a:solidFill>
                  <a:srgbClr val="FF0000"/>
                </a:solidFill>
                <a:latin typeface="Monotype Corsiva" panose="03010101010201010101" pitchFamily="66" charset="0"/>
              </a:rPr>
              <a:t>  в образовательном процессе, базу проведения</a:t>
            </a:r>
          </a:p>
          <a:p>
            <a:pPr algn="just"/>
            <a:r>
              <a:rPr lang="ru-RU" sz="1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- </a:t>
            </a:r>
            <a:r>
              <a:rPr lang="ru-RU" sz="1400" dirty="0">
                <a:solidFill>
                  <a:srgbClr val="FF0000"/>
                </a:solidFill>
                <a:latin typeface="Monotype Corsiva" panose="03010101010201010101" pitchFamily="66" charset="0"/>
              </a:rPr>
              <a:t>из Конструктора выбираете карточки, подходящие планируемому содержанию</a:t>
            </a:r>
          </a:p>
          <a:p>
            <a:pPr algn="just"/>
            <a:endParaRPr lang="ru-RU" sz="1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513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8" y="0"/>
            <a:ext cx="7543322" cy="5334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5" t="21911" r="22055" b="69200"/>
          <a:stretch/>
        </p:blipFill>
        <p:spPr>
          <a:xfrm>
            <a:off x="1102571" y="959845"/>
            <a:ext cx="1389666" cy="47413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891064" y="1433979"/>
            <a:ext cx="3520550" cy="3395801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что </a:t>
            </a:r>
            <a:r>
              <a:rPr lang="ru-RU" sz="1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такое цель?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как </a:t>
            </a:r>
            <a:r>
              <a:rPr lang="ru-RU" sz="1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сформулировать цель?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цель </a:t>
            </a:r>
            <a:r>
              <a:rPr lang="ru-RU" sz="1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— образ того результата, который должен быть достигнут, получение ожидаемых изменений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в </a:t>
            </a:r>
            <a:r>
              <a:rPr lang="ru-RU" sz="1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определении цели существует несколько подходов: 1. цель должна быть одна (это содействие профессиональному самоопределению обучающихся), есть другая позиция –целей может быть несколько</a:t>
            </a:r>
          </a:p>
          <a:p>
            <a:endParaRPr lang="ru-RU" sz="12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1200" b="1" dirty="0" smtClean="0">
                <a:solidFill>
                  <a:srgbClr val="060E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</a:t>
            </a:r>
            <a:r>
              <a:rPr lang="ru-RU" sz="1200" b="1" dirty="0">
                <a:solidFill>
                  <a:srgbClr val="060E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предложенных карточек цель(и)</a:t>
            </a:r>
          </a:p>
          <a:p>
            <a:endParaRPr lang="ru-RU" sz="1200" b="1" dirty="0" smtClean="0">
              <a:solidFill>
                <a:srgbClr val="060E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Пример:</a:t>
            </a:r>
          </a:p>
          <a:p>
            <a:pPr algn="just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 обучающихся знаний и умений в пределах профессиональной компетенции, необходимой в работе электромонтажника (электромеханика) оборудования радио и телефонной связи</a:t>
            </a:r>
          </a:p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- Создание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условий для формирования у обучающихся представлений о содержании профессии «воспитатель»</a:t>
            </a:r>
          </a:p>
        </p:txBody>
      </p:sp>
      <p:cxnSp>
        <p:nvCxnSpPr>
          <p:cNvPr id="28" name="Соединительная линия уступом 27"/>
          <p:cNvCxnSpPr/>
          <p:nvPr/>
        </p:nvCxnSpPr>
        <p:spPr>
          <a:xfrm>
            <a:off x="2499289" y="716988"/>
            <a:ext cx="1109671" cy="1072228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4F81BD"/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209157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3" y="6606"/>
            <a:ext cx="7543322" cy="533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6" t="68917" r="22547" b="21559"/>
          <a:stretch/>
        </p:blipFill>
        <p:spPr>
          <a:xfrm>
            <a:off x="1094362" y="1918990"/>
            <a:ext cx="1385454" cy="50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51893" y="1639312"/>
            <a:ext cx="4022955" cy="3180358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dirty="0"/>
              <a:t> </a:t>
            </a:r>
            <a:r>
              <a:rPr lang="ru-RU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</a:t>
            </a:r>
            <a:endParaRPr lang="ru-RU" sz="12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возраст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обучающихся — 10-16 лет. Нижняя граница возраста объясняется трудоемкостью выполнения </a:t>
            </a: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работ;</a:t>
            </a:r>
            <a:endParaRPr lang="ru-RU" sz="1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учитывается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необходимость начальной теоретической </a:t>
            </a: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подготовки;</a:t>
            </a:r>
            <a:endParaRPr lang="ru-RU" sz="1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границы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возраста могут варьироваться с учетом индивидуальных особенностей </a:t>
            </a: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детей;</a:t>
            </a:r>
            <a:endParaRPr lang="ru-RU" sz="1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предполагает 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возраст или </a:t>
            </a: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класс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;</a:t>
            </a:r>
          </a:p>
          <a:p>
            <a:pPr lvl="0"/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может </a:t>
            </a:r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быть разная компоновка группы: из одного класса, из нескольких классов, из разных школ или одной, оптимально - не более 15 </a:t>
            </a: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человек.</a:t>
            </a:r>
            <a:endParaRPr lang="ru-RU" sz="1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lvl="0"/>
            <a:endParaRPr lang="ru-RU" sz="1200" b="1" dirty="0" smtClean="0">
              <a:solidFill>
                <a:srgbClr val="060F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dirty="0" smtClean="0">
                <a:solidFill>
                  <a:srgbClr val="060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</a:t>
            </a:r>
            <a:r>
              <a:rPr lang="ru-RU" sz="1200" b="1" dirty="0">
                <a:solidFill>
                  <a:srgbClr val="060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предложенных карточек ,  подходящие выбранному  вами  </a:t>
            </a:r>
            <a:r>
              <a:rPr lang="ru-RU" sz="1200" b="1" dirty="0" smtClean="0">
                <a:solidFill>
                  <a:srgbClr val="060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адресату.</a:t>
            </a:r>
          </a:p>
          <a:p>
            <a:pPr lvl="0"/>
            <a:endParaRPr lang="ru-RU" sz="1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Пример:</a:t>
            </a:r>
          </a:p>
          <a:p>
            <a:pPr lvl="0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школьники  14-15 лет  из школ № 3,12,14</a:t>
            </a:r>
          </a:p>
        </p:txBody>
      </p:sp>
      <p:cxnSp>
        <p:nvCxnSpPr>
          <p:cNvPr id="20" name="Соединительная линия уступом 19"/>
          <p:cNvCxnSpPr/>
          <p:nvPr/>
        </p:nvCxnSpPr>
        <p:spPr>
          <a:xfrm>
            <a:off x="2573773" y="1689667"/>
            <a:ext cx="1379095" cy="375338"/>
          </a:xfrm>
          <a:prstGeom prst="bentConnector3">
            <a:avLst/>
          </a:prstGeom>
          <a:noFill/>
          <a:ln w="25400" cap="flat">
            <a:solidFill>
              <a:srgbClr val="4F81BD"/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999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8" y="0"/>
            <a:ext cx="7543322" cy="533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11905" r="58436" b="78835"/>
          <a:stretch/>
        </p:blipFill>
        <p:spPr>
          <a:xfrm>
            <a:off x="1102571" y="2840241"/>
            <a:ext cx="1377245" cy="4938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84437" y="2605445"/>
            <a:ext cx="4022955" cy="1518364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 </a:t>
            </a:r>
          </a:p>
          <a:p>
            <a:pPr lvl="0"/>
            <a:r>
              <a:rPr lang="ru-RU" sz="1200" dirty="0">
                <a:solidFill>
                  <a:srgbClr val="FF0000"/>
                </a:solidFill>
                <a:latin typeface="Monotype Corsiva" panose="03010101010201010101" pitchFamily="66" charset="0"/>
              </a:rPr>
              <a:t>Длительность пробы может быть разная, зависит от цели, от содержания, которое вы хотите предложить (минимальное количество часов по программе –это 16, могут быть программы и 36 и 42 и более  часовые)</a:t>
            </a:r>
          </a:p>
          <a:p>
            <a:endParaRPr lang="ru-RU" sz="1200" b="1" dirty="0" smtClean="0"/>
          </a:p>
          <a:p>
            <a:r>
              <a:rPr lang="ru-RU" sz="1000" b="1" dirty="0" smtClean="0"/>
              <a:t>Пример</a:t>
            </a:r>
            <a:r>
              <a:rPr lang="ru-RU" sz="1000" b="1" dirty="0"/>
              <a:t>:</a:t>
            </a:r>
          </a:p>
          <a:p>
            <a:pPr lvl="0"/>
            <a:r>
              <a:rPr lang="ru-RU" sz="1000" dirty="0"/>
              <a:t>144 часа (два раза в неделю по 2 часа)</a:t>
            </a:r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>
            <a:off x="2578308" y="2605445"/>
            <a:ext cx="1364105" cy="392588"/>
          </a:xfrm>
          <a:prstGeom prst="bentConnector3">
            <a:avLst/>
          </a:prstGeom>
          <a:noFill/>
          <a:ln w="25400" cap="flat">
            <a:solidFill>
              <a:srgbClr val="4F81BD"/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21534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8" y="0"/>
            <a:ext cx="7543322" cy="533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7" t="12488" r="23258" b="78835"/>
          <a:stretch/>
        </p:blipFill>
        <p:spPr>
          <a:xfrm>
            <a:off x="1102571" y="3828209"/>
            <a:ext cx="1388534" cy="4628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51893" y="3568804"/>
            <a:ext cx="4022955" cy="1210588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2395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Подсказки:  </a:t>
            </a:r>
          </a:p>
          <a:p>
            <a:pPr lvl="0" algn="just"/>
            <a:r>
              <a:rPr lang="ru-RU" sz="1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 Место </a:t>
            </a:r>
            <a:r>
              <a:rPr lang="ru-RU" sz="12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профпробы</a:t>
            </a:r>
            <a:r>
              <a:rPr lang="ru-RU" sz="1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в образовательном процессе: это может быть в учебном плане как  элективные курсы или в программе социализация и воспитание (программы внеурочной деятельности), как школа </a:t>
            </a:r>
            <a:r>
              <a:rPr lang="ru-RU" sz="1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решит.</a:t>
            </a:r>
            <a:endParaRPr lang="ru-RU" sz="1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lvl="0" algn="just"/>
            <a:r>
              <a:rPr lang="ru-RU" sz="1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-</a:t>
            </a:r>
            <a:endParaRPr lang="ru-RU" sz="1000" dirty="0"/>
          </a:p>
        </p:txBody>
      </p:sp>
      <p:cxnSp>
        <p:nvCxnSpPr>
          <p:cNvPr id="20" name="Соединительная линия уступом 19"/>
          <p:cNvCxnSpPr/>
          <p:nvPr/>
        </p:nvCxnSpPr>
        <p:spPr>
          <a:xfrm>
            <a:off x="2522102" y="3560166"/>
            <a:ext cx="1442796" cy="268043"/>
          </a:xfrm>
          <a:prstGeom prst="bentConnector3">
            <a:avLst/>
          </a:prstGeom>
          <a:noFill/>
          <a:ln w="25400" cap="flat">
            <a:solidFill>
              <a:srgbClr val="4F81BD"/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55765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blurRad="38100" dist="19999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blurRad="38100" dist="19999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2767</TotalTime>
  <Words>1649</Words>
  <Application>Microsoft Office PowerPoint</Application>
  <PresentationFormat>Произвольный</PresentationFormat>
  <Paragraphs>171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Тематический блок</dc:title>
  <dc:creator>Тарапановы</dc:creator>
  <cp:lastModifiedBy>kab28</cp:lastModifiedBy>
  <cp:revision>215</cp:revision>
  <dcterms:modified xsi:type="dcterms:W3CDTF">2020-06-11T08:47:07Z</dcterms:modified>
</cp:coreProperties>
</file>