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3" r:id="rId3"/>
    <p:sldId id="294" r:id="rId4"/>
    <p:sldId id="300" r:id="rId5"/>
    <p:sldId id="303" r:id="rId6"/>
    <p:sldId id="295" r:id="rId7"/>
    <p:sldId id="301" r:id="rId8"/>
    <p:sldId id="299" r:id="rId9"/>
    <p:sldId id="289" r:id="rId10"/>
    <p:sldId id="281" r:id="rId11"/>
    <p:sldId id="279" r:id="rId12"/>
    <p:sldId id="290" r:id="rId13"/>
    <p:sldId id="291" r:id="rId14"/>
    <p:sldId id="304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B66"/>
    <a:srgbClr val="1F626B"/>
    <a:srgbClr val="F39642"/>
    <a:srgbClr val="93D0D5"/>
    <a:srgbClr val="F5770F"/>
    <a:srgbClr val="3D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437066" y="5804667"/>
            <a:ext cx="62698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i="1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Кондратьева Ольга Геннадьевна, заместитель директора по </a:t>
            </a:r>
            <a:r>
              <a:rPr lang="ru-RU" sz="2400" i="1" dirty="0" err="1" smtClean="0">
                <a:solidFill>
                  <a:srgbClr val="0D4B66"/>
                </a:solidFill>
                <a:latin typeface="Myriad Pro Cond" panose="020B0506030403020204" pitchFamily="34" charset="0"/>
              </a:rPr>
              <a:t>НМиИД</a:t>
            </a:r>
            <a:endParaRPr lang="ru-RU" sz="2400" i="1" dirty="0">
              <a:solidFill>
                <a:srgbClr val="0D4B6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4077072"/>
            <a:ext cx="7056784" cy="882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Об участии ПОО Иркутской области в апробации механизмов НОК в ходе ПА обучающихся по программам СПО; </a:t>
            </a:r>
          </a:p>
          <a:p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о проведении ДЭ по стандартам </a:t>
            </a:r>
            <a:r>
              <a:rPr lang="en-US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 </a:t>
            </a: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2019, 2020 годах</a:t>
            </a:r>
            <a:endParaRPr lang="ru-RU" sz="32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172400" y="4293096"/>
            <a:ext cx="971600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293096"/>
            <a:ext cx="1115616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2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372200" cy="295405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4208" y="332656"/>
            <a:ext cx="2699792" cy="10439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2924944"/>
            <a:ext cx="9227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0D4B66"/>
                </a:solidFill>
                <a:latin typeface="Myriad Pro" panose="020B0503030403020204" pitchFamily="34" charset="0"/>
              </a:rPr>
              <a:t>Тулунский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аграрный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техникум; 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Ангарский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автотранспортный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техникум;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Ангарский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педагогический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колледж;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Иркутский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региональный колледж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педагогического;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Иркутский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колледж экономики, сервиса и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туризма;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Ангарский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техникум общественного питания и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торговли;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Ангарский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индустриальный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техникум;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Братский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педагогический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колледж;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Черемховский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педагогический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колледж;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Иркутский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техникум авиастроения и </a:t>
            </a:r>
            <a:r>
              <a:rPr lang="ru-RU" sz="2000" b="1" dirty="0" err="1" smtClean="0">
                <a:solidFill>
                  <a:srgbClr val="0D4B66"/>
                </a:solidFill>
                <a:latin typeface="Myriad Pro" panose="020B0503030403020204" pitchFamily="34" charset="0"/>
              </a:rPr>
              <a:t>материалообработки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Иркутский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техникум архитектуры и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строительства;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Байкальский </a:t>
            </a:r>
            <a:r>
              <a:rPr lang="ru-RU" sz="2000" b="1" dirty="0">
                <a:solidFill>
                  <a:srgbClr val="0D4B66"/>
                </a:solidFill>
                <a:latin typeface="Myriad Pro" panose="020B0503030403020204" pitchFamily="34" charset="0"/>
              </a:rPr>
              <a:t>государственный </a:t>
            </a:r>
            <a:r>
              <a:rPr 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университет (СПО).</a:t>
            </a:r>
            <a:endParaRPr lang="ru-RU" sz="20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60644"/>
            <a:ext cx="2385865" cy="36490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</a:t>
            </a:r>
            <a:r>
              <a:rPr lang="ru-RU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2</a:t>
            </a:r>
            <a:r>
              <a:rPr lang="en-US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</a:t>
            </a:r>
            <a:r>
              <a:rPr lang="ru-RU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ЦПДЭ</a:t>
            </a:r>
            <a:endParaRPr lang="ru-RU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02" y="5985997"/>
            <a:ext cx="3157734" cy="880874"/>
          </a:xfrm>
        </p:spPr>
      </p:pic>
      <p:sp>
        <p:nvSpPr>
          <p:cNvPr id="3" name="TextBox 2"/>
          <p:cNvSpPr txBox="1"/>
          <p:nvPr/>
        </p:nvSpPr>
        <p:spPr>
          <a:xfrm>
            <a:off x="765654" y="19168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</a:t>
            </a:r>
            <a:r>
              <a:rPr lang="ru-RU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</a:t>
            </a:r>
            <a:r>
              <a:rPr lang="en-US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</a:t>
            </a:r>
            <a:r>
              <a:rPr lang="ru-RU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компетенций</a:t>
            </a:r>
            <a:endParaRPr lang="ru-RU" sz="32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512" y="78338"/>
            <a:ext cx="7560840" cy="9579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рамках ГИА И ПА по стандартам </a:t>
            </a:r>
            <a:r>
              <a:rPr lang="en-US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17" y="548680"/>
            <a:ext cx="1421065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23060"/>
            <a:ext cx="290300" cy="406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89" y="2006009"/>
            <a:ext cx="290300" cy="406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7" y="2707320"/>
            <a:ext cx="290300" cy="406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5654" y="2618143"/>
            <a:ext cx="34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12 ЦПДЭ, 13 ПОО</a:t>
            </a:r>
            <a:endParaRPr lang="ru-RU" sz="32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962" y="3433882"/>
            <a:ext cx="283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292 участника</a:t>
            </a:r>
            <a:endParaRPr lang="ru-RU" sz="32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36817" y="2085638"/>
            <a:ext cx="91577" cy="4583722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1981284"/>
            <a:ext cx="4852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Ремонт и обслуживание легковых автомобилей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Эксплуатация сельскохозяйственной техники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Преподавание в начальных классах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»;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Дошкольное воспитание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Физическая культура и спорт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Парикмахерское искусство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«Поварское дело»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Сварочные 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технологии»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Электромонтаж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Сухое строительство и штукатурные работы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Предпринимательство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»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72" y="1179354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25 марта- 28 июня 2019 г.</a:t>
            </a:r>
          </a:p>
        </p:txBody>
      </p:sp>
    </p:spTree>
    <p:extLst>
      <p:ext uri="{BB962C8B-B14F-4D97-AF65-F5344CB8AC3E}">
        <p14:creationId xmlns:p14="http://schemas.microsoft.com/office/powerpoint/2010/main" val="12333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4094" y="1719803"/>
            <a:ext cx="304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3 компетенции, 70 участников</a:t>
            </a:r>
            <a:endParaRPr lang="ru-RU" sz="3200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1599333"/>
            <a:ext cx="4890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11 компетенций, 292 участника</a:t>
            </a:r>
            <a:endParaRPr lang="ru-RU" sz="4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64910" y="1823503"/>
            <a:ext cx="1595122" cy="95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00057" y="1226468"/>
            <a:ext cx="15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2018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8254" y="1169639"/>
            <a:ext cx="207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2019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80633"/>
            <a:ext cx="4380922" cy="3285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96" y="3030691"/>
            <a:ext cx="2709751" cy="3613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81" y="2808059"/>
            <a:ext cx="2286169" cy="342925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86512" y="78338"/>
            <a:ext cx="7560840" cy="9579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рамках ГИА И ПА по стандартам </a:t>
            </a:r>
            <a:r>
              <a:rPr lang="en-US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17417" y="548680"/>
            <a:ext cx="1421065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7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052736"/>
            <a:ext cx="866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rgbClr val="F39642"/>
                </a:solidFill>
                <a:latin typeface="Myriad Pro" panose="020B0503030403020204" pitchFamily="34" charset="0"/>
              </a:rPr>
              <a:t>Все студенты, успешно прошедшие демонстрационный экзамен, получат Паспорт компетенций и будут внесены в базу данных молодых профессионалов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58855"/>
            <a:ext cx="2146809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573016"/>
            <a:ext cx="2177393" cy="3109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745" y="3063175"/>
            <a:ext cx="2431920" cy="3415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522" y="3118359"/>
            <a:ext cx="2388418" cy="350100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6512" y="78338"/>
            <a:ext cx="7560840" cy="9579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рамках ГИА И ПА по стандартам </a:t>
            </a:r>
            <a:r>
              <a:rPr lang="en-US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7417" y="548680"/>
            <a:ext cx="1421065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11760" y="1253959"/>
            <a:ext cx="61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11 компетенций, 292 участника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73" y="1168452"/>
            <a:ext cx="207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39642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2019 г.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86512" y="78338"/>
            <a:ext cx="7560840" cy="9579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D4B66"/>
                </a:solidFill>
                <a:latin typeface="Myriad Pro" panose="020B0503030403020204" pitchFamily="34" charset="0"/>
              </a:rPr>
              <a:t>Перспективы </a:t>
            </a:r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проведения ДЭ по стандартам </a:t>
            </a:r>
            <a:r>
              <a:rPr lang="en-US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</a:t>
            </a:r>
            <a:r>
              <a:rPr lang="ru-RU" sz="3600" b="1" dirty="0">
                <a:solidFill>
                  <a:srgbClr val="0D4B66"/>
                </a:solidFill>
                <a:latin typeface="Myriad Pro" panose="020B0503030403020204" pitchFamily="34" charset="0"/>
              </a:rPr>
              <a:t> в 2020 г.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-17417" y="548680"/>
            <a:ext cx="1421065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4346990"/>
            <a:ext cx="499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19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</a:rPr>
              <a:t> ПОО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(+6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 Новых ЦПДЭ)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953218"/>
            <a:ext cx="290300" cy="406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73" y="4436167"/>
            <a:ext cx="290300" cy="4064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81" y="5137478"/>
            <a:ext cx="290300" cy="4064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5048301"/>
            <a:ext cx="52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17 компетенций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(+7 новых)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946" y="5864040"/>
            <a:ext cx="283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574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студента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7417" y="2574383"/>
            <a:ext cx="3467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39642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2020 г.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109" y="3569987"/>
            <a:ext cx="326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рамках ПА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7287" y="4256064"/>
            <a:ext cx="499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>
                <a:solidFill>
                  <a:srgbClr val="0D4B66"/>
                </a:solidFill>
                <a:latin typeface="Myriad Pro" panose="020B0503030403020204" pitchFamily="34" charset="0"/>
              </a:rPr>
              <a:t>5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</a:rPr>
              <a:t> ПОО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(+4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 Новых ЦПДЭ)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</a:rPr>
              <a:t>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61" y="5862292"/>
            <a:ext cx="290300" cy="4064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22" y="4345241"/>
            <a:ext cx="290300" cy="40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030" y="5046552"/>
            <a:ext cx="290300" cy="4064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54418" y="4957375"/>
            <a:ext cx="523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6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компетенций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(+5 новых)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7287" y="5837472"/>
            <a:ext cx="283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195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студентов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9992" y="3569987"/>
            <a:ext cx="442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рамках ГИА (ФГОС)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982860" y="1989775"/>
            <a:ext cx="787320" cy="631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0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68"/>
            <a:ext cx="9144000" cy="6853985"/>
          </a:xfrm>
        </p:spPr>
      </p:pic>
    </p:spTree>
    <p:extLst>
      <p:ext uri="{BB962C8B-B14F-4D97-AF65-F5344CB8AC3E}">
        <p14:creationId xmlns:p14="http://schemas.microsoft.com/office/powerpoint/2010/main" val="413679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55" y="3377787"/>
            <a:ext cx="2460356" cy="348021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17417" y="548680"/>
            <a:ext cx="2196000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12825" y="1987523"/>
            <a:ext cx="151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2 ПОО</a:t>
            </a:r>
            <a:endParaRPr lang="ru-RU" sz="3200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529" y="1925967"/>
            <a:ext cx="179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8 ПОО</a:t>
            </a:r>
            <a:endParaRPr lang="ru-RU" sz="4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474601" y="1340768"/>
            <a:ext cx="1728191" cy="111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55771" y="1429331"/>
            <a:ext cx="15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2018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8837" y="1367775"/>
            <a:ext cx="199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2019 г.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178583" y="260648"/>
            <a:ext cx="6670838" cy="5155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Апробация НОК в Иркутской области</a:t>
            </a:r>
            <a:endParaRPr lang="ru-RU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2602424"/>
            <a:ext cx="805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Соглашение № 09-19 «О совместной деятельности по разработке и апробации механизмов использования НОК для ПА и ГИА студентов, завершающих освоение ОП СПО»</a:t>
            </a:r>
            <a:endParaRPr lang="ru-RU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920" y="4488502"/>
            <a:ext cx="132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АНО </a:t>
            </a:r>
          </a:p>
          <a:p>
            <a:pPr algn="ctr"/>
            <a:r>
              <a:rPr lang="ru-RU" sz="28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«НАРК»</a:t>
            </a:r>
            <a:endParaRPr lang="ru-RU" sz="28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9261" y="4782856"/>
            <a:ext cx="146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РИКП</a:t>
            </a:r>
            <a:endParaRPr lang="ru-RU" sz="32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1114" y="3741726"/>
            <a:ext cx="187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Министерство образования Иркутской области</a:t>
            </a:r>
            <a:endParaRPr lang="ru-RU" sz="16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7013" y="5734997"/>
            <a:ext cx="146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6 СПК</a:t>
            </a:r>
            <a:endParaRPr lang="ru-RU" sz="36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 flipH="1">
            <a:off x="4421137" y="5613629"/>
            <a:ext cx="576064" cy="589977"/>
          </a:xfrm>
          <a:prstGeom prst="leftUpArrow">
            <a:avLst/>
          </a:prstGeom>
          <a:solidFill>
            <a:srgbClr val="F39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верх 42"/>
          <p:cNvSpPr/>
          <p:nvPr/>
        </p:nvSpPr>
        <p:spPr>
          <a:xfrm rot="5400000" flipH="1">
            <a:off x="4428093" y="3892186"/>
            <a:ext cx="576064" cy="589977"/>
          </a:xfrm>
          <a:prstGeom prst="leftUpArrow">
            <a:avLst/>
          </a:prstGeom>
          <a:solidFill>
            <a:srgbClr val="F39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верх 43"/>
          <p:cNvSpPr/>
          <p:nvPr/>
        </p:nvSpPr>
        <p:spPr>
          <a:xfrm rot="10800000" flipH="1">
            <a:off x="6972866" y="3969214"/>
            <a:ext cx="576064" cy="589977"/>
          </a:xfrm>
          <a:prstGeom prst="leftUpArrow">
            <a:avLst/>
          </a:prstGeom>
          <a:solidFill>
            <a:srgbClr val="F39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верх 44"/>
          <p:cNvSpPr/>
          <p:nvPr/>
        </p:nvSpPr>
        <p:spPr>
          <a:xfrm rot="16200000" flipH="1">
            <a:off x="6989629" y="5594072"/>
            <a:ext cx="576064" cy="589977"/>
          </a:xfrm>
          <a:prstGeom prst="leftUpArrow">
            <a:avLst/>
          </a:prstGeom>
          <a:solidFill>
            <a:srgbClr val="F396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2141730" y="332657"/>
            <a:ext cx="7002270" cy="10438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5486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индустрии красоты;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области сварки;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машиностроении;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в жилищно-коммунальном хозяйстве;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финансового рынка;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агропромышленного комплекса</a:t>
            </a:r>
            <a:endParaRPr lang="ru-RU" sz="32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-1084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6 СПК: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62" y="3595668"/>
            <a:ext cx="4882038" cy="32546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979" y="3861048"/>
            <a:ext cx="3687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39642"/>
                </a:solidFill>
                <a:latin typeface="Myriad Pro" panose="020B0503030403020204" pitchFamily="34" charset="0"/>
              </a:rPr>
              <a:t>Инфрация</a:t>
            </a:r>
            <a:r>
              <a:rPr lang="ru-RU" sz="28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 о </a:t>
            </a:r>
            <a:r>
              <a:rPr lang="ru-RU" sz="2800" b="1" i="1" dirty="0" err="1" smtClean="0">
                <a:solidFill>
                  <a:srgbClr val="F39642"/>
                </a:solidFill>
                <a:latin typeface="Myriad Pro" panose="020B0503030403020204" pitchFamily="34" charset="0"/>
              </a:rPr>
              <a:t>ЦОКах</a:t>
            </a:r>
            <a:r>
              <a:rPr lang="ru-RU" sz="28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 и экзаменационных площадках размещена на сайте:</a:t>
            </a:r>
          </a:p>
          <a:p>
            <a:pPr algn="just"/>
            <a:endParaRPr lang="ru-RU" sz="1050" b="1" i="1" dirty="0">
              <a:solidFill>
                <a:srgbClr val="F39642"/>
              </a:solidFill>
              <a:latin typeface="Myriad Pro" panose="020B0503030403020204" pitchFamily="34" charset="0"/>
            </a:endParaRPr>
          </a:p>
          <a:p>
            <a:pPr algn="just"/>
            <a:r>
              <a:rPr lang="en-US" sz="4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nok-nark.ru</a:t>
            </a:r>
            <a:endParaRPr lang="en-US" sz="4000" b="1" i="1" dirty="0">
              <a:solidFill>
                <a:srgbClr val="F39642"/>
              </a:solidFill>
              <a:latin typeface="Myriad Pro" panose="020B0503030403020204" pitchFamily="34" charset="0"/>
            </a:endParaRPr>
          </a:p>
          <a:p>
            <a:pPr algn="just"/>
            <a:r>
              <a:rPr lang="ru-RU" sz="28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9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51" y="108840"/>
            <a:ext cx="7488832" cy="550017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ЦОК – экзаменационная площадка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17" y="404664"/>
            <a:ext cx="1781105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95171"/>
              </p:ext>
            </p:extLst>
          </p:nvPr>
        </p:nvGraphicFramePr>
        <p:xfrm>
          <a:off x="323528" y="658857"/>
          <a:ext cx="8640960" cy="57322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2516">
                  <a:extLst>
                    <a:ext uri="{9D8B030D-6E8A-4147-A177-3AD203B41FA5}">
                      <a16:colId xmlns:a16="http://schemas.microsoft.com/office/drawing/2014/main" xmlns="" val="350505473"/>
                    </a:ext>
                  </a:extLst>
                </a:gridCol>
                <a:gridCol w="4618444">
                  <a:extLst>
                    <a:ext uri="{9D8B030D-6E8A-4147-A177-3AD203B41FA5}">
                      <a16:colId xmlns:a16="http://schemas.microsoft.com/office/drawing/2014/main" xmlns="" val="2433235716"/>
                    </a:ext>
                  </a:extLst>
                </a:gridCol>
              </a:tblGrid>
              <a:tr h="4658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ЦОК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 anchor="ctr">
                    <a:solidFill>
                      <a:srgbClr val="93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ЭЦ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 anchor="ctr">
                    <a:solidFill>
                      <a:srgbClr val="93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0944321"/>
                  </a:ext>
                </a:extLst>
              </a:tr>
              <a:tr h="576064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Ассоциация «Союз коммунальных предприятий Иркутской области»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Иркутский техникум архитектуры и строительства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940305893"/>
                  </a:ext>
                </a:extLst>
              </a:tr>
              <a:tr h="366804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Ангарский политехнический техникум</a:t>
                      </a: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244139839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Союз парикмахеров и косметологов России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Иркутский колледж экономики сервиса и туризма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23213922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ООО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 «Головной аттестационный центр Восточно-Сибирского региона»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Ангарский индустриальный техникум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14726582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АПК «Эксперт-Персонал»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D4B66"/>
                          </a:solidFill>
                        </a:rPr>
                        <a:t>Тулунский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 аграрный техникум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Иркутский аграрный техникум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304045058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«</a:t>
                      </a:r>
                      <a:r>
                        <a:rPr lang="ru-RU" sz="2000" dirty="0" err="1" smtClean="0">
                          <a:solidFill>
                            <a:srgbClr val="0D4B66"/>
                          </a:solidFill>
                        </a:rPr>
                        <a:t>СоюзМаш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 России»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Иркутский техникум авиастроения и </a:t>
                      </a:r>
                      <a:r>
                        <a:rPr lang="ru-RU" sz="2000" dirty="0" err="1" smtClean="0">
                          <a:solidFill>
                            <a:srgbClr val="0D4B66"/>
                          </a:solidFill>
                        </a:rPr>
                        <a:t>материалообработки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27183769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ООО «Вектор»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Ангарский промышленно-экономический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 техникум (на стадии согласования)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25881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02" y="5985997"/>
            <a:ext cx="3157734" cy="880874"/>
          </a:xfrm>
        </p:spPr>
      </p:pic>
      <p:sp>
        <p:nvSpPr>
          <p:cNvPr id="3" name="TextBox 2"/>
          <p:cNvSpPr txBox="1"/>
          <p:nvPr/>
        </p:nvSpPr>
        <p:spPr>
          <a:xfrm>
            <a:off x="765654" y="1831231"/>
            <a:ext cx="229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8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ПОО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583" y="-27384"/>
            <a:ext cx="6713897" cy="78098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Апробация НОК в Иркутской области</a:t>
            </a:r>
            <a:endParaRPr lang="ru-RU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17" y="404664"/>
            <a:ext cx="2196000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37459"/>
            <a:ext cx="290300" cy="406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89" y="1920408"/>
            <a:ext cx="290300" cy="406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7" y="2621719"/>
            <a:ext cx="290300" cy="406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2785" y="2532542"/>
            <a:ext cx="34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10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квалификаций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962" y="3348281"/>
            <a:ext cx="283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129 студентов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67944" y="1500777"/>
            <a:ext cx="0" cy="5024567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3715" y="753597"/>
            <a:ext cx="78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39642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10 апреля - 26 июня 2019 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2821" y="1500777"/>
            <a:ext cx="50566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40.00200.10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Сварщик дуговой сварки плавящимся электродом в защитном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газе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40.00200.01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Сварщик дуговой сварки плавящимся покрытым электродом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13.02200.01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Техник-механик в сельском хозяйстве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13.01900.01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Ветеринарный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фельдшер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40.07800.02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Токарь 3-го разряда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40.02100.02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Фрезеровщик 3-го разряда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16.09000.01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Электромонтажник домовых электрических систем и оборудования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16.08600.01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Слесарь - сантехник домовых систем и оборудования 3-го разряда 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33.00400.01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4B6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Парикмахер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08.00200.02 Бухгалтер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D4B6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8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-17417" y="548680"/>
            <a:ext cx="2196000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102" y="730126"/>
            <a:ext cx="8666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i="1" dirty="0">
                <a:solidFill>
                  <a:srgbClr val="1F626B"/>
                </a:solidFill>
                <a:latin typeface="Myriad Pro" panose="020B0503030403020204" pitchFamily="34" charset="0"/>
              </a:rPr>
              <a:t>Выпускники, успешно </a:t>
            </a:r>
            <a:r>
              <a:rPr lang="ru-RU" sz="3000" b="1" i="1" dirty="0" smtClean="0">
                <a:solidFill>
                  <a:srgbClr val="1F626B"/>
                </a:solidFill>
                <a:latin typeface="Myriad Pro" panose="020B0503030403020204" pitchFamily="34" charset="0"/>
              </a:rPr>
              <a:t>сдавшие</a:t>
            </a:r>
            <a:r>
              <a:rPr lang="en-US" sz="3000" b="1" i="1" dirty="0" smtClean="0">
                <a:solidFill>
                  <a:srgbClr val="1F626B"/>
                </a:solidFill>
                <a:latin typeface="Myriad Pro" panose="020B0503030403020204" pitchFamily="34" charset="0"/>
              </a:rPr>
              <a:t> </a:t>
            </a:r>
            <a:r>
              <a:rPr lang="ru-RU" sz="3000" b="1" i="1" dirty="0" smtClean="0">
                <a:solidFill>
                  <a:srgbClr val="1F626B"/>
                </a:solidFill>
                <a:latin typeface="Myriad Pro" panose="020B0503030403020204" pitchFamily="34" charset="0"/>
              </a:rPr>
              <a:t>ГИА (ПА) </a:t>
            </a:r>
            <a:r>
              <a:rPr lang="ru-RU" sz="3000" b="1" i="1" dirty="0">
                <a:solidFill>
                  <a:srgbClr val="1F626B"/>
                </a:solidFill>
                <a:latin typeface="Myriad Pro" panose="020B0503030403020204" pitchFamily="34" charset="0"/>
              </a:rPr>
              <a:t>с сопряжением НОК, получат </a:t>
            </a:r>
            <a:r>
              <a:rPr lang="ru-RU" sz="3000" b="1" i="1" dirty="0" smtClean="0">
                <a:solidFill>
                  <a:srgbClr val="1F626B"/>
                </a:solidFill>
                <a:latin typeface="Myriad Pro" panose="020B0503030403020204" pitchFamily="34" charset="0"/>
              </a:rPr>
              <a:t>свидетельство </a:t>
            </a:r>
            <a:r>
              <a:rPr lang="ru-RU" sz="3000" b="1" i="1" dirty="0">
                <a:solidFill>
                  <a:srgbClr val="1F626B"/>
                </a:solidFill>
                <a:latin typeface="Myriad Pro" panose="020B0503030403020204" pitchFamily="34" charset="0"/>
              </a:rPr>
              <a:t>о квалификации, подтвержденное на профессиональном </a:t>
            </a:r>
            <a:r>
              <a:rPr lang="ru-RU" sz="3000" b="1" i="1" dirty="0" smtClean="0">
                <a:solidFill>
                  <a:srgbClr val="1F626B"/>
                </a:solidFill>
                <a:latin typeface="Myriad Pro" panose="020B0503030403020204" pitchFamily="34" charset="0"/>
              </a:rPr>
              <a:t>экзамене</a:t>
            </a:r>
            <a:endParaRPr lang="ru-RU" sz="3000" b="1" i="1" dirty="0">
              <a:solidFill>
                <a:srgbClr val="1F626B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78583" y="249142"/>
            <a:ext cx="6713897" cy="51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Апробация НОК в иркутской области</a:t>
            </a:r>
            <a:endParaRPr lang="ru-RU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8" y="2669118"/>
            <a:ext cx="9143284" cy="39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04" y="113168"/>
            <a:ext cx="9144000" cy="6556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140968"/>
            <a:ext cx="87849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27384"/>
            <a:ext cx="6552728" cy="792089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Результаты апробации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17" y="404664"/>
            <a:ext cx="2196000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4052"/>
              </p:ext>
            </p:extLst>
          </p:nvPr>
        </p:nvGraphicFramePr>
        <p:xfrm>
          <a:off x="323528" y="980728"/>
          <a:ext cx="8568952" cy="53631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698">
                  <a:extLst>
                    <a:ext uri="{9D8B030D-6E8A-4147-A177-3AD203B41FA5}">
                      <a16:colId xmlns:a16="http://schemas.microsoft.com/office/drawing/2014/main" xmlns="" val="350505473"/>
                    </a:ext>
                  </a:extLst>
                </a:gridCol>
                <a:gridCol w="1994498">
                  <a:extLst>
                    <a:ext uri="{9D8B030D-6E8A-4147-A177-3AD203B41FA5}">
                      <a16:colId xmlns:a16="http://schemas.microsoft.com/office/drawing/2014/main" xmlns="" val="2433235716"/>
                    </a:ext>
                  </a:extLst>
                </a:gridCol>
                <a:gridCol w="1846756">
                  <a:extLst>
                    <a:ext uri="{9D8B030D-6E8A-4147-A177-3AD203B41FA5}">
                      <a16:colId xmlns:a16="http://schemas.microsoft.com/office/drawing/2014/main" xmlns="" val="4279414195"/>
                    </a:ext>
                  </a:extLst>
                </a:gridCol>
              </a:tblGrid>
              <a:tr h="13715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Профессиональная квалификация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>
                    <a:solidFill>
                      <a:srgbClr val="93D0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Численность обучающихся, прошедших НОК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>
                    <a:solidFill>
                      <a:srgbClr val="93D0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Количество сдавших</a:t>
                      </a:r>
                      <a:r>
                        <a:rPr lang="en-US" sz="2000" baseline="0" dirty="0" smtClean="0">
                          <a:solidFill>
                            <a:srgbClr val="0D4B66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чел.</a:t>
                      </a:r>
                      <a:r>
                        <a:rPr lang="en-US" sz="2000" baseline="0" dirty="0" smtClean="0">
                          <a:solidFill>
                            <a:srgbClr val="0D4B66"/>
                          </a:solidFill>
                        </a:rPr>
                        <a:t>/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>
                    <a:solidFill>
                      <a:srgbClr val="93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0944321"/>
                  </a:ext>
                </a:extLst>
              </a:tr>
              <a:tr h="7373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13.02200.01. Техник-механик в сельском хозяйстве (5 уровень квалификации)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15 чел.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15</a:t>
                      </a:r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/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100%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940305893"/>
                  </a:ext>
                </a:extLst>
              </a:tr>
              <a:tr h="10544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16.08600.01 Слесарь - сантехник домовых систем и оборудования 3-го разряда (3 уровень квалификации)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10</a:t>
                      </a:r>
                      <a:r>
                        <a:rPr lang="en-US" sz="2000" baseline="0" dirty="0" smtClean="0">
                          <a:solidFill>
                            <a:srgbClr val="0D4B66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rgbClr val="0D4B66"/>
                          </a:solidFill>
                        </a:rPr>
                        <a:t>чел.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/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20%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704367852"/>
                  </a:ext>
                </a:extLst>
              </a:tr>
              <a:tr h="7251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33.00400.01. Парикмахер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(4 уровень квалификации)</a:t>
                      </a: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10 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чел.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/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80%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2321392204"/>
                  </a:ext>
                </a:extLst>
              </a:tr>
              <a:tr h="7373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40.07800.02. Токарь 3-го разряда (3-й уровень квалификации) 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10 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чел.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/100%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1472658205"/>
                  </a:ext>
                </a:extLst>
              </a:tr>
              <a:tr h="7373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40.02100.02. Фрезеровщик 3-го разряда (3-й уровень квалификации)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8 </a:t>
                      </a:r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чел.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D4B66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rgbClr val="0D4B66"/>
                          </a:solidFill>
                        </a:rPr>
                        <a:t>/100%</a:t>
                      </a:r>
                      <a:endParaRPr lang="ru-RU" sz="2000" dirty="0">
                        <a:solidFill>
                          <a:srgbClr val="0D4B66"/>
                        </a:solidFill>
                      </a:endParaRPr>
                    </a:p>
                  </a:txBody>
                  <a:tcPr marL="99189" marR="99189" marT="49595" marB="49595"/>
                </a:tc>
                <a:extLst>
                  <a:ext uri="{0D108BD9-81ED-4DB2-BD59-A6C34878D82A}">
                    <a16:rowId xmlns:a16="http://schemas.microsoft.com/office/drawing/2014/main" xmlns="" val="304045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0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7" y="5721840"/>
            <a:ext cx="3157734" cy="880874"/>
          </a:xfrm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Центры проведения демонстрационного экзамена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4794"/>
            <a:ext cx="7704856" cy="9579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рамках ГИА И ПА по стандартам </a:t>
            </a:r>
            <a:r>
              <a:rPr lang="en-US" sz="36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WSR</a:t>
            </a:r>
            <a:endParaRPr lang="ru-RU" sz="3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17" y="548680"/>
            <a:ext cx="1205041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19672" y="3445845"/>
            <a:ext cx="194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5% ПОО</a:t>
            </a:r>
            <a:endParaRPr lang="ru-RU" sz="3200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5057" y="338428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20% ПОО</a:t>
            </a:r>
            <a:endParaRPr lang="ru-RU" sz="4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63472" y="2492896"/>
            <a:ext cx="1728191" cy="111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80646" y="2916233"/>
            <a:ext cx="15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2018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3712" y="2854677"/>
            <a:ext cx="207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39642"/>
                </a:solidFill>
                <a:latin typeface="Myriad Pro" panose="020B0503030403020204" pitchFamily="34" charset="0"/>
              </a:rPr>
              <a:t>2019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77" y="4424410"/>
            <a:ext cx="1342372" cy="948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60" y="4254948"/>
            <a:ext cx="1475656" cy="1042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482" y="4593362"/>
            <a:ext cx="1655677" cy="11700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94" y="4221088"/>
            <a:ext cx="1541830" cy="1089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685" y="4704069"/>
            <a:ext cx="1342372" cy="9486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02" y="4254948"/>
            <a:ext cx="1858560" cy="1313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65454"/>
            <a:ext cx="2125342" cy="1502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71600" y="619724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Facebook.com 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        РКЦ «Молодые профессионалы» </a:t>
            </a:r>
            <a:r>
              <a:rPr lang="ru-RU" sz="2000" b="1" i="1" dirty="0">
                <a:solidFill>
                  <a:srgbClr val="0D4B66"/>
                </a:solidFill>
                <a:latin typeface="Myriad Pro" panose="020B0503030403020204" pitchFamily="34" charset="0"/>
              </a:rPr>
              <a:t>в </a:t>
            </a:r>
            <a:r>
              <a:rPr lang="ru-RU" sz="20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Иркутской обл.</a:t>
            </a:r>
            <a:endParaRPr lang="ru-RU" sz="2000" b="1" i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771516" y="6397297"/>
            <a:ext cx="368801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698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Myriad Pro</vt:lpstr>
      <vt:lpstr>Myriad Pro Cond</vt:lpstr>
      <vt:lpstr>Wingdings</vt:lpstr>
      <vt:lpstr>Тема Office</vt:lpstr>
      <vt:lpstr>Презентация PowerPoint</vt:lpstr>
      <vt:lpstr>Апробация НОК в Иркутской области</vt:lpstr>
      <vt:lpstr>Презентация PowerPoint</vt:lpstr>
      <vt:lpstr>ЦОК – экзаменационная площадка</vt:lpstr>
      <vt:lpstr>Апробация НОК в Иркутской области</vt:lpstr>
      <vt:lpstr>Презентация PowerPoint</vt:lpstr>
      <vt:lpstr>Презентация PowerPoint</vt:lpstr>
      <vt:lpstr>Результаты апробации</vt:lpstr>
      <vt:lpstr>Демонстрационный экзамен в рамках ГИА И ПА по стандартам WSR</vt:lpstr>
      <vt:lpstr>12 ЦПДЭ</vt:lpstr>
      <vt:lpstr>Демонстрационный экзамен в рамках ГИА И ПА по стандартам WSR</vt:lpstr>
      <vt:lpstr>Демонстрационный экзамен в рамках ГИА И ПА по стандартам WSR</vt:lpstr>
      <vt:lpstr>Демонстрационный экзамен в рамках ГИА И ПА по стандартам WSR</vt:lpstr>
      <vt:lpstr>Перспективы проведения ДЭ по стандартам WSR в 2020 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</dc:creator>
  <cp:lastModifiedBy>GhostWins GhostWins</cp:lastModifiedBy>
  <cp:revision>75</cp:revision>
  <dcterms:created xsi:type="dcterms:W3CDTF">2018-04-04T09:55:11Z</dcterms:created>
  <dcterms:modified xsi:type="dcterms:W3CDTF">2019-06-25T08:23:38Z</dcterms:modified>
</cp:coreProperties>
</file>