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0"/>
  </p:notesMasterIdLst>
  <p:sldIdLst>
    <p:sldId id="257" r:id="rId2"/>
    <p:sldId id="260" r:id="rId3"/>
    <p:sldId id="261" r:id="rId4"/>
    <p:sldId id="262" r:id="rId5"/>
    <p:sldId id="263" r:id="rId6"/>
    <p:sldId id="281" r:id="rId7"/>
    <p:sldId id="284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80" r:id="rId17"/>
    <p:sldId id="272" r:id="rId18"/>
    <p:sldId id="279" r:id="rId19"/>
  </p:sldIdLst>
  <p:sldSz cx="9144000" cy="5143500" type="screen16x9"/>
  <p:notesSz cx="6797675" cy="9926638"/>
  <p:defaultTextStyle>
    <a:defPPr>
      <a:defRPr lang="ru-RU"/>
    </a:defPPr>
    <a:lvl1pPr marL="0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46" userDrawn="1">
          <p15:clr>
            <a:srgbClr val="A4A3A4"/>
          </p15:clr>
        </p15:guide>
        <p15:guide id="2" pos="1961" userDrawn="1">
          <p15:clr>
            <a:srgbClr val="A4A3A4"/>
          </p15:clr>
        </p15:guide>
        <p15:guide id="3" orient="horz" pos="2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1A6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74" autoAdjust="0"/>
    <p:restoredTop sz="94660"/>
  </p:normalViewPr>
  <p:slideViewPr>
    <p:cSldViewPr snapToGrid="0">
      <p:cViewPr varScale="1">
        <p:scale>
          <a:sx n="154" d="100"/>
          <a:sy n="154" d="100"/>
        </p:scale>
        <p:origin x="384" y="126"/>
      </p:cViewPr>
      <p:guideLst>
        <p:guide orient="horz" pos="346"/>
        <p:guide pos="1961"/>
        <p:guide orient="horz" pos="2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image" Target="../media/image5.e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image" Target="../media/image18.e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image" Target="../media/image18.e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image" Target="../media/image18.e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image" Target="../media/image18.e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image" Target="../media/image18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7.emf"/><Relationship Id="rId1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7" Type="http://schemas.openxmlformats.org/officeDocument/2006/relationships/image" Target="../media/image14.emf"/><Relationship Id="rId2" Type="http://schemas.openxmlformats.org/officeDocument/2006/relationships/image" Target="../media/image9.emf"/><Relationship Id="rId1" Type="http://schemas.openxmlformats.org/officeDocument/2006/relationships/image" Target="../media/image8.emf"/><Relationship Id="rId6" Type="http://schemas.openxmlformats.org/officeDocument/2006/relationships/image" Target="../media/image13.emf"/><Relationship Id="rId5" Type="http://schemas.openxmlformats.org/officeDocument/2006/relationships/image" Target="../media/image12.emf"/><Relationship Id="rId4" Type="http://schemas.openxmlformats.org/officeDocument/2006/relationships/image" Target="../media/image11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image" Target="../media/image8.emf"/><Relationship Id="rId5" Type="http://schemas.openxmlformats.org/officeDocument/2006/relationships/image" Target="../media/image14.emf"/><Relationship Id="rId4" Type="http://schemas.openxmlformats.org/officeDocument/2006/relationships/image" Target="../media/image17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image" Target="../media/image18.emf"/><Relationship Id="rId4" Type="http://schemas.openxmlformats.org/officeDocument/2006/relationships/image" Target="../media/image14.e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21.emf"/><Relationship Id="rId1" Type="http://schemas.openxmlformats.org/officeDocument/2006/relationships/image" Target="../media/image18.e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image" Target="../media/image18.emf"/><Relationship Id="rId4" Type="http://schemas.openxmlformats.org/officeDocument/2006/relationships/image" Target="../media/image14.e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image" Target="../media/image18.e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image" Target="../media/image18.e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image" Target="../media/image1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BB4B77-92A8-4974-A692-42FA5825A187}" type="datetimeFigureOut">
              <a:rPr lang="ru-RU" smtClean="0"/>
              <a:t>12.04.2021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4ECBE7-4487-4615-A10C-5FECAADA1E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42154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ульный ли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9144000" cy="5143500"/>
          </a:xfrm>
          <a:prstGeom prst="rect">
            <a:avLst/>
          </a:prstGeom>
        </p:spPr>
        <p:txBody>
          <a:bodyPr lIns="121917" tIns="60958" rIns="121917" bIns="60958"/>
          <a:lstStyle/>
          <a:p>
            <a:r>
              <a:rPr lang="ru-RU" smtClean="0"/>
              <a:t>Вставка рисунка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90887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лектор слев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29939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лектор слев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99772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лектор в центре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08746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лектор в центре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26240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лектор справ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05172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лектор справ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691824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без лектор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041362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778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704" r:id="rId3"/>
    <p:sldLayoutId id="2147483699" r:id="rId4"/>
    <p:sldLayoutId id="2147483703" r:id="rId5"/>
    <p:sldLayoutId id="2147483700" r:id="rId6"/>
    <p:sldLayoutId id="2147483705" r:id="rId7"/>
    <p:sldLayoutId id="2147483702" r:id="rId8"/>
  </p:sldLayoutIdLst>
  <p:timing>
    <p:tnLst>
      <p:par>
        <p:cTn id="1" dur="indefinite" restart="never" nodeType="tmRoot"/>
      </p:par>
    </p:tnLst>
  </p:timing>
  <p:txStyles>
    <p:titleStyle>
      <a:lvl1pPr algn="ctr" defTabSz="1219170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5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0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14.emf"/><Relationship Id="rId5" Type="http://schemas.openxmlformats.org/officeDocument/2006/relationships/oleObject" Target="../embeddings/oleObject41.bin"/><Relationship Id="rId4" Type="http://schemas.openxmlformats.org/officeDocument/2006/relationships/image" Target="../media/image18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14.emf"/><Relationship Id="rId5" Type="http://schemas.openxmlformats.org/officeDocument/2006/relationships/oleObject" Target="../embeddings/oleObject43.bin"/><Relationship Id="rId4" Type="http://schemas.openxmlformats.org/officeDocument/2006/relationships/image" Target="../media/image18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4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14.emf"/><Relationship Id="rId5" Type="http://schemas.openxmlformats.org/officeDocument/2006/relationships/oleObject" Target="../embeddings/oleObject45.bin"/><Relationship Id="rId4" Type="http://schemas.openxmlformats.org/officeDocument/2006/relationships/image" Target="../media/image18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6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14.emf"/><Relationship Id="rId5" Type="http://schemas.openxmlformats.org/officeDocument/2006/relationships/oleObject" Target="../embeddings/oleObject47.bin"/><Relationship Id="rId4" Type="http://schemas.openxmlformats.org/officeDocument/2006/relationships/image" Target="../media/image18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8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14.emf"/><Relationship Id="rId5" Type="http://schemas.openxmlformats.org/officeDocument/2006/relationships/oleObject" Target="../embeddings/oleObject49.bin"/><Relationship Id="rId4" Type="http://schemas.openxmlformats.org/officeDocument/2006/relationships/image" Target="../media/image18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0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14.emf"/><Relationship Id="rId5" Type="http://schemas.openxmlformats.org/officeDocument/2006/relationships/oleObject" Target="../embeddings/oleObject51.bin"/><Relationship Id="rId4" Type="http://schemas.openxmlformats.org/officeDocument/2006/relationships/image" Target="../media/image18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18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3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6.vml"/><Relationship Id="rId4" Type="http://schemas.openxmlformats.org/officeDocument/2006/relationships/image" Target="../media/image18.e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emf"/><Relationship Id="rId3" Type="http://schemas.openxmlformats.org/officeDocument/2006/relationships/oleObject" Target="../embeddings/oleObject54.bin"/><Relationship Id="rId7" Type="http://schemas.openxmlformats.org/officeDocument/2006/relationships/oleObject" Target="../embeddings/oleObject56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7.emf"/><Relationship Id="rId5" Type="http://schemas.openxmlformats.org/officeDocument/2006/relationships/oleObject" Target="../embeddings/oleObject55.bin"/><Relationship Id="rId4" Type="http://schemas.openxmlformats.org/officeDocument/2006/relationships/image" Target="../media/image6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13" Type="http://schemas.openxmlformats.org/officeDocument/2006/relationships/oleObject" Target="../embeddings/oleObject9.bin"/><Relationship Id="rId3" Type="http://schemas.openxmlformats.org/officeDocument/2006/relationships/oleObject" Target="../embeddings/oleObject4.bin"/><Relationship Id="rId7" Type="http://schemas.openxmlformats.org/officeDocument/2006/relationships/oleObject" Target="../embeddings/oleObject6.bin"/><Relationship Id="rId12" Type="http://schemas.openxmlformats.org/officeDocument/2006/relationships/image" Target="../media/image12.emf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14.emf"/><Relationship Id="rId1" Type="http://schemas.openxmlformats.org/officeDocument/2006/relationships/vmlDrawing" Target="../drawings/vmlDrawing2.vml"/><Relationship Id="rId6" Type="http://schemas.openxmlformats.org/officeDocument/2006/relationships/image" Target="../media/image9.emf"/><Relationship Id="rId11" Type="http://schemas.openxmlformats.org/officeDocument/2006/relationships/oleObject" Target="../embeddings/oleObject8.bin"/><Relationship Id="rId5" Type="http://schemas.openxmlformats.org/officeDocument/2006/relationships/oleObject" Target="../embeddings/oleObject5.bin"/><Relationship Id="rId15" Type="http://schemas.openxmlformats.org/officeDocument/2006/relationships/oleObject" Target="../embeddings/oleObject10.bin"/><Relationship Id="rId10" Type="http://schemas.openxmlformats.org/officeDocument/2006/relationships/image" Target="../media/image11.emf"/><Relationship Id="rId4" Type="http://schemas.openxmlformats.org/officeDocument/2006/relationships/image" Target="../media/image8.emf"/><Relationship Id="rId9" Type="http://schemas.openxmlformats.org/officeDocument/2006/relationships/oleObject" Target="../embeddings/oleObject7.bin"/><Relationship Id="rId14" Type="http://schemas.openxmlformats.org/officeDocument/2006/relationships/image" Target="../media/image13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emf"/><Relationship Id="rId13" Type="http://schemas.openxmlformats.org/officeDocument/2006/relationships/image" Target="../media/image14.emf"/><Relationship Id="rId3" Type="http://schemas.openxmlformats.org/officeDocument/2006/relationships/oleObject" Target="../embeddings/oleObject11.bin"/><Relationship Id="rId7" Type="http://schemas.openxmlformats.org/officeDocument/2006/relationships/oleObject" Target="../embeddings/oleObject13.bin"/><Relationship Id="rId12" Type="http://schemas.openxmlformats.org/officeDocument/2006/relationships/oleObject" Target="../embeddings/oleObject15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5.emf"/><Relationship Id="rId11" Type="http://schemas.openxmlformats.org/officeDocument/2006/relationships/hyperlink" Target="http://www.istu.edu/" TargetMode="External"/><Relationship Id="rId5" Type="http://schemas.openxmlformats.org/officeDocument/2006/relationships/oleObject" Target="../embeddings/oleObject12.bin"/><Relationship Id="rId10" Type="http://schemas.openxmlformats.org/officeDocument/2006/relationships/image" Target="../media/image17.emf"/><Relationship Id="rId4" Type="http://schemas.openxmlformats.org/officeDocument/2006/relationships/image" Target="../media/image8.emf"/><Relationship Id="rId9" Type="http://schemas.openxmlformats.org/officeDocument/2006/relationships/oleObject" Target="../embeddings/oleObject14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emf"/><Relationship Id="rId3" Type="http://schemas.openxmlformats.org/officeDocument/2006/relationships/oleObject" Target="../embeddings/oleObject16.bin"/><Relationship Id="rId7" Type="http://schemas.openxmlformats.org/officeDocument/2006/relationships/oleObject" Target="../embeddings/oleObject18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9.emf"/><Relationship Id="rId5" Type="http://schemas.openxmlformats.org/officeDocument/2006/relationships/oleObject" Target="../embeddings/oleObject17.bin"/><Relationship Id="rId10" Type="http://schemas.openxmlformats.org/officeDocument/2006/relationships/image" Target="../media/image14.emf"/><Relationship Id="rId4" Type="http://schemas.openxmlformats.org/officeDocument/2006/relationships/image" Target="../media/image18.emf"/><Relationship Id="rId9" Type="http://schemas.openxmlformats.org/officeDocument/2006/relationships/oleObject" Target="../embeddings/oleObject19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emf"/><Relationship Id="rId3" Type="http://schemas.openxmlformats.org/officeDocument/2006/relationships/oleObject" Target="../embeddings/oleObject20.bin"/><Relationship Id="rId7" Type="http://schemas.openxmlformats.org/officeDocument/2006/relationships/oleObject" Target="../embeddings/oleObject2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1.emf"/><Relationship Id="rId5" Type="http://schemas.openxmlformats.org/officeDocument/2006/relationships/oleObject" Target="../embeddings/oleObject21.bin"/><Relationship Id="rId4" Type="http://schemas.openxmlformats.org/officeDocument/2006/relationships/image" Target="../media/image18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emf"/><Relationship Id="rId13" Type="http://schemas.openxmlformats.org/officeDocument/2006/relationships/oleObject" Target="../embeddings/oleObject30.bin"/><Relationship Id="rId18" Type="http://schemas.openxmlformats.org/officeDocument/2006/relationships/oleObject" Target="../embeddings/oleObject34.bin"/><Relationship Id="rId3" Type="http://schemas.openxmlformats.org/officeDocument/2006/relationships/oleObject" Target="../embeddings/oleObject23.bin"/><Relationship Id="rId7" Type="http://schemas.openxmlformats.org/officeDocument/2006/relationships/oleObject" Target="../embeddings/oleObject25.bin"/><Relationship Id="rId12" Type="http://schemas.openxmlformats.org/officeDocument/2006/relationships/oleObject" Target="../embeddings/oleObject29.bin"/><Relationship Id="rId17" Type="http://schemas.openxmlformats.org/officeDocument/2006/relationships/oleObject" Target="../embeddings/oleObject33.bin"/><Relationship Id="rId2" Type="http://schemas.openxmlformats.org/officeDocument/2006/relationships/slideLayout" Target="../slideLayouts/slideLayout1.xml"/><Relationship Id="rId16" Type="http://schemas.openxmlformats.org/officeDocument/2006/relationships/oleObject" Target="../embeddings/oleObject32.bin"/><Relationship Id="rId1" Type="http://schemas.openxmlformats.org/officeDocument/2006/relationships/vmlDrawing" Target="../drawings/vmlDrawing6.vml"/><Relationship Id="rId6" Type="http://schemas.openxmlformats.org/officeDocument/2006/relationships/image" Target="../media/image22.emf"/><Relationship Id="rId11" Type="http://schemas.openxmlformats.org/officeDocument/2006/relationships/oleObject" Target="../embeddings/oleObject28.bin"/><Relationship Id="rId5" Type="http://schemas.openxmlformats.org/officeDocument/2006/relationships/oleObject" Target="../embeddings/oleObject24.bin"/><Relationship Id="rId15" Type="http://schemas.openxmlformats.org/officeDocument/2006/relationships/image" Target="../media/image14.emf"/><Relationship Id="rId10" Type="http://schemas.openxmlformats.org/officeDocument/2006/relationships/oleObject" Target="../embeddings/oleObject27.bin"/><Relationship Id="rId19" Type="http://schemas.openxmlformats.org/officeDocument/2006/relationships/oleObject" Target="../embeddings/oleObject35.bin"/><Relationship Id="rId4" Type="http://schemas.openxmlformats.org/officeDocument/2006/relationships/image" Target="../media/image18.emf"/><Relationship Id="rId9" Type="http://schemas.openxmlformats.org/officeDocument/2006/relationships/oleObject" Target="../embeddings/oleObject26.bin"/><Relationship Id="rId14" Type="http://schemas.openxmlformats.org/officeDocument/2006/relationships/oleObject" Target="../embeddings/oleObject31.bin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6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4.emf"/><Relationship Id="rId5" Type="http://schemas.openxmlformats.org/officeDocument/2006/relationships/oleObject" Target="../embeddings/oleObject37.bin"/><Relationship Id="rId4" Type="http://schemas.openxmlformats.org/officeDocument/2006/relationships/image" Target="../media/image18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8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4.emf"/><Relationship Id="rId5" Type="http://schemas.openxmlformats.org/officeDocument/2006/relationships/oleObject" Target="../embeddings/oleObject39.bin"/><Relationship Id="rId4" Type="http://schemas.openxmlformats.org/officeDocument/2006/relationships/image" Target="../media/image1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3301639"/>
              </p:ext>
            </p:extLst>
          </p:nvPr>
        </p:nvGraphicFramePr>
        <p:xfrm>
          <a:off x="797066" y="1807459"/>
          <a:ext cx="8346934" cy="33360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8" name="CorelDRAW" r:id="rId3" imgW="12604685" imgH="6451495" progId="CorelDraw.Graphic.21">
                  <p:embed/>
                </p:oleObj>
              </mc:Choice>
              <mc:Fallback>
                <p:oleObj name="CorelDRAW" r:id="rId3" imgW="12604685" imgH="6451495" progId="CorelDraw.Graphic.2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97066" y="1807459"/>
                        <a:ext cx="8346934" cy="333604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2060833" y="1057160"/>
            <a:ext cx="6462090" cy="53091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ru-RU" b="1" dirty="0" smtClean="0">
                <a:latin typeface="a_AvanteBs"/>
              </a:rPr>
              <a:t>информация </a:t>
            </a:r>
            <a:r>
              <a:rPr lang="ru-RU" b="1" dirty="0">
                <a:latin typeface="a_AvanteBs"/>
              </a:rPr>
              <a:t>для  тех, кто выбирает вуз в 2021 году</a:t>
            </a:r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0793942"/>
              </p:ext>
            </p:extLst>
          </p:nvPr>
        </p:nvGraphicFramePr>
        <p:xfrm>
          <a:off x="797068" y="306153"/>
          <a:ext cx="7024219" cy="7466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9" name="CorelDRAW" r:id="rId5" imgW="7840023" imgH="1111636" progId="CorelDraw.Graphic.21">
                  <p:embed/>
                </p:oleObj>
              </mc:Choice>
              <mc:Fallback>
                <p:oleObj name="CorelDRAW" r:id="rId5" imgW="7840023" imgH="1111636" progId="CorelDraw.Graphic.2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97068" y="306153"/>
                        <a:ext cx="7024219" cy="74665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2117480" y="1786206"/>
            <a:ext cx="2818843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a_AvanteBs"/>
              </a:rPr>
              <a:t>Тел.: 8 800 100 5405</a:t>
            </a:r>
          </a:p>
          <a:p>
            <a:r>
              <a:rPr lang="ru-RU" b="1" dirty="0">
                <a:latin typeface="a_AvanteBs"/>
              </a:rPr>
              <a:t>Тел.: 8 (3952) 405 405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060836" y="2290540"/>
            <a:ext cx="4062877" cy="21390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a_AvanteBs"/>
              </a:rPr>
              <a:t>E-</a:t>
            </a:r>
            <a:r>
              <a:rPr lang="ru-RU" dirty="0" err="1">
                <a:latin typeface="a_AvanteBs"/>
              </a:rPr>
              <a:t>mail</a:t>
            </a:r>
            <a:r>
              <a:rPr lang="ru-RU" dirty="0">
                <a:latin typeface="a_AvanteBs"/>
              </a:rPr>
              <a:t>: cpk@istu.edu</a:t>
            </a:r>
          </a:p>
          <a:p>
            <a:r>
              <a:rPr lang="ru-RU" dirty="0">
                <a:latin typeface="a_AvanteBs"/>
              </a:rPr>
              <a:t>Группа </a:t>
            </a:r>
            <a:r>
              <a:rPr lang="ru-RU" dirty="0" err="1">
                <a:latin typeface="a_AvanteBs"/>
              </a:rPr>
              <a:t>ВКонтакте</a:t>
            </a:r>
            <a:r>
              <a:rPr lang="ru-RU" dirty="0">
                <a:latin typeface="a_AvanteBs"/>
              </a:rPr>
              <a:t>: vk.com/</a:t>
            </a:r>
            <a:r>
              <a:rPr lang="ru-RU" dirty="0" err="1">
                <a:latin typeface="a_AvanteBs"/>
              </a:rPr>
              <a:t>cpk_irnitu</a:t>
            </a:r>
            <a:endParaRPr lang="ru-RU" dirty="0">
              <a:latin typeface="a_AvanteBs"/>
            </a:endParaRPr>
          </a:p>
          <a:p>
            <a:r>
              <a:rPr lang="ru-RU" dirty="0" err="1">
                <a:latin typeface="a_AvanteBs"/>
              </a:rPr>
              <a:t>Instagram</a:t>
            </a:r>
            <a:r>
              <a:rPr lang="ru-RU" dirty="0">
                <a:latin typeface="a_AvanteBs"/>
              </a:rPr>
              <a:t>: @</a:t>
            </a:r>
            <a:r>
              <a:rPr lang="ru-RU" dirty="0" err="1">
                <a:latin typeface="a_AvanteBs"/>
              </a:rPr>
              <a:t>polytech.irk</a:t>
            </a:r>
            <a:endParaRPr lang="ru-RU" dirty="0">
              <a:latin typeface="a_AvanteBs"/>
            </a:endParaRPr>
          </a:p>
          <a:p>
            <a:r>
              <a:rPr lang="ru-RU" dirty="0">
                <a:latin typeface="a_AvanteBs"/>
              </a:rPr>
              <a:t>Одноклассники: ok.ru/</a:t>
            </a:r>
            <a:r>
              <a:rPr lang="ru-RU" dirty="0" err="1">
                <a:latin typeface="a_AvanteBs"/>
              </a:rPr>
              <a:t>cpk.irnitu</a:t>
            </a:r>
            <a:endParaRPr lang="ru-RU" dirty="0">
              <a:latin typeface="a_AvanteBs"/>
            </a:endParaRPr>
          </a:p>
          <a:p>
            <a:r>
              <a:rPr lang="ru-RU" dirty="0">
                <a:latin typeface="a_AvanteBs"/>
              </a:rPr>
              <a:t>Т</a:t>
            </a:r>
            <a:r>
              <a:rPr lang="en-US" dirty="0">
                <a:latin typeface="a_AvanteBs"/>
              </a:rPr>
              <a:t>iktok@politech.irk</a:t>
            </a:r>
            <a:endParaRPr lang="ru-RU" dirty="0">
              <a:latin typeface="a_AvanteBs"/>
            </a:endParaRPr>
          </a:p>
          <a:p>
            <a:r>
              <a:rPr lang="ru-RU" dirty="0">
                <a:solidFill>
                  <a:srgbClr val="0070C0"/>
                </a:solidFill>
                <a:latin typeface="a_AvanteBs"/>
              </a:rPr>
              <a:t>сайт: www.istu.edu/abit</a:t>
            </a:r>
          </a:p>
        </p:txBody>
      </p:sp>
      <p:graphicFrame>
        <p:nvGraphicFramePr>
          <p:cNvPr id="8" name="Объект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5243426"/>
              </p:ext>
            </p:extLst>
          </p:nvPr>
        </p:nvGraphicFramePr>
        <p:xfrm>
          <a:off x="4716708" y="3776253"/>
          <a:ext cx="575170" cy="4321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0" name="CorelDRAW" r:id="rId7" imgW="936090" imgH="938516" progId="CorelDraw.Graphic.21">
                  <p:embed/>
                </p:oleObj>
              </mc:Choice>
              <mc:Fallback>
                <p:oleObj name="CorelDRAW" r:id="rId7" imgW="936090" imgH="938516" progId="CorelDraw.Graphic.2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716708" y="3776253"/>
                        <a:ext cx="575170" cy="43210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60449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2077696"/>
              </p:ext>
            </p:extLst>
          </p:nvPr>
        </p:nvGraphicFramePr>
        <p:xfrm>
          <a:off x="0" y="0"/>
          <a:ext cx="9152626" cy="9455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08" name="CorelDRAW" r:id="rId3" imgW="12434564" imgH="1747404" progId="CorelDraw.Graphic.21">
                  <p:embed/>
                </p:oleObj>
              </mc:Choice>
              <mc:Fallback>
                <p:oleObj name="CorelDRAW" r:id="rId3" imgW="12434564" imgH="1747404" progId="CorelDraw.Graphic.2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9152626" cy="94559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4028746" y="184260"/>
            <a:ext cx="46038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</a:rPr>
              <a:t>ИНСТИТУТ НЕДРОПОЛЬЗОВАНИЯ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9086253"/>
              </p:ext>
            </p:extLst>
          </p:nvPr>
        </p:nvGraphicFramePr>
        <p:xfrm>
          <a:off x="948040" y="1068522"/>
          <a:ext cx="7835401" cy="3172326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616402"/>
                <a:gridCol w="1053357"/>
                <a:gridCol w="1924075"/>
                <a:gridCol w="962036"/>
                <a:gridCol w="1279531"/>
              </a:tblGrid>
              <a:tr h="3167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 smtClean="0">
                          <a:solidFill>
                            <a:schemeClr val="tx1"/>
                          </a:solidFill>
                          <a:effectLst/>
                          <a:latin typeface="a_AvanteBs"/>
                        </a:rPr>
                        <a:t>Направление</a:t>
                      </a:r>
                      <a:endParaRPr lang="ru-RU" sz="600" dirty="0">
                        <a:solidFill>
                          <a:schemeClr val="tx1"/>
                        </a:solidFill>
                        <a:effectLst/>
                        <a:latin typeface="a_AvanteB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447" marR="4944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solidFill>
                            <a:schemeClr val="tx1"/>
                          </a:solidFill>
                          <a:effectLst/>
                          <a:latin typeface="a_AvanteBs"/>
                        </a:rPr>
                        <a:t>Квалификация</a:t>
                      </a:r>
                      <a:endParaRPr lang="ru-RU" sz="600" dirty="0">
                        <a:solidFill>
                          <a:schemeClr val="tx1"/>
                        </a:solidFill>
                        <a:effectLst/>
                        <a:latin typeface="a_AvanteB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447" marR="4944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solidFill>
                            <a:schemeClr val="tx1"/>
                          </a:solidFill>
                          <a:effectLst/>
                          <a:latin typeface="a_AvanteBs"/>
                        </a:rPr>
                        <a:t>Вступительные испытания</a:t>
                      </a:r>
                      <a:endParaRPr lang="ru-RU" sz="600" dirty="0">
                        <a:solidFill>
                          <a:schemeClr val="tx1"/>
                        </a:solidFill>
                        <a:effectLst/>
                        <a:latin typeface="a_AvanteB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447" marR="4944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solidFill>
                            <a:schemeClr val="tx1"/>
                          </a:solidFill>
                          <a:effectLst/>
                          <a:latin typeface="a_AvanteBs"/>
                        </a:rPr>
                        <a:t>Мин. проходной балл в 2020 г.</a:t>
                      </a:r>
                      <a:endParaRPr lang="ru-RU" sz="600" dirty="0">
                        <a:solidFill>
                          <a:schemeClr val="tx1"/>
                        </a:solidFill>
                        <a:effectLst/>
                        <a:latin typeface="a_AvanteB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447" marR="4944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solidFill>
                            <a:schemeClr val="tx1"/>
                          </a:solidFill>
                          <a:effectLst/>
                          <a:latin typeface="a_AvanteBs"/>
                        </a:rPr>
                        <a:t>Кол-во бюджетных мест в 2021 г.</a:t>
                      </a:r>
                      <a:endParaRPr lang="ru-RU" sz="600" dirty="0">
                        <a:solidFill>
                          <a:schemeClr val="tx1"/>
                        </a:solidFill>
                        <a:effectLst/>
                        <a:latin typeface="a_AvanteB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447" marR="4944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07938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  <a:latin typeface="a_AvanteBs"/>
                        </a:rPr>
                        <a:t>Прикладная геодезия (ИГ)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a_AvanteB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447" marR="4944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  <a:latin typeface="a_AvanteBs"/>
                        </a:rPr>
                        <a:t>Специалист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a_AvanteB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447" marR="4944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  <a:latin typeface="a_AvanteBs"/>
                        </a:rPr>
                        <a:t>Русский язык, Математика (профильный уровень), Физика / Информатика и ИКТ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a_AvanteB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447" marR="4944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a_AvanteBs"/>
                        </a:rPr>
                        <a:t>168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a_AvanteB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447" marR="4944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b="0" dirty="0">
                          <a:solidFill>
                            <a:schemeClr val="tx1"/>
                          </a:solidFill>
                          <a:effectLst/>
                          <a:latin typeface="a_AvanteBs"/>
                        </a:rPr>
                        <a:t>25</a:t>
                      </a:r>
                      <a:endParaRPr lang="ru-RU" sz="800" b="0" dirty="0">
                        <a:solidFill>
                          <a:schemeClr val="tx1"/>
                        </a:solidFill>
                        <a:effectLst/>
                        <a:latin typeface="a_AvanteB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447" marR="4944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07938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a_AvanteBs"/>
                        </a:rPr>
                        <a:t>Прикладная геология (РГ)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a_AvanteB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447" marR="4944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  <a:latin typeface="a_AvanteBs"/>
                        </a:rPr>
                        <a:t>Специалист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a_AvanteB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447" marR="4944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  <a:latin typeface="a_AvanteBs"/>
                        </a:rPr>
                        <a:t>Русский язык, Математика (профильный уровень), Физика / Информатика и ИКТ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a_AvanteB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447" marR="4944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a_AvanteBs"/>
                        </a:rPr>
                        <a:t>145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a_AvanteB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447" marR="4944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b="0" dirty="0">
                          <a:solidFill>
                            <a:schemeClr val="tx1"/>
                          </a:solidFill>
                          <a:effectLst/>
                          <a:latin typeface="a_AvanteBs"/>
                        </a:rPr>
                        <a:t>25</a:t>
                      </a:r>
                      <a:endParaRPr lang="ru-RU" sz="800" b="0" dirty="0">
                        <a:solidFill>
                          <a:schemeClr val="tx1"/>
                        </a:solidFill>
                        <a:effectLst/>
                        <a:latin typeface="a_AvanteB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447" marR="4944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07938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  <a:latin typeface="a_AvanteBs"/>
                        </a:rPr>
                        <a:t>Технология геологической разведки (РФ)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a_AvanteB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447" marR="4944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a_AvanteBs"/>
                        </a:rPr>
                        <a:t>Специалист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a_AvanteB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447" marR="4944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  <a:latin typeface="a_AvanteBs"/>
                        </a:rPr>
                        <a:t>Русский язык, Математика (профильный уровень), Физика / Информатика и ИКТ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a_AvanteB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447" marR="4944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  <a:latin typeface="a_AvanteBs"/>
                        </a:rPr>
                        <a:t>174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a_AvanteB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447" marR="4944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b="0" dirty="0">
                          <a:solidFill>
                            <a:schemeClr val="tx1"/>
                          </a:solidFill>
                          <a:effectLst/>
                          <a:latin typeface="a_AvanteBs"/>
                        </a:rPr>
                        <a:t>25</a:t>
                      </a:r>
                      <a:endParaRPr lang="ru-RU" sz="800" b="0" dirty="0">
                        <a:solidFill>
                          <a:schemeClr val="tx1"/>
                        </a:solidFill>
                        <a:effectLst/>
                        <a:latin typeface="a_AvanteB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447" marR="4944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07938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  <a:latin typeface="a_AvanteBs"/>
                        </a:rPr>
                        <a:t>Горное дело (ГД)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a_AvanteB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447" marR="4944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a_AvanteBs"/>
                        </a:rPr>
                        <a:t>Специалист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a_AvanteB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447" marR="4944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  <a:latin typeface="a_AvanteBs"/>
                        </a:rPr>
                        <a:t>Русский язык, Математика (профильный уровень), Физика / Информатика и ИКТ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a_AvanteB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447" marR="4944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  <a:latin typeface="a_AvanteBs"/>
                        </a:rPr>
                        <a:t>153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a_AvanteB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447" marR="4944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b="0" dirty="0">
                          <a:solidFill>
                            <a:schemeClr val="tx1"/>
                          </a:solidFill>
                          <a:effectLst/>
                          <a:latin typeface="a_AvanteBs"/>
                        </a:rPr>
                        <a:t>175</a:t>
                      </a:r>
                      <a:endParaRPr lang="ru-RU" sz="800" b="0" dirty="0">
                        <a:solidFill>
                          <a:schemeClr val="tx1"/>
                        </a:solidFill>
                        <a:effectLst/>
                        <a:latin typeface="a_AvanteB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447" marR="4944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07938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a_AvanteBs"/>
                        </a:rPr>
                        <a:t>Нефтегазовое дело (НДб)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a_AvanteB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447" marR="4944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a_AvanteBs"/>
                        </a:rPr>
                        <a:t>Бакалавр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a_AvanteB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447" marR="4944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  <a:latin typeface="a_AvanteBs"/>
                        </a:rPr>
                        <a:t>Русский язык, Математика (профильный уровень), Физика / Информатика и ИКТ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a_AvanteB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447" marR="4944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  <a:latin typeface="a_AvanteBs"/>
                        </a:rPr>
                        <a:t>207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a_AvanteB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447" marR="4944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b="0" dirty="0">
                          <a:solidFill>
                            <a:schemeClr val="tx1"/>
                          </a:solidFill>
                          <a:effectLst/>
                          <a:latin typeface="a_AvanteBs"/>
                        </a:rPr>
                        <a:t>55</a:t>
                      </a:r>
                      <a:endParaRPr lang="ru-RU" sz="800" b="0" dirty="0">
                        <a:solidFill>
                          <a:schemeClr val="tx1"/>
                        </a:solidFill>
                        <a:effectLst/>
                        <a:latin typeface="a_AvanteB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447" marR="4944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07938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  <a:latin typeface="a_AvanteBs"/>
                        </a:rPr>
                        <a:t>Технология художественной обработки материалов (</a:t>
                      </a:r>
                      <a:r>
                        <a:rPr lang="ru-RU" sz="800" dirty="0" err="1">
                          <a:solidFill>
                            <a:schemeClr val="tx1"/>
                          </a:solidFill>
                          <a:effectLst/>
                          <a:latin typeface="a_AvanteBs"/>
                        </a:rPr>
                        <a:t>ТХб</a:t>
                      </a: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  <a:latin typeface="a_AvanteBs"/>
                        </a:rPr>
                        <a:t>)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a_AvanteB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447" marR="4944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a_AvanteBs"/>
                        </a:rPr>
                        <a:t>Бакалавр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a_AvanteB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447" marR="4944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  <a:latin typeface="a_AvanteBs"/>
                        </a:rPr>
                        <a:t>Русский язык, Математика (профильный уровень), творческий конкурс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a_AvanteB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447" marR="4944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chemeClr val="tx1"/>
                          </a:solidFill>
                          <a:effectLst/>
                          <a:latin typeface="a_AvanteBs"/>
                        </a:rPr>
                        <a:t>183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a_AvanteB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447" marR="4944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b="0" dirty="0" smtClean="0">
                          <a:solidFill>
                            <a:schemeClr val="tx1"/>
                          </a:solidFill>
                          <a:effectLst/>
                          <a:latin typeface="a_AvanteBs"/>
                        </a:rPr>
                        <a:t>24</a:t>
                      </a:r>
                      <a:endParaRPr lang="ru-RU" sz="800" b="0" dirty="0">
                        <a:solidFill>
                          <a:schemeClr val="tx1"/>
                        </a:solidFill>
                        <a:effectLst/>
                        <a:latin typeface="a_AvanteB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447" marR="4944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07938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a_AvanteBs"/>
                        </a:rPr>
                        <a:t>Техносферная безопасность (ТБб)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a_AvanteB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447" marR="4944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b="0" dirty="0">
                          <a:solidFill>
                            <a:schemeClr val="tx1"/>
                          </a:solidFill>
                          <a:effectLst/>
                          <a:latin typeface="a_AvanteBs"/>
                        </a:rPr>
                        <a:t>Бакалавр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b="0" dirty="0">
                          <a:solidFill>
                            <a:schemeClr val="tx1"/>
                          </a:solidFill>
                          <a:effectLst/>
                          <a:latin typeface="a_AvanteBs"/>
                        </a:rPr>
                        <a:t> </a:t>
                      </a:r>
                      <a:endParaRPr lang="ru-RU" sz="800" b="0" dirty="0">
                        <a:solidFill>
                          <a:schemeClr val="tx1"/>
                        </a:solidFill>
                        <a:effectLst/>
                        <a:latin typeface="a_AvanteB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447" marR="4944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b="0" dirty="0">
                          <a:solidFill>
                            <a:schemeClr val="tx1"/>
                          </a:solidFill>
                          <a:effectLst/>
                          <a:latin typeface="a_AvanteBs"/>
                        </a:rPr>
                        <a:t>Русский язык, Математика (профильный уровень), Физика / Информатика и ИКТ</a:t>
                      </a:r>
                      <a:endParaRPr lang="ru-RU" sz="800" b="0" dirty="0">
                        <a:solidFill>
                          <a:schemeClr val="tx1"/>
                        </a:solidFill>
                        <a:effectLst/>
                        <a:latin typeface="a_AvanteB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447" marR="4944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b="0" dirty="0">
                          <a:solidFill>
                            <a:schemeClr val="tx1"/>
                          </a:solidFill>
                          <a:effectLst/>
                          <a:latin typeface="a_AvanteBs"/>
                        </a:rPr>
                        <a:t>171</a:t>
                      </a:r>
                      <a:endParaRPr lang="ru-RU" sz="800" b="0" dirty="0">
                        <a:solidFill>
                          <a:schemeClr val="tx1"/>
                        </a:solidFill>
                        <a:effectLst/>
                        <a:latin typeface="a_AvanteB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447" marR="4944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b="0" dirty="0">
                          <a:solidFill>
                            <a:schemeClr val="tx1"/>
                          </a:solidFill>
                          <a:effectLst/>
                          <a:latin typeface="a_AvanteBs"/>
                        </a:rPr>
                        <a:t>50</a:t>
                      </a:r>
                      <a:endParaRPr lang="ru-RU" sz="800" b="0" dirty="0">
                        <a:solidFill>
                          <a:schemeClr val="tx1"/>
                        </a:solidFill>
                        <a:effectLst/>
                        <a:latin typeface="a_AvanteB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447" marR="4944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8602234"/>
              </p:ext>
            </p:extLst>
          </p:nvPr>
        </p:nvGraphicFramePr>
        <p:xfrm>
          <a:off x="0" y="4506518"/>
          <a:ext cx="9039914" cy="5595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09" name="CorelDRAW" r:id="rId5" imgW="10426680" imgH="875520" progId="CorelDraw.Graphic.21">
                  <p:embed/>
                </p:oleObj>
              </mc:Choice>
              <mc:Fallback>
                <p:oleObj name="CorelDRAW" r:id="rId5" imgW="10426680" imgH="875520" progId="CorelDraw.Graphic.21">
                  <p:embed/>
                  <p:pic>
                    <p:nvPicPr>
                      <p:cNvPr id="0" name="Объект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4506518"/>
                        <a:ext cx="9039914" cy="55959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69449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7850482"/>
              </p:ext>
            </p:extLst>
          </p:nvPr>
        </p:nvGraphicFramePr>
        <p:xfrm>
          <a:off x="0" y="0"/>
          <a:ext cx="9144000" cy="9455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0" name="CorelDRAW" r:id="rId3" imgW="12434564" imgH="1747404" progId="CorelDraw.Graphic.21">
                  <p:embed/>
                </p:oleObj>
              </mc:Choice>
              <mc:Fallback>
                <p:oleObj name="CorelDRAW" r:id="rId3" imgW="12434564" imgH="1747404" progId="CorelDraw.Graphic.2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9144000" cy="94559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3048000" y="52618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800" b="1" dirty="0">
                <a:solidFill>
                  <a:schemeClr val="bg1"/>
                </a:solidFill>
                <a:latin typeface="a_AvanteBs"/>
              </a:rPr>
              <a:t>ИНСТИТУТ ИНФОРМАЦИОННЫХ ТЕХНОЛОГИЙ И АНАЛИЗА ДАННЫХ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7433459"/>
              </p:ext>
            </p:extLst>
          </p:nvPr>
        </p:nvGraphicFramePr>
        <p:xfrm>
          <a:off x="1103314" y="1676598"/>
          <a:ext cx="7382724" cy="200025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154423"/>
                <a:gridCol w="968748"/>
                <a:gridCol w="2189926"/>
                <a:gridCol w="1021419"/>
                <a:gridCol w="1048208"/>
              </a:tblGrid>
              <a:tr h="30861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solidFill>
                            <a:schemeClr val="tx1"/>
                          </a:solidFill>
                          <a:effectLst/>
                          <a:latin typeface="a_AvanteBs"/>
                        </a:rPr>
                        <a:t>Направление</a:t>
                      </a:r>
                      <a:endParaRPr lang="ru-RU" sz="700" dirty="0">
                        <a:solidFill>
                          <a:schemeClr val="tx1"/>
                        </a:solidFill>
                        <a:effectLst/>
                        <a:latin typeface="a_AvanteB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chemeClr val="tx1"/>
                          </a:solidFill>
                          <a:effectLst/>
                          <a:latin typeface="a_AvanteBs"/>
                        </a:rPr>
                        <a:t>Квалификация</a:t>
                      </a:r>
                      <a:endParaRPr lang="ru-RU" sz="700" dirty="0">
                        <a:solidFill>
                          <a:schemeClr val="tx1"/>
                        </a:solidFill>
                        <a:effectLst/>
                        <a:latin typeface="a_AvanteB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chemeClr val="tx1"/>
                          </a:solidFill>
                          <a:effectLst/>
                          <a:latin typeface="a_AvanteBs"/>
                        </a:rPr>
                        <a:t>Вступительные испытания</a:t>
                      </a:r>
                      <a:endParaRPr lang="ru-RU" sz="700" dirty="0">
                        <a:solidFill>
                          <a:schemeClr val="tx1"/>
                        </a:solidFill>
                        <a:effectLst/>
                        <a:latin typeface="a_AvanteB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chemeClr val="tx1"/>
                          </a:solidFill>
                          <a:effectLst/>
                          <a:latin typeface="a_AvanteBs"/>
                        </a:rPr>
                        <a:t>Мин. проходной балл в </a:t>
                      </a:r>
                      <a:r>
                        <a:rPr lang="ru-RU" sz="700" dirty="0" smtClean="0">
                          <a:solidFill>
                            <a:schemeClr val="tx1"/>
                          </a:solidFill>
                          <a:effectLst/>
                          <a:latin typeface="a_AvanteBs"/>
                        </a:rPr>
                        <a:t>2020г</a:t>
                      </a:r>
                      <a:r>
                        <a:rPr lang="ru-RU" sz="700" dirty="0">
                          <a:solidFill>
                            <a:schemeClr val="tx1"/>
                          </a:solidFill>
                          <a:effectLst/>
                          <a:latin typeface="a_AvanteBs"/>
                        </a:rPr>
                        <a:t>.</a:t>
                      </a:r>
                      <a:endParaRPr lang="ru-RU" sz="700" dirty="0">
                        <a:solidFill>
                          <a:schemeClr val="tx1"/>
                        </a:solidFill>
                        <a:effectLst/>
                        <a:latin typeface="a_AvanteB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chemeClr val="tx1"/>
                          </a:solidFill>
                          <a:effectLst/>
                          <a:latin typeface="a_AvanteBs"/>
                        </a:rPr>
                        <a:t>Кол-во бюджетных мест в </a:t>
                      </a:r>
                      <a:r>
                        <a:rPr lang="ru-RU" sz="700" dirty="0" smtClean="0">
                          <a:solidFill>
                            <a:schemeClr val="tx1"/>
                          </a:solidFill>
                          <a:effectLst/>
                          <a:latin typeface="a_AvanteBs"/>
                        </a:rPr>
                        <a:t>2021г</a:t>
                      </a:r>
                      <a:r>
                        <a:rPr lang="ru-RU" sz="700" dirty="0">
                          <a:solidFill>
                            <a:schemeClr val="tx1"/>
                          </a:solidFill>
                          <a:effectLst/>
                          <a:latin typeface="a_AvanteBs"/>
                        </a:rPr>
                        <a:t>.</a:t>
                      </a:r>
                      <a:endParaRPr lang="ru-RU" sz="700" dirty="0">
                        <a:solidFill>
                          <a:schemeClr val="tx1"/>
                        </a:solidFill>
                        <a:effectLst/>
                        <a:latin typeface="a_AvanteB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7150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a_AvanteBs"/>
                        </a:rPr>
                        <a:t>Информатика и вычислительная техника (</a:t>
                      </a:r>
                      <a:r>
                        <a:rPr lang="ru-RU" sz="900" dirty="0" err="1">
                          <a:solidFill>
                            <a:schemeClr val="tx1"/>
                          </a:solidFill>
                          <a:effectLst/>
                          <a:latin typeface="a_AvanteBs"/>
                        </a:rPr>
                        <a:t>ИТб</a:t>
                      </a: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a_AvanteBs"/>
                        </a:rPr>
                        <a:t>)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a_AvanteB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a_AvanteBs"/>
                        </a:rPr>
                        <a:t> 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a_AvanteBs"/>
                        </a:rPr>
                        <a:t>Бакалавр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a_AvanteBs"/>
                        </a:rPr>
                        <a:t> 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a_AvanteB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a_AvanteBs"/>
                        </a:rPr>
                        <a:t>Русский язык, Математика (профильный уровень), Информатика и ИКТ / Физика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a_AvanteB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  <a:latin typeface="a_AvanteBs"/>
                        </a:rPr>
                        <a:t>202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a_AvanteB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0" dirty="0" smtClean="0">
                          <a:solidFill>
                            <a:schemeClr val="tx1"/>
                          </a:solidFill>
                          <a:effectLst/>
                          <a:latin typeface="a_AvanteBs"/>
                        </a:rPr>
                        <a:t>100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a_AvanteB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7150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a_AvanteBs"/>
                        </a:rPr>
                        <a:t>Информационные системы и технологии (</a:t>
                      </a:r>
                      <a:r>
                        <a:rPr lang="ru-RU" sz="900" dirty="0" err="1">
                          <a:solidFill>
                            <a:schemeClr val="tx1"/>
                          </a:solidFill>
                          <a:effectLst/>
                          <a:latin typeface="a_AvanteBs"/>
                        </a:rPr>
                        <a:t>ИСб</a:t>
                      </a: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a_AvanteBs"/>
                        </a:rPr>
                        <a:t>)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a_AvanteB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  <a:latin typeface="a_AvanteBs"/>
                        </a:rPr>
                        <a:t>Бакалавр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a_AvanteB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a_AvanteBs"/>
                        </a:rPr>
                        <a:t>Русский язык, Математика (профильный уровень), Информатика и ИКТ / Физика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a_AvanteB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effectLst/>
                          <a:latin typeface="a_AvanteBs"/>
                        </a:rPr>
                        <a:t>208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a_AvanteB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0" dirty="0" smtClean="0">
                          <a:solidFill>
                            <a:schemeClr val="tx1"/>
                          </a:solidFill>
                          <a:effectLst/>
                          <a:latin typeface="a_AvanteBs"/>
                        </a:rPr>
                        <a:t>50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a_AvanteB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864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a_AvanteBs"/>
                        </a:rPr>
                        <a:t>Информационная безопасность (</a:t>
                      </a:r>
                      <a:r>
                        <a:rPr lang="ru-RU" sz="900" dirty="0" err="1">
                          <a:solidFill>
                            <a:schemeClr val="tx1"/>
                          </a:solidFill>
                          <a:effectLst/>
                          <a:latin typeface="a_AvanteBs"/>
                        </a:rPr>
                        <a:t>ИБб</a:t>
                      </a: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a_AvanteBs"/>
                        </a:rPr>
                        <a:t>)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a_AvanteB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a_AvanteBs"/>
                        </a:rPr>
                        <a:t>Бакалавр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a_AvanteB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a_AvanteBs"/>
                        </a:rPr>
                        <a:t>Русский язык, Математика (профильный уровень), Информатика и ИКТ / Физика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a_AvanteB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a_AvanteBs"/>
                        </a:rPr>
                        <a:t>208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a_AvanteB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a_AvanteBs"/>
                        </a:rPr>
                        <a:t>30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a_AvanteB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1926389"/>
              </p:ext>
            </p:extLst>
          </p:nvPr>
        </p:nvGraphicFramePr>
        <p:xfrm>
          <a:off x="0" y="4506518"/>
          <a:ext cx="9031288" cy="5595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1" name="CorelDRAW" r:id="rId5" imgW="10426680" imgH="875520" progId="CorelDraw.Graphic.21">
                  <p:embed/>
                </p:oleObj>
              </mc:Choice>
              <mc:Fallback>
                <p:oleObj name="CorelDRAW" r:id="rId5" imgW="10426680" imgH="875520" progId="CorelDraw.Graphic.21">
                  <p:embed/>
                  <p:pic>
                    <p:nvPicPr>
                      <p:cNvPr id="0" name="Объект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4506518"/>
                        <a:ext cx="9031288" cy="55959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61803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4052360"/>
              </p:ext>
            </p:extLst>
          </p:nvPr>
        </p:nvGraphicFramePr>
        <p:xfrm>
          <a:off x="0" y="0"/>
          <a:ext cx="9144000" cy="9455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54" name="CorelDRAW" r:id="rId3" imgW="12434564" imgH="1747404" progId="CorelDraw.Graphic.21">
                  <p:embed/>
                </p:oleObj>
              </mc:Choice>
              <mc:Fallback>
                <p:oleObj name="CorelDRAW" r:id="rId3" imgW="12434564" imgH="1747404" progId="CorelDraw.Graphic.2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9144000" cy="94559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2900218" y="158041"/>
            <a:ext cx="607006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>
                <a:solidFill>
                  <a:schemeClr val="bg1"/>
                </a:solidFill>
                <a:latin typeface="a_AvanteBs"/>
              </a:rPr>
              <a:t>ИНСТИТУТ АРХИТЕКТУРЫ, СТРОИТЕЛЬСТВА И ДИЗАЙНА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6969026"/>
              </p:ext>
            </p:extLst>
          </p:nvPr>
        </p:nvGraphicFramePr>
        <p:xfrm>
          <a:off x="802258" y="854703"/>
          <a:ext cx="8097788" cy="3700315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450896"/>
                <a:gridCol w="1039207"/>
                <a:gridCol w="2429225"/>
                <a:gridCol w="1089230"/>
                <a:gridCol w="1089230"/>
              </a:tblGrid>
              <a:tr h="41500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solidFill>
                            <a:schemeClr val="tx1"/>
                          </a:solidFill>
                          <a:effectLst/>
                          <a:latin typeface="a_AvanteBs"/>
                        </a:rPr>
                        <a:t>Направление, профиль</a:t>
                      </a:r>
                      <a:endParaRPr lang="ru-RU" sz="600" dirty="0">
                        <a:solidFill>
                          <a:schemeClr val="tx1"/>
                        </a:solidFill>
                        <a:effectLst/>
                        <a:latin typeface="a_AvanteB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391" marR="6139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solidFill>
                            <a:schemeClr val="tx1"/>
                          </a:solidFill>
                          <a:effectLst/>
                          <a:latin typeface="a_AvanteBs"/>
                        </a:rPr>
                        <a:t>Квалификация</a:t>
                      </a:r>
                      <a:endParaRPr lang="ru-RU" sz="600" dirty="0">
                        <a:solidFill>
                          <a:schemeClr val="tx1"/>
                        </a:solidFill>
                        <a:effectLst/>
                        <a:latin typeface="a_AvanteB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391" marR="6139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chemeClr val="tx1"/>
                          </a:solidFill>
                          <a:effectLst/>
                          <a:latin typeface="a_AvanteBs"/>
                        </a:rPr>
                        <a:t>Вступительные испытания</a:t>
                      </a:r>
                      <a:endParaRPr lang="ru-RU" sz="600">
                        <a:solidFill>
                          <a:schemeClr val="tx1"/>
                        </a:solidFill>
                        <a:effectLst/>
                        <a:latin typeface="a_AvanteB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391" marR="6139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chemeClr val="tx1"/>
                          </a:solidFill>
                          <a:effectLst/>
                          <a:latin typeface="a_AvanteBs"/>
                        </a:rPr>
                        <a:t>Мин. проходной балл в 2020 г.</a:t>
                      </a:r>
                      <a:endParaRPr lang="ru-RU" sz="600">
                        <a:solidFill>
                          <a:schemeClr val="tx1"/>
                        </a:solidFill>
                        <a:effectLst/>
                        <a:latin typeface="a_AvanteB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391" marR="6139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chemeClr val="tx1"/>
                          </a:solidFill>
                          <a:effectLst/>
                          <a:latin typeface="a_AvanteBs"/>
                        </a:rPr>
                        <a:t>Кол-во бюджетных мест в 2021 г.</a:t>
                      </a:r>
                      <a:endParaRPr lang="ru-RU" sz="600">
                        <a:solidFill>
                          <a:schemeClr val="tx1"/>
                        </a:solidFill>
                        <a:effectLst/>
                        <a:latin typeface="a_AvanteB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391" marR="613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  <a:latin typeface="a_AvanteBs"/>
                        </a:rPr>
                        <a:t>Архитектура (</a:t>
                      </a:r>
                      <a:r>
                        <a:rPr lang="ru-RU" sz="800" dirty="0" err="1">
                          <a:solidFill>
                            <a:schemeClr val="tx1"/>
                          </a:solidFill>
                          <a:effectLst/>
                          <a:latin typeface="a_AvanteBs"/>
                        </a:rPr>
                        <a:t>АРб</a:t>
                      </a: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  <a:latin typeface="a_AvanteBs"/>
                        </a:rPr>
                        <a:t>)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a_AvanteB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391" marR="6139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  <a:latin typeface="a_AvanteBs"/>
                        </a:rPr>
                        <a:t>Бакалавр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a_AvanteB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391" marR="6139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  <a:latin typeface="a_AvanteBs"/>
                        </a:rPr>
                        <a:t>Русский язык, Математика (профильный уровень), Рисунок, Композиция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a_AvanteB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391" marR="6139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a_AvanteBs"/>
                        </a:rPr>
                        <a:t>285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a_AvanteB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391" marR="6139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b="0" dirty="0">
                          <a:solidFill>
                            <a:schemeClr val="tx1"/>
                          </a:solidFill>
                          <a:effectLst/>
                          <a:latin typeface="a_AvanteBs"/>
                        </a:rPr>
                        <a:t>30</a:t>
                      </a:r>
                      <a:endParaRPr lang="ru-RU" sz="800" b="0" dirty="0">
                        <a:solidFill>
                          <a:schemeClr val="tx1"/>
                        </a:solidFill>
                        <a:effectLst/>
                        <a:latin typeface="a_AvanteB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391" marR="6139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  <a:latin typeface="a_AvanteBs"/>
                        </a:rPr>
                        <a:t>Дизайн архитектурной среды (</a:t>
                      </a:r>
                      <a:r>
                        <a:rPr lang="ru-RU" sz="800" dirty="0" err="1">
                          <a:solidFill>
                            <a:schemeClr val="tx1"/>
                          </a:solidFill>
                          <a:effectLst/>
                          <a:latin typeface="a_AvanteBs"/>
                        </a:rPr>
                        <a:t>ДСб</a:t>
                      </a: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  <a:latin typeface="a_AvanteBs"/>
                        </a:rPr>
                        <a:t>)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a_AvanteB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391" marR="6139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  <a:latin typeface="a_AvanteBs"/>
                        </a:rPr>
                        <a:t>Бакалавр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a_AvanteB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391" marR="6139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  <a:latin typeface="a_AvanteBs"/>
                        </a:rPr>
                        <a:t>Русский язык, Математика (профильный уровень), Рисунок, Композиция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a_AvanteB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391" marR="6139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a_AvanteBs"/>
                        </a:rPr>
                        <a:t>284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a_AvanteB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391" marR="6139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b="0" dirty="0">
                          <a:solidFill>
                            <a:schemeClr val="tx1"/>
                          </a:solidFill>
                          <a:effectLst/>
                          <a:latin typeface="a_AvanteBs"/>
                        </a:rPr>
                        <a:t>25</a:t>
                      </a:r>
                      <a:endParaRPr lang="ru-RU" sz="800" b="0" dirty="0">
                        <a:solidFill>
                          <a:schemeClr val="tx1"/>
                        </a:solidFill>
                        <a:effectLst/>
                        <a:latin typeface="a_AvanteB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391" marR="6139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2885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a_AvanteBs"/>
                        </a:rPr>
                        <a:t>Монументально-декоративное искусство (МД)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a_AvanteB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391" marR="6139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  <a:latin typeface="a_AvanteBs"/>
                        </a:rPr>
                        <a:t>Специалист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a_AvanteB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391" marR="6139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  <a:latin typeface="a_AvanteBs"/>
                        </a:rPr>
                        <a:t>Русский язык, Обществознание, Рисунок, Композиция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a_AvanteB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391" marR="6139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a_AvanteBs"/>
                        </a:rPr>
                        <a:t>280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a_AvanteB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391" marR="6139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b="0" dirty="0">
                          <a:solidFill>
                            <a:schemeClr val="tx1"/>
                          </a:solidFill>
                          <a:effectLst/>
                          <a:latin typeface="a_AvanteBs"/>
                        </a:rPr>
                        <a:t>-</a:t>
                      </a:r>
                      <a:endParaRPr lang="ru-RU" sz="800" b="0" dirty="0">
                        <a:solidFill>
                          <a:schemeClr val="tx1"/>
                        </a:solidFill>
                        <a:effectLst/>
                        <a:latin typeface="a_AvanteB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391" marR="6139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2885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  <a:latin typeface="a_AvanteBs"/>
                        </a:rPr>
                        <a:t>Дизайн (</a:t>
                      </a:r>
                      <a:r>
                        <a:rPr lang="ru-RU" sz="800" dirty="0" err="1">
                          <a:solidFill>
                            <a:schemeClr val="tx1"/>
                          </a:solidFill>
                          <a:effectLst/>
                          <a:latin typeface="a_AvanteBs"/>
                        </a:rPr>
                        <a:t>ДИб</a:t>
                      </a: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  <a:latin typeface="a_AvanteBs"/>
                        </a:rPr>
                        <a:t>)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a_AvanteB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391" marR="6139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a_AvanteBs"/>
                        </a:rPr>
                        <a:t>Бакалавр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a_AvanteBs"/>
                        </a:rPr>
                        <a:t> 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a_AvanteB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391" marR="6139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  <a:latin typeface="a_AvanteBs"/>
                        </a:rPr>
                        <a:t>Русский язык, Обществознание, Рисунок, Композиция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a_AvanteB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391" marR="6139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  <a:latin typeface="a_AvanteBs"/>
                        </a:rPr>
                        <a:t>316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a_AvanteB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391" marR="6139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b="0" dirty="0">
                          <a:solidFill>
                            <a:schemeClr val="tx1"/>
                          </a:solidFill>
                          <a:effectLst/>
                          <a:latin typeface="a_AvanteBs"/>
                        </a:rPr>
                        <a:t>-</a:t>
                      </a:r>
                      <a:endParaRPr lang="ru-RU" sz="800" b="0" dirty="0">
                        <a:solidFill>
                          <a:schemeClr val="tx1"/>
                        </a:solidFill>
                        <a:effectLst/>
                        <a:latin typeface="a_AvanteB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391" marR="6139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5487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a_AvanteBs"/>
                        </a:rPr>
                        <a:t>Строительство (СОб)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a_AvanteB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391" marR="6139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a_AvanteBs"/>
                        </a:rPr>
                        <a:t>Бакалавр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a_AvanteBs"/>
                        </a:rPr>
                        <a:t> 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a_AvanteB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391" marR="6139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  <a:latin typeface="a_AvanteBs"/>
                        </a:rPr>
                        <a:t>Русский язык, Математика</a:t>
                      </a:r>
                    </a:p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  <a:latin typeface="a_AvanteBs"/>
                        </a:rPr>
                        <a:t>(профильный уровень), </a:t>
                      </a:r>
                      <a:r>
                        <a:rPr lang="ru-RU" sz="800" dirty="0" smtClean="0">
                          <a:solidFill>
                            <a:schemeClr val="tx1"/>
                          </a:solidFill>
                          <a:effectLst/>
                          <a:latin typeface="a_AvanteBs"/>
                        </a:rPr>
                        <a:t>Физика </a:t>
                      </a:r>
                      <a:r>
                        <a:rPr kumimoji="0" lang="ru-RU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_AvanteBs"/>
                          <a:ea typeface="+mn-ea"/>
                          <a:cs typeface="+mn-cs"/>
                        </a:rPr>
                        <a:t>/ Информатика и ИКТ</a:t>
                      </a:r>
                      <a:endParaRPr kumimoji="0" lang="ru-RU" sz="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_AvanteB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391" marR="6139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a_AvanteBs"/>
                        </a:rPr>
                        <a:t>157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a_AvanteB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391" marR="6139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b="0" dirty="0">
                          <a:solidFill>
                            <a:schemeClr val="tx1"/>
                          </a:solidFill>
                          <a:effectLst/>
                          <a:latin typeface="a_AvanteBs"/>
                        </a:rPr>
                        <a:t>175</a:t>
                      </a:r>
                      <a:endParaRPr lang="ru-RU" sz="800" b="0" dirty="0">
                        <a:solidFill>
                          <a:schemeClr val="tx1"/>
                        </a:solidFill>
                        <a:effectLst/>
                        <a:latin typeface="a_AvanteB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391" marR="6139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a_AvanteBs"/>
                        </a:rPr>
                        <a:t>Строительство уникальных зданий и сооружений (СУЗ)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a_AvanteB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391" marR="6139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a_AvanteBs"/>
                        </a:rPr>
                        <a:t>Специалист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a_AvanteB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391" marR="6139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  <a:latin typeface="a_AvanteBs"/>
                        </a:rPr>
                        <a:t>Русский язык, Математика (профильный уровень), Физика / Информатика и ИКТ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a_AvanteB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391" marR="6139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  <a:latin typeface="a_AvanteBs"/>
                        </a:rPr>
                        <a:t>193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a_AvanteB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391" marR="6139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b="0" dirty="0" smtClean="0">
                          <a:solidFill>
                            <a:schemeClr val="tx1"/>
                          </a:solidFill>
                          <a:effectLst/>
                          <a:latin typeface="a_AvanteBs"/>
                        </a:rPr>
                        <a:t>25</a:t>
                      </a:r>
                      <a:endParaRPr lang="ru-RU" sz="800" b="0" dirty="0">
                        <a:solidFill>
                          <a:schemeClr val="tx1"/>
                        </a:solidFill>
                        <a:effectLst/>
                        <a:latin typeface="a_AvanteB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391" marR="6139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a_AvanteBs"/>
                        </a:rPr>
                        <a:t>Градостроительство (ГРб)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a_AvanteB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391" marR="6139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a_AvanteBs"/>
                        </a:rPr>
                        <a:t>Бакалавр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a_AvanteB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391" marR="6139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  <a:latin typeface="a_AvanteBs"/>
                        </a:rPr>
                        <a:t>Русский язык, Математика (профильный уровень), Обществознание / Физика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a_AvanteB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391" marR="6139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  <a:latin typeface="a_AvanteBs"/>
                        </a:rPr>
                        <a:t>220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a_AvanteB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391" marR="6139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b="0" dirty="0">
                          <a:solidFill>
                            <a:schemeClr val="tx1"/>
                          </a:solidFill>
                          <a:effectLst/>
                          <a:latin typeface="a_AvanteBs"/>
                        </a:rPr>
                        <a:t>25</a:t>
                      </a:r>
                      <a:endParaRPr lang="ru-RU" sz="800" b="0" dirty="0">
                        <a:solidFill>
                          <a:schemeClr val="tx1"/>
                        </a:solidFill>
                        <a:effectLst/>
                        <a:latin typeface="a_AvanteB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391" marR="6139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a_AvanteBs"/>
                        </a:rPr>
                        <a:t>Землеустройство  и кадастры (КНб)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a_AvanteB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391" marR="6139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a_AvanteBs"/>
                        </a:rPr>
                        <a:t>Бакалавр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a_AvanteB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391" marR="6139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  <a:latin typeface="a_AvanteBs"/>
                        </a:rPr>
                        <a:t>Русский язык, Математика (профильный уровень), Физика / Информатика и ИКТ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a_AvanteB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391" marR="6139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  <a:latin typeface="a_AvanteBs"/>
                        </a:rPr>
                        <a:t>170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a_AvanteB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391" marR="6139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b="0" dirty="0">
                          <a:solidFill>
                            <a:schemeClr val="tx1"/>
                          </a:solidFill>
                          <a:effectLst/>
                          <a:latin typeface="a_AvanteBs"/>
                        </a:rPr>
                        <a:t>20</a:t>
                      </a:r>
                      <a:endParaRPr lang="ru-RU" sz="800" b="0" dirty="0">
                        <a:solidFill>
                          <a:schemeClr val="tx1"/>
                        </a:solidFill>
                        <a:effectLst/>
                        <a:latin typeface="a_AvanteB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391" marR="6139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59282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  <a:latin typeface="a_AvanteBs"/>
                        </a:rPr>
                        <a:t>Строительство, эксплуатация, восстановление и техническое прикрытие автомобильных дорог, мостов </a:t>
                      </a: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a_AvanteBs"/>
                        </a:rPr>
                        <a:t>и </a:t>
                      </a:r>
                      <a:r>
                        <a:rPr lang="ru-RU" sz="800" smtClean="0">
                          <a:solidFill>
                            <a:schemeClr val="tx1"/>
                          </a:solidFill>
                          <a:effectLst/>
                          <a:latin typeface="a_AvanteBs"/>
                        </a:rPr>
                        <a:t>тоннелей (АД)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a_AvanteB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391" marR="6139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b="0" dirty="0">
                          <a:solidFill>
                            <a:schemeClr val="tx1"/>
                          </a:solidFill>
                          <a:effectLst/>
                          <a:latin typeface="a_AvanteBs"/>
                        </a:rPr>
                        <a:t>Специалист</a:t>
                      </a:r>
                      <a:endParaRPr lang="ru-RU" sz="800" b="0" dirty="0">
                        <a:solidFill>
                          <a:schemeClr val="tx1"/>
                        </a:solidFill>
                        <a:effectLst/>
                        <a:latin typeface="a_AvanteB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391" marR="6139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b="0" dirty="0">
                          <a:solidFill>
                            <a:schemeClr val="tx1"/>
                          </a:solidFill>
                          <a:effectLst/>
                          <a:latin typeface="a_AvanteBs"/>
                        </a:rPr>
                        <a:t>Русский язык, Математика (профильный уровень), Физика / Информатика и ИКТ</a:t>
                      </a:r>
                      <a:endParaRPr lang="ru-RU" sz="800" b="0" dirty="0">
                        <a:solidFill>
                          <a:schemeClr val="tx1"/>
                        </a:solidFill>
                        <a:effectLst/>
                        <a:latin typeface="a_AvanteB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391" marR="6139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b="0" dirty="0">
                          <a:solidFill>
                            <a:schemeClr val="tx1"/>
                          </a:solidFill>
                          <a:effectLst/>
                          <a:latin typeface="a_AvanteBs"/>
                        </a:rPr>
                        <a:t>-</a:t>
                      </a:r>
                      <a:endParaRPr lang="ru-RU" sz="800" b="0" dirty="0">
                        <a:solidFill>
                          <a:schemeClr val="tx1"/>
                        </a:solidFill>
                        <a:effectLst/>
                        <a:latin typeface="a_AvanteB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391" marR="6139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b="0" dirty="0" smtClean="0">
                          <a:solidFill>
                            <a:schemeClr val="tx1"/>
                          </a:solidFill>
                          <a:effectLst/>
                          <a:latin typeface="a_AvanteBs"/>
                        </a:rPr>
                        <a:t>-</a:t>
                      </a:r>
                      <a:endParaRPr lang="ru-RU" sz="800" b="0" dirty="0">
                        <a:solidFill>
                          <a:schemeClr val="tx1"/>
                        </a:solidFill>
                        <a:effectLst/>
                        <a:latin typeface="a_AvanteB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391" marR="6139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662562"/>
              </p:ext>
            </p:extLst>
          </p:nvPr>
        </p:nvGraphicFramePr>
        <p:xfrm>
          <a:off x="0" y="4506518"/>
          <a:ext cx="9031288" cy="5595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55" name="CorelDRAW" r:id="rId5" imgW="10426680" imgH="875520" progId="CorelDraw.Graphic.21">
                  <p:embed/>
                </p:oleObj>
              </mc:Choice>
              <mc:Fallback>
                <p:oleObj name="CorelDRAW" r:id="rId5" imgW="10426680" imgH="875520" progId="CorelDraw.Graphic.21">
                  <p:embed/>
                  <p:pic>
                    <p:nvPicPr>
                      <p:cNvPr id="0" name="Объект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4506518"/>
                        <a:ext cx="9031288" cy="55959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83130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6555599"/>
              </p:ext>
            </p:extLst>
          </p:nvPr>
        </p:nvGraphicFramePr>
        <p:xfrm>
          <a:off x="0" y="0"/>
          <a:ext cx="9144000" cy="9455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79" name="CorelDRAW" r:id="rId3" imgW="12434564" imgH="1747404" progId="CorelDraw.Graphic.21">
                  <p:embed/>
                </p:oleObj>
              </mc:Choice>
              <mc:Fallback>
                <p:oleObj name="CorelDRAW" r:id="rId3" imgW="12434564" imgH="1747404" progId="CorelDraw.Graphic.2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9144000" cy="94559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3574367" y="172716"/>
            <a:ext cx="479169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latin typeface="a_AvanteBs"/>
              </a:rPr>
              <a:t>ИНСТИТУТ ВЫСОКИХ ТЕХНОЛОГИЙ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7616599"/>
              </p:ext>
            </p:extLst>
          </p:nvPr>
        </p:nvGraphicFramePr>
        <p:xfrm>
          <a:off x="939411" y="1002939"/>
          <a:ext cx="7727794" cy="3326476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206041"/>
                <a:gridCol w="942935"/>
                <a:gridCol w="2356626"/>
                <a:gridCol w="1009914"/>
                <a:gridCol w="1212278"/>
              </a:tblGrid>
              <a:tr h="37831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solidFill>
                            <a:schemeClr val="tx1"/>
                          </a:solidFill>
                          <a:effectLst/>
                          <a:latin typeface="a_AvanteBs"/>
                        </a:rPr>
                        <a:t>Направление, профиль</a:t>
                      </a:r>
                      <a:endParaRPr lang="ru-RU" sz="600" dirty="0">
                        <a:solidFill>
                          <a:schemeClr val="tx1"/>
                        </a:solidFill>
                        <a:effectLst/>
                        <a:latin typeface="a_AvanteB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597" marR="5159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solidFill>
                            <a:schemeClr val="tx1"/>
                          </a:solidFill>
                          <a:effectLst/>
                          <a:latin typeface="a_AvanteBs"/>
                        </a:rPr>
                        <a:t>Квалификация</a:t>
                      </a:r>
                      <a:endParaRPr lang="ru-RU" sz="600" dirty="0">
                        <a:solidFill>
                          <a:schemeClr val="tx1"/>
                        </a:solidFill>
                        <a:effectLst/>
                        <a:latin typeface="a_AvanteB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597" marR="5159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chemeClr val="tx1"/>
                          </a:solidFill>
                          <a:effectLst/>
                          <a:latin typeface="a_AvanteBs"/>
                        </a:rPr>
                        <a:t>Вступительные испытания</a:t>
                      </a:r>
                      <a:endParaRPr lang="ru-RU" sz="600">
                        <a:solidFill>
                          <a:schemeClr val="tx1"/>
                        </a:solidFill>
                        <a:effectLst/>
                        <a:latin typeface="a_AvanteB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597" marR="5159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chemeClr val="tx1"/>
                          </a:solidFill>
                          <a:effectLst/>
                          <a:latin typeface="a_AvanteBs"/>
                        </a:rPr>
                        <a:t>Мин. проходной балл в 2020 г.</a:t>
                      </a:r>
                      <a:endParaRPr lang="ru-RU" sz="600">
                        <a:solidFill>
                          <a:schemeClr val="tx1"/>
                        </a:solidFill>
                        <a:effectLst/>
                        <a:latin typeface="a_AvanteB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597" marR="5159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chemeClr val="tx1"/>
                          </a:solidFill>
                          <a:effectLst/>
                          <a:latin typeface="a_AvanteBs"/>
                        </a:rPr>
                        <a:t>Кол-во бюджетных мест в 2021 г.</a:t>
                      </a:r>
                      <a:endParaRPr lang="ru-RU" sz="600">
                        <a:solidFill>
                          <a:schemeClr val="tx1"/>
                        </a:solidFill>
                        <a:effectLst/>
                        <a:latin typeface="a_AvanteB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597" marR="5159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0388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chemeClr val="tx1"/>
                          </a:solidFill>
                          <a:effectLst/>
                          <a:latin typeface="a_AvanteBs"/>
                        </a:rPr>
                        <a:t>Радиотехника (</a:t>
                      </a:r>
                      <a:r>
                        <a:rPr lang="ru-RU" sz="700" dirty="0" err="1">
                          <a:solidFill>
                            <a:schemeClr val="tx1"/>
                          </a:solidFill>
                          <a:effectLst/>
                          <a:latin typeface="a_AvanteBs"/>
                        </a:rPr>
                        <a:t>РДб</a:t>
                      </a:r>
                      <a:r>
                        <a:rPr lang="ru-RU" sz="700" dirty="0">
                          <a:solidFill>
                            <a:schemeClr val="tx1"/>
                          </a:solidFill>
                          <a:effectLst/>
                          <a:latin typeface="a_AvanteBs"/>
                        </a:rPr>
                        <a:t>)</a:t>
                      </a:r>
                      <a:endParaRPr lang="ru-RU" sz="700" dirty="0">
                        <a:solidFill>
                          <a:schemeClr val="tx1"/>
                        </a:solidFill>
                        <a:effectLst/>
                        <a:latin typeface="a_AvanteB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597" marR="5159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chemeClr val="tx1"/>
                          </a:solidFill>
                          <a:effectLst/>
                          <a:latin typeface="a_AvanteBs"/>
                        </a:rPr>
                        <a:t>Бакалавр</a:t>
                      </a:r>
                      <a:endParaRPr lang="ru-RU" sz="700" dirty="0">
                        <a:solidFill>
                          <a:schemeClr val="tx1"/>
                        </a:solidFill>
                        <a:effectLst/>
                        <a:latin typeface="a_AvanteB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597" marR="5159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chemeClr val="tx1"/>
                          </a:solidFill>
                          <a:effectLst/>
                          <a:latin typeface="a_AvanteBs"/>
                        </a:rPr>
                        <a:t>Русский язык, Математика (профильный уровень), Физика / Информатика и ИКТ</a:t>
                      </a:r>
                      <a:endParaRPr lang="ru-RU" sz="700" dirty="0">
                        <a:solidFill>
                          <a:schemeClr val="tx1"/>
                        </a:solidFill>
                        <a:effectLst/>
                        <a:latin typeface="a_AvanteB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597" marR="5159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chemeClr val="tx1"/>
                          </a:solidFill>
                          <a:effectLst/>
                          <a:latin typeface="a_AvanteBs"/>
                        </a:rPr>
                        <a:t>138</a:t>
                      </a:r>
                      <a:endParaRPr lang="ru-RU" sz="700">
                        <a:solidFill>
                          <a:schemeClr val="tx1"/>
                        </a:solidFill>
                        <a:effectLst/>
                        <a:latin typeface="a_AvanteB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597" marR="5159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a_AvanteBs"/>
                        </a:rPr>
                        <a:t>26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a_AvanteB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597" marR="5159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09521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chemeClr val="tx1"/>
                          </a:solidFill>
                          <a:effectLst/>
                          <a:latin typeface="a_AvanteBs"/>
                        </a:rPr>
                        <a:t>Инфокоммуникационные технологии и системы связи (</a:t>
                      </a:r>
                      <a:r>
                        <a:rPr lang="ru-RU" sz="700" dirty="0" err="1">
                          <a:solidFill>
                            <a:schemeClr val="tx1"/>
                          </a:solidFill>
                          <a:effectLst/>
                          <a:latin typeface="a_AvanteBs"/>
                        </a:rPr>
                        <a:t>ИФб</a:t>
                      </a:r>
                      <a:r>
                        <a:rPr lang="ru-RU" sz="700" dirty="0">
                          <a:solidFill>
                            <a:schemeClr val="tx1"/>
                          </a:solidFill>
                          <a:effectLst/>
                          <a:latin typeface="a_AvanteBs"/>
                        </a:rPr>
                        <a:t>)</a:t>
                      </a:r>
                      <a:endParaRPr lang="ru-RU" sz="700" dirty="0">
                        <a:solidFill>
                          <a:schemeClr val="tx1"/>
                        </a:solidFill>
                        <a:effectLst/>
                        <a:latin typeface="a_AvanteB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597" marR="5159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chemeClr val="tx1"/>
                          </a:solidFill>
                          <a:effectLst/>
                          <a:latin typeface="a_AvanteBs"/>
                        </a:rPr>
                        <a:t>Бакалавр</a:t>
                      </a:r>
                      <a:endParaRPr lang="ru-RU" sz="700" dirty="0">
                        <a:solidFill>
                          <a:schemeClr val="tx1"/>
                        </a:solidFill>
                        <a:effectLst/>
                        <a:latin typeface="a_AvanteB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597" marR="5159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chemeClr val="tx1"/>
                          </a:solidFill>
                          <a:effectLst/>
                          <a:latin typeface="a_AvanteBs"/>
                        </a:rPr>
                        <a:t>Русский язык, Математика (профильный уровень), Физика / Информатика и ИКТ</a:t>
                      </a:r>
                      <a:endParaRPr lang="ru-RU" sz="700" dirty="0">
                        <a:solidFill>
                          <a:schemeClr val="tx1"/>
                        </a:solidFill>
                        <a:effectLst/>
                        <a:latin typeface="a_AvanteB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597" marR="5159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chemeClr val="tx1"/>
                          </a:solidFill>
                          <a:effectLst/>
                          <a:latin typeface="a_AvanteBs"/>
                        </a:rPr>
                        <a:t>164</a:t>
                      </a:r>
                      <a:endParaRPr lang="ru-RU" sz="700">
                        <a:solidFill>
                          <a:schemeClr val="tx1"/>
                        </a:solidFill>
                        <a:effectLst/>
                        <a:latin typeface="a_AvanteB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597" marR="5159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a_AvanteBs"/>
                        </a:rPr>
                        <a:t>26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a_AvanteB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597" marR="5159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46789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err="1" smtClean="0">
                          <a:solidFill>
                            <a:schemeClr val="tx1"/>
                          </a:solidFill>
                          <a:effectLst/>
                          <a:latin typeface="a_AvanteBs"/>
                        </a:rPr>
                        <a:t>Нанотехнологии</a:t>
                      </a:r>
                      <a:r>
                        <a:rPr lang="ru-RU" sz="700" dirty="0" smtClean="0">
                          <a:solidFill>
                            <a:schemeClr val="tx1"/>
                          </a:solidFill>
                          <a:effectLst/>
                          <a:latin typeface="a_AvanteBs"/>
                        </a:rPr>
                        <a:t> </a:t>
                      </a:r>
                      <a:r>
                        <a:rPr lang="ru-RU" sz="700" dirty="0">
                          <a:solidFill>
                            <a:schemeClr val="tx1"/>
                          </a:solidFill>
                          <a:effectLst/>
                          <a:latin typeface="a_AvanteBs"/>
                        </a:rPr>
                        <a:t>и микросистемная техника (</a:t>
                      </a:r>
                      <a:r>
                        <a:rPr lang="ru-RU" sz="700" dirty="0" err="1">
                          <a:solidFill>
                            <a:schemeClr val="tx1"/>
                          </a:solidFill>
                          <a:effectLst/>
                          <a:latin typeface="a_AvanteBs"/>
                        </a:rPr>
                        <a:t>НМб</a:t>
                      </a:r>
                      <a:r>
                        <a:rPr lang="ru-RU" sz="700" dirty="0">
                          <a:solidFill>
                            <a:schemeClr val="tx1"/>
                          </a:solidFill>
                          <a:effectLst/>
                          <a:latin typeface="a_AvanteBs"/>
                        </a:rPr>
                        <a:t>)</a:t>
                      </a:r>
                      <a:endParaRPr lang="ru-RU" sz="700" dirty="0">
                        <a:solidFill>
                          <a:schemeClr val="tx1"/>
                        </a:solidFill>
                        <a:effectLst/>
                        <a:latin typeface="a_AvanteB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597" marR="5159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chemeClr val="tx1"/>
                          </a:solidFill>
                          <a:effectLst/>
                          <a:latin typeface="a_AvanteBs"/>
                        </a:rPr>
                        <a:t>Бакалавр</a:t>
                      </a:r>
                      <a:endParaRPr lang="ru-RU" sz="700" dirty="0">
                        <a:solidFill>
                          <a:schemeClr val="tx1"/>
                        </a:solidFill>
                        <a:effectLst/>
                        <a:latin typeface="a_AvanteB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597" marR="5159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chemeClr val="tx1"/>
                          </a:solidFill>
                          <a:effectLst/>
                          <a:latin typeface="a_AvanteBs"/>
                        </a:rPr>
                        <a:t>Русский язык, Математика (профильный уровень), Физика / Химия</a:t>
                      </a:r>
                      <a:endParaRPr lang="ru-RU" sz="700" dirty="0">
                        <a:solidFill>
                          <a:schemeClr val="tx1"/>
                        </a:solidFill>
                        <a:effectLst/>
                        <a:latin typeface="a_AvanteB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597" marR="5159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chemeClr val="tx1"/>
                          </a:solidFill>
                          <a:effectLst/>
                          <a:latin typeface="a_AvanteBs"/>
                        </a:rPr>
                        <a:t>165</a:t>
                      </a:r>
                      <a:endParaRPr lang="ru-RU" sz="700">
                        <a:solidFill>
                          <a:schemeClr val="tx1"/>
                        </a:solidFill>
                        <a:effectLst/>
                        <a:latin typeface="a_AvanteB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597" marR="5159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a_AvanteBs"/>
                        </a:rPr>
                        <a:t>25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a_AvanteB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597" marR="5159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2583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chemeClr val="tx1"/>
                          </a:solidFill>
                          <a:effectLst/>
                          <a:latin typeface="a_AvanteBs"/>
                        </a:rPr>
                        <a:t>Химическая технология (ХТТб)</a:t>
                      </a:r>
                      <a:endParaRPr lang="ru-RU" sz="700">
                        <a:solidFill>
                          <a:schemeClr val="tx1"/>
                        </a:solidFill>
                        <a:effectLst/>
                        <a:latin typeface="a_AvanteB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597" marR="5159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chemeClr val="tx1"/>
                          </a:solidFill>
                          <a:effectLst/>
                          <a:latin typeface="a_AvanteBs"/>
                        </a:rPr>
                        <a:t>Бакалавр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chemeClr val="tx1"/>
                          </a:solidFill>
                          <a:effectLst/>
                          <a:latin typeface="a_AvanteBs"/>
                        </a:rPr>
                        <a:t> </a:t>
                      </a:r>
                      <a:endParaRPr lang="ru-RU" sz="700">
                        <a:solidFill>
                          <a:schemeClr val="tx1"/>
                        </a:solidFill>
                        <a:effectLst/>
                        <a:latin typeface="a_AvanteB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597" marR="5159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chemeClr val="tx1"/>
                          </a:solidFill>
                          <a:effectLst/>
                          <a:latin typeface="a_AvanteBs"/>
                        </a:rPr>
                        <a:t>Русский язык, Математика (профильный уровень), Химия / Физика</a:t>
                      </a:r>
                      <a:endParaRPr lang="ru-RU" sz="700" dirty="0">
                        <a:solidFill>
                          <a:schemeClr val="tx1"/>
                        </a:solidFill>
                        <a:effectLst/>
                        <a:latin typeface="a_AvanteB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597" marR="5159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chemeClr val="tx1"/>
                          </a:solidFill>
                          <a:effectLst/>
                          <a:latin typeface="a_AvanteBs"/>
                        </a:rPr>
                        <a:t> 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chemeClr val="tx1"/>
                          </a:solidFill>
                          <a:effectLst/>
                          <a:latin typeface="a_AvanteBs"/>
                        </a:rPr>
                        <a:t>190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chemeClr val="tx1"/>
                          </a:solidFill>
                          <a:effectLst/>
                          <a:latin typeface="a_AvanteBs"/>
                        </a:rPr>
                        <a:t> </a:t>
                      </a:r>
                      <a:endParaRPr lang="ru-RU" sz="700" dirty="0">
                        <a:solidFill>
                          <a:schemeClr val="tx1"/>
                        </a:solidFill>
                        <a:effectLst/>
                        <a:latin typeface="a_AvanteB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597" marR="5159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a_AvanteBs"/>
                        </a:rPr>
                        <a:t> 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a_AvanteBs"/>
                        </a:rPr>
                        <a:t>50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a_AvanteBs"/>
                        </a:rPr>
                        <a:t> 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a_AvanteB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597" marR="5159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46789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chemeClr val="tx1"/>
                          </a:solidFill>
                          <a:effectLst/>
                          <a:latin typeface="a_AvanteBs"/>
                        </a:rPr>
                        <a:t>Металлургия (МЦб)</a:t>
                      </a:r>
                      <a:endParaRPr lang="ru-RU" sz="700">
                        <a:solidFill>
                          <a:schemeClr val="tx1"/>
                        </a:solidFill>
                        <a:effectLst/>
                        <a:latin typeface="a_AvanteB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597" marR="5159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chemeClr val="tx1"/>
                          </a:solidFill>
                          <a:effectLst/>
                          <a:latin typeface="a_AvanteBs"/>
                        </a:rPr>
                        <a:t>Бакалавр</a:t>
                      </a:r>
                      <a:endParaRPr lang="ru-RU" sz="700">
                        <a:solidFill>
                          <a:schemeClr val="tx1"/>
                        </a:solidFill>
                        <a:effectLst/>
                        <a:latin typeface="a_AvanteB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597" marR="5159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chemeClr val="tx1"/>
                          </a:solidFill>
                          <a:effectLst/>
                          <a:latin typeface="a_AvanteBs"/>
                        </a:rPr>
                        <a:t>Русский язык, Математика (профильный уровень), Физика / Химия</a:t>
                      </a:r>
                      <a:endParaRPr lang="ru-RU" sz="700" dirty="0">
                        <a:solidFill>
                          <a:schemeClr val="tx1"/>
                        </a:solidFill>
                        <a:effectLst/>
                        <a:latin typeface="a_AvanteB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597" marR="5159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chemeClr val="tx1"/>
                          </a:solidFill>
                          <a:effectLst/>
                          <a:latin typeface="a_AvanteBs"/>
                        </a:rPr>
                        <a:t>150</a:t>
                      </a:r>
                      <a:endParaRPr lang="ru-RU" sz="700" dirty="0">
                        <a:solidFill>
                          <a:schemeClr val="tx1"/>
                        </a:solidFill>
                        <a:effectLst/>
                        <a:latin typeface="a_AvanteB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597" marR="5159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a_AvanteBs"/>
                        </a:rPr>
                        <a:t>25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a_AvanteB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597" marR="5159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8313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chemeClr val="tx1"/>
                          </a:solidFill>
                          <a:effectLst/>
                          <a:latin typeface="a_AvanteBs"/>
                        </a:rPr>
                        <a:t>Автоматизация технологических процессов и производств  (</a:t>
                      </a:r>
                      <a:r>
                        <a:rPr lang="ru-RU" sz="700" dirty="0" err="1">
                          <a:solidFill>
                            <a:schemeClr val="tx1"/>
                          </a:solidFill>
                          <a:effectLst/>
                          <a:latin typeface="a_AvanteBs"/>
                        </a:rPr>
                        <a:t>АТПб</a:t>
                      </a:r>
                      <a:r>
                        <a:rPr lang="ru-RU" sz="700" dirty="0">
                          <a:solidFill>
                            <a:schemeClr val="tx1"/>
                          </a:solidFill>
                          <a:effectLst/>
                          <a:latin typeface="a_AvanteBs"/>
                        </a:rPr>
                        <a:t>)</a:t>
                      </a:r>
                      <a:endParaRPr lang="ru-RU" sz="700" dirty="0">
                        <a:solidFill>
                          <a:schemeClr val="tx1"/>
                        </a:solidFill>
                        <a:effectLst/>
                        <a:latin typeface="a_AvanteB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597" marR="5159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chemeClr val="tx1"/>
                          </a:solidFill>
                          <a:effectLst/>
                          <a:latin typeface="a_AvanteBs"/>
                        </a:rPr>
                        <a:t>Бакалавр</a:t>
                      </a:r>
                      <a:endParaRPr lang="ru-RU" sz="700">
                        <a:solidFill>
                          <a:schemeClr val="tx1"/>
                        </a:solidFill>
                        <a:effectLst/>
                        <a:latin typeface="a_AvanteB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597" marR="5159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chemeClr val="tx1"/>
                          </a:solidFill>
                          <a:effectLst/>
                          <a:latin typeface="a_AvanteBs"/>
                        </a:rPr>
                        <a:t>Русский язык, Математика (профильный уровень), Физика / Информатика и ИКТ</a:t>
                      </a:r>
                      <a:endParaRPr lang="ru-RU" sz="700" dirty="0">
                        <a:solidFill>
                          <a:schemeClr val="tx1"/>
                        </a:solidFill>
                        <a:effectLst/>
                        <a:latin typeface="a_AvanteB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597" marR="5159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chemeClr val="tx1"/>
                          </a:solidFill>
                          <a:effectLst/>
                          <a:latin typeface="a_AvanteBs"/>
                        </a:rPr>
                        <a:t>175</a:t>
                      </a:r>
                      <a:endParaRPr lang="ru-RU" sz="700" dirty="0">
                        <a:solidFill>
                          <a:schemeClr val="tx1"/>
                        </a:solidFill>
                        <a:effectLst/>
                        <a:latin typeface="a_AvanteB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597" marR="5159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a_AvanteBs"/>
                        </a:rPr>
                        <a:t>26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a_AvanteB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597" marR="5159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46789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chemeClr val="tx1"/>
                          </a:solidFill>
                          <a:effectLst/>
                          <a:latin typeface="a_AvanteBs"/>
                        </a:rPr>
                        <a:t>Продукты питания из растительного сырья (</a:t>
                      </a:r>
                      <a:r>
                        <a:rPr lang="ru-RU" sz="700" dirty="0" err="1">
                          <a:solidFill>
                            <a:schemeClr val="tx1"/>
                          </a:solidFill>
                          <a:effectLst/>
                          <a:latin typeface="a_AvanteBs"/>
                        </a:rPr>
                        <a:t>ТПб</a:t>
                      </a:r>
                      <a:r>
                        <a:rPr lang="ru-RU" sz="700" dirty="0">
                          <a:solidFill>
                            <a:schemeClr val="tx1"/>
                          </a:solidFill>
                          <a:effectLst/>
                          <a:latin typeface="a_AvanteBs"/>
                        </a:rPr>
                        <a:t>)</a:t>
                      </a:r>
                      <a:endParaRPr lang="ru-RU" sz="700" dirty="0">
                        <a:solidFill>
                          <a:schemeClr val="tx1"/>
                        </a:solidFill>
                        <a:effectLst/>
                        <a:latin typeface="a_AvanteB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597" marR="5159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chemeClr val="tx1"/>
                          </a:solidFill>
                          <a:effectLst/>
                          <a:latin typeface="a_AvanteBs"/>
                        </a:rPr>
                        <a:t>Бакалавр</a:t>
                      </a:r>
                      <a:endParaRPr lang="ru-RU" sz="700">
                        <a:solidFill>
                          <a:schemeClr val="tx1"/>
                        </a:solidFill>
                        <a:effectLst/>
                        <a:latin typeface="a_AvanteB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597" marR="5159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chemeClr val="tx1"/>
                          </a:solidFill>
                          <a:effectLst/>
                          <a:latin typeface="a_AvanteBs"/>
                        </a:rPr>
                        <a:t>Русский язык, Математика (профильный уровень), Химия / Физика</a:t>
                      </a:r>
                      <a:endParaRPr lang="ru-RU" sz="700" dirty="0">
                        <a:solidFill>
                          <a:schemeClr val="tx1"/>
                        </a:solidFill>
                        <a:effectLst/>
                        <a:latin typeface="a_AvanteB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597" marR="5159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chemeClr val="tx1"/>
                          </a:solidFill>
                          <a:effectLst/>
                          <a:latin typeface="a_AvanteBs"/>
                        </a:rPr>
                        <a:t>174</a:t>
                      </a:r>
                      <a:endParaRPr lang="ru-RU" sz="700" dirty="0">
                        <a:solidFill>
                          <a:schemeClr val="tx1"/>
                        </a:solidFill>
                        <a:effectLst/>
                        <a:latin typeface="a_AvanteB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597" marR="5159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 b="0" dirty="0">
                          <a:solidFill>
                            <a:schemeClr val="tx1"/>
                          </a:solidFill>
                          <a:effectLst/>
                          <a:latin typeface="a_AvanteBs"/>
                        </a:rPr>
                        <a:t>25</a:t>
                      </a:r>
                      <a:endParaRPr lang="ru-RU" sz="700" b="0" dirty="0">
                        <a:solidFill>
                          <a:schemeClr val="tx1"/>
                        </a:solidFill>
                        <a:effectLst/>
                        <a:latin typeface="a_AvanteB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597" marR="5159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2014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chemeClr val="tx1"/>
                          </a:solidFill>
                          <a:effectLst/>
                          <a:latin typeface="a_AvanteBs"/>
                        </a:rPr>
                        <a:t>Управление качеством (</a:t>
                      </a:r>
                      <a:r>
                        <a:rPr lang="ru-RU" sz="700" dirty="0" err="1">
                          <a:solidFill>
                            <a:schemeClr val="tx1"/>
                          </a:solidFill>
                          <a:effectLst/>
                          <a:latin typeface="a_AvanteBs"/>
                        </a:rPr>
                        <a:t>УКб</a:t>
                      </a:r>
                      <a:r>
                        <a:rPr lang="ru-RU" sz="700" dirty="0">
                          <a:solidFill>
                            <a:schemeClr val="tx1"/>
                          </a:solidFill>
                          <a:effectLst/>
                          <a:latin typeface="a_AvanteBs"/>
                        </a:rPr>
                        <a:t>)</a:t>
                      </a:r>
                      <a:endParaRPr lang="ru-RU" sz="700" dirty="0">
                        <a:solidFill>
                          <a:schemeClr val="tx1"/>
                        </a:solidFill>
                        <a:effectLst/>
                        <a:latin typeface="a_AvanteB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597" marR="5159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chemeClr val="tx1"/>
                          </a:solidFill>
                          <a:effectLst/>
                          <a:latin typeface="a_AvanteBs"/>
                        </a:rPr>
                        <a:t>Бакалавр</a:t>
                      </a:r>
                      <a:endParaRPr lang="ru-RU" sz="700">
                        <a:solidFill>
                          <a:schemeClr val="tx1"/>
                        </a:solidFill>
                        <a:effectLst/>
                        <a:latin typeface="a_AvanteB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597" marR="5159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chemeClr val="tx1"/>
                          </a:solidFill>
                          <a:effectLst/>
                          <a:latin typeface="a_AvanteBs"/>
                        </a:rPr>
                        <a:t>Русский язык, Математика (профильный уровень), Физика / Информатика и ИКТ</a:t>
                      </a:r>
                      <a:endParaRPr lang="ru-RU" sz="700">
                        <a:solidFill>
                          <a:schemeClr val="tx1"/>
                        </a:solidFill>
                        <a:effectLst/>
                        <a:latin typeface="a_AvanteB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597" marR="5159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chemeClr val="tx1"/>
                          </a:solidFill>
                          <a:effectLst/>
                          <a:latin typeface="a_AvanteBs"/>
                        </a:rPr>
                        <a:t>160</a:t>
                      </a:r>
                      <a:endParaRPr lang="ru-RU" sz="700" dirty="0">
                        <a:solidFill>
                          <a:schemeClr val="tx1"/>
                        </a:solidFill>
                        <a:effectLst/>
                        <a:latin typeface="a_AvanteB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597" marR="5159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 b="0" dirty="0">
                          <a:solidFill>
                            <a:schemeClr val="tx1"/>
                          </a:solidFill>
                          <a:effectLst/>
                          <a:latin typeface="a_AvanteBs"/>
                        </a:rPr>
                        <a:t>20</a:t>
                      </a:r>
                      <a:endParaRPr lang="ru-RU" sz="700" b="0" dirty="0">
                        <a:solidFill>
                          <a:schemeClr val="tx1"/>
                        </a:solidFill>
                        <a:effectLst/>
                        <a:latin typeface="a_AvanteB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597" marR="5159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8188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chemeClr val="tx1"/>
                          </a:solidFill>
                          <a:effectLst/>
                          <a:latin typeface="a_AvanteBs"/>
                        </a:rPr>
                        <a:t>Инноватика (ИНб)</a:t>
                      </a:r>
                      <a:endParaRPr lang="ru-RU" sz="700">
                        <a:solidFill>
                          <a:schemeClr val="tx1"/>
                        </a:solidFill>
                        <a:effectLst/>
                        <a:latin typeface="a_AvanteB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597" marR="5159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chemeClr val="tx1"/>
                          </a:solidFill>
                          <a:effectLst/>
                          <a:latin typeface="a_AvanteBs"/>
                        </a:rPr>
                        <a:t>Бакалавр</a:t>
                      </a:r>
                      <a:endParaRPr lang="ru-RU" sz="700">
                        <a:solidFill>
                          <a:schemeClr val="tx1"/>
                        </a:solidFill>
                        <a:effectLst/>
                        <a:latin typeface="a_AvanteB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597" marR="5159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chemeClr val="tx1"/>
                          </a:solidFill>
                          <a:effectLst/>
                          <a:latin typeface="a_AvanteBs"/>
                        </a:rPr>
                        <a:t>Русский язык, Математика (профильный уровень), Физика / Информатика и ИКТ</a:t>
                      </a:r>
                      <a:endParaRPr lang="ru-RU" sz="700" dirty="0">
                        <a:solidFill>
                          <a:schemeClr val="tx1"/>
                        </a:solidFill>
                        <a:effectLst/>
                        <a:latin typeface="a_AvanteB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597" marR="5159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chemeClr val="tx1"/>
                          </a:solidFill>
                          <a:effectLst/>
                          <a:latin typeface="a_AvanteBs"/>
                        </a:rPr>
                        <a:t>173</a:t>
                      </a:r>
                      <a:endParaRPr lang="ru-RU" sz="700">
                        <a:solidFill>
                          <a:schemeClr val="tx1"/>
                        </a:solidFill>
                        <a:effectLst/>
                        <a:latin typeface="a_AvanteB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597" marR="5159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 b="0" dirty="0">
                          <a:solidFill>
                            <a:schemeClr val="tx1"/>
                          </a:solidFill>
                          <a:effectLst/>
                          <a:latin typeface="a_AvanteBs"/>
                        </a:rPr>
                        <a:t>21</a:t>
                      </a:r>
                      <a:endParaRPr lang="ru-RU" sz="700" b="0" dirty="0">
                        <a:solidFill>
                          <a:schemeClr val="tx1"/>
                        </a:solidFill>
                        <a:effectLst/>
                        <a:latin typeface="a_AvanteB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597" marR="5159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46789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chemeClr val="tx1"/>
                          </a:solidFill>
                          <a:effectLst/>
                          <a:latin typeface="a_AvanteBs"/>
                        </a:rPr>
                        <a:t>Биотехнология</a:t>
                      </a:r>
                      <a:endParaRPr lang="ru-RU" sz="700" dirty="0">
                        <a:solidFill>
                          <a:schemeClr val="tx1"/>
                        </a:solidFill>
                        <a:effectLst/>
                        <a:latin typeface="a_AvanteB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597" marR="5159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 b="0" dirty="0">
                          <a:solidFill>
                            <a:schemeClr val="tx1"/>
                          </a:solidFill>
                          <a:effectLst/>
                          <a:latin typeface="a_AvanteBs"/>
                        </a:rPr>
                        <a:t>Бакалавр</a:t>
                      </a:r>
                      <a:endParaRPr lang="ru-RU" sz="700" b="0" dirty="0">
                        <a:solidFill>
                          <a:schemeClr val="tx1"/>
                        </a:solidFill>
                        <a:effectLst/>
                        <a:latin typeface="a_AvanteB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597" marR="5159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 b="0" dirty="0">
                          <a:solidFill>
                            <a:schemeClr val="tx1"/>
                          </a:solidFill>
                          <a:effectLst/>
                          <a:latin typeface="a_AvanteBs"/>
                        </a:rPr>
                        <a:t>Русский язык, Математика (профильный уровень), Химия / Физика </a:t>
                      </a:r>
                      <a:endParaRPr lang="ru-RU" sz="700" b="0" dirty="0">
                        <a:solidFill>
                          <a:schemeClr val="tx1"/>
                        </a:solidFill>
                        <a:effectLst/>
                        <a:latin typeface="a_AvanteB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597" marR="5159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 b="0" dirty="0">
                          <a:solidFill>
                            <a:schemeClr val="tx1"/>
                          </a:solidFill>
                          <a:effectLst/>
                          <a:latin typeface="a_AvanteBs"/>
                        </a:rPr>
                        <a:t>- </a:t>
                      </a:r>
                      <a:endParaRPr lang="ru-RU" sz="700" b="0" dirty="0">
                        <a:solidFill>
                          <a:schemeClr val="tx1"/>
                        </a:solidFill>
                        <a:effectLst/>
                        <a:latin typeface="a_AvanteB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597" marR="5159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 b="0" dirty="0">
                          <a:solidFill>
                            <a:schemeClr val="tx1"/>
                          </a:solidFill>
                          <a:effectLst/>
                          <a:latin typeface="a_AvanteBs"/>
                        </a:rPr>
                        <a:t>25</a:t>
                      </a:r>
                      <a:endParaRPr lang="ru-RU" sz="700" b="0" dirty="0">
                        <a:solidFill>
                          <a:schemeClr val="tx1"/>
                        </a:solidFill>
                        <a:effectLst/>
                        <a:latin typeface="a_AvanteB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597" marR="5159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8708227"/>
              </p:ext>
            </p:extLst>
          </p:nvPr>
        </p:nvGraphicFramePr>
        <p:xfrm>
          <a:off x="0" y="4506518"/>
          <a:ext cx="9031288" cy="5595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80" name="CorelDRAW" r:id="rId5" imgW="10426680" imgH="875520" progId="CorelDraw.Graphic.21">
                  <p:embed/>
                </p:oleObj>
              </mc:Choice>
              <mc:Fallback>
                <p:oleObj name="CorelDRAW" r:id="rId5" imgW="10426680" imgH="875520" progId="CorelDraw.Graphic.21">
                  <p:embed/>
                  <p:pic>
                    <p:nvPicPr>
                      <p:cNvPr id="0" name="Объект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4506518"/>
                        <a:ext cx="9031288" cy="55959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64872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734912"/>
              </p:ext>
            </p:extLst>
          </p:nvPr>
        </p:nvGraphicFramePr>
        <p:xfrm>
          <a:off x="0" y="0"/>
          <a:ext cx="9144000" cy="9455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04" name="CorelDRAW" r:id="rId3" imgW="12434564" imgH="1747404" progId="CorelDraw.Graphic.21">
                  <p:embed/>
                </p:oleObj>
              </mc:Choice>
              <mc:Fallback>
                <p:oleObj name="CorelDRAW" r:id="rId3" imgW="12434564" imgH="1747404" progId="CorelDraw.Graphic.2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9144000" cy="94559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3833850" y="126552"/>
            <a:ext cx="39536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latin typeface="a_AvanteBs"/>
              </a:rPr>
              <a:t>ИНСТИТУТ ЭНЕРГЕТИКИ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9240494"/>
              </p:ext>
            </p:extLst>
          </p:nvPr>
        </p:nvGraphicFramePr>
        <p:xfrm>
          <a:off x="1103315" y="1311625"/>
          <a:ext cx="7630505" cy="178308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265878"/>
                <a:gridCol w="1037796"/>
                <a:gridCol w="2558627"/>
                <a:gridCol w="884102"/>
                <a:gridCol w="884102"/>
              </a:tblGrid>
              <a:tr h="50292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  <a:latin typeface="a_AvanteBs"/>
                        </a:rPr>
                        <a:t>Направление, профиль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a_AvanteB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  <a:latin typeface="a_AvanteBs"/>
                        </a:rPr>
                        <a:t>Квалификация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a_AvanteB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  <a:latin typeface="a_AvanteBs"/>
                        </a:rPr>
                        <a:t>Вступительные испытания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a_AvanteB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a_AvanteBs"/>
                        </a:rPr>
                        <a:t>Мин. проходной балл в 2020 г.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a_AvanteB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a_AvanteBs"/>
                        </a:rPr>
                        <a:t>Кол-во бюджетных мест 2021 г.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a_AvanteB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a_AvanteBs"/>
                        </a:rPr>
                        <a:t>Теплоэнергетика и теплотехника (</a:t>
                      </a:r>
                      <a:r>
                        <a:rPr lang="ru-RU" sz="1100" dirty="0" err="1">
                          <a:solidFill>
                            <a:schemeClr val="tx1"/>
                          </a:solidFill>
                          <a:effectLst/>
                          <a:latin typeface="a_AvanteBs"/>
                        </a:rPr>
                        <a:t>ТЭб</a:t>
                      </a: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a_AvanteBs"/>
                        </a:rPr>
                        <a:t>)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a_AvanteB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a_AvanteBs"/>
                        </a:rPr>
                        <a:t>Бакалавр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a_AvanteB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a_AvanteBs"/>
                        </a:rPr>
                        <a:t>Русский язык, Математика (профильный уровень), Физика / Информатика и ИКТ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a_AvanteB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a_AvanteBs"/>
                        </a:rPr>
                        <a:t>168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a_AvanteB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a_AvanteBs"/>
                        </a:rPr>
                        <a:t>40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a_AvanteB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a_AvanteBs"/>
                        </a:rPr>
                        <a:t>Электроэнергетика и электротехника (</a:t>
                      </a:r>
                      <a:r>
                        <a:rPr lang="ru-RU" sz="1100" dirty="0" err="1">
                          <a:solidFill>
                            <a:schemeClr val="tx1"/>
                          </a:solidFill>
                          <a:effectLst/>
                          <a:latin typeface="a_AvanteBs"/>
                        </a:rPr>
                        <a:t>ЭЭб</a:t>
                      </a: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a_AvanteBs"/>
                        </a:rPr>
                        <a:t>)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a_AvanteB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a_AvanteBs"/>
                        </a:rPr>
                        <a:t>Бакалавр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a_AvanteBs"/>
                        </a:rPr>
                        <a:t> 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a_AvanteB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a_AvanteBs"/>
                        </a:rPr>
                        <a:t>Русский язык, Математика (профильный уровень), Физика / Информатика и ИКТ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a_AvanteB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a_AvanteBs"/>
                        </a:rPr>
                        <a:t>181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a_AvanteB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a_AvanteBs"/>
                        </a:rPr>
                        <a:t>100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a_AvanteB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9112426"/>
              </p:ext>
            </p:extLst>
          </p:nvPr>
        </p:nvGraphicFramePr>
        <p:xfrm>
          <a:off x="0" y="4506518"/>
          <a:ext cx="9031288" cy="5595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05" name="CorelDRAW" r:id="rId5" imgW="10426680" imgH="875520" progId="CorelDraw.Graphic.21">
                  <p:embed/>
                </p:oleObj>
              </mc:Choice>
              <mc:Fallback>
                <p:oleObj name="CorelDRAW" r:id="rId5" imgW="10426680" imgH="875520" progId="CorelDraw.Graphic.21">
                  <p:embed/>
                  <p:pic>
                    <p:nvPicPr>
                      <p:cNvPr id="0" name="Объект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4506518"/>
                        <a:ext cx="9031288" cy="55959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2043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6045299"/>
              </p:ext>
            </p:extLst>
          </p:nvPr>
        </p:nvGraphicFramePr>
        <p:xfrm>
          <a:off x="0" y="0"/>
          <a:ext cx="9144000" cy="9455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32" name="CorelDRAW" r:id="rId3" imgW="12434564" imgH="1747404" progId="CorelDraw.Graphic.21">
                  <p:embed/>
                </p:oleObj>
              </mc:Choice>
              <mc:Fallback>
                <p:oleObj name="CorelDRAW" r:id="rId3" imgW="12434564" imgH="1747404" progId="CorelDraw.Graphic.2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9144000" cy="94559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3426693" y="87253"/>
            <a:ext cx="5144655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a_AvanteBs"/>
              </a:rPr>
              <a:t>БАЙКАЛЬСКИЙ ИНСТИТУТ БРИКС </a:t>
            </a:r>
          </a:p>
          <a:p>
            <a:pPr algn="ctr"/>
            <a:r>
              <a:rPr lang="ru-RU" b="1" dirty="0">
                <a:solidFill>
                  <a:schemeClr val="bg1"/>
                </a:solidFill>
                <a:latin typeface="a_AvanteBs"/>
              </a:rPr>
              <a:t>(ОБУЧЕНИЕ НА АНГЛИЙСКОМ ЯЗЫКЕ)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2351348"/>
              </p:ext>
            </p:extLst>
          </p:nvPr>
        </p:nvGraphicFramePr>
        <p:xfrm>
          <a:off x="1103316" y="952837"/>
          <a:ext cx="7713633" cy="2998977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290563"/>
                <a:gridCol w="1049101"/>
                <a:gridCol w="2586501"/>
                <a:gridCol w="893734"/>
                <a:gridCol w="893734"/>
              </a:tblGrid>
              <a:tr h="47945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 smtClean="0">
                          <a:solidFill>
                            <a:schemeClr val="tx1"/>
                          </a:solidFill>
                          <a:effectLst/>
                          <a:latin typeface="a_AvanteBs"/>
                        </a:rPr>
                        <a:t>Направление</a:t>
                      </a:r>
                      <a:endParaRPr lang="ru-RU" sz="600" dirty="0">
                        <a:solidFill>
                          <a:schemeClr val="tx1"/>
                        </a:solidFill>
                        <a:effectLst/>
                        <a:latin typeface="a_AvanteB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solidFill>
                            <a:schemeClr val="tx1"/>
                          </a:solidFill>
                          <a:effectLst/>
                          <a:latin typeface="a_AvanteBs"/>
                        </a:rPr>
                        <a:t>Квалификация</a:t>
                      </a:r>
                      <a:endParaRPr lang="ru-RU" sz="600" dirty="0">
                        <a:solidFill>
                          <a:schemeClr val="tx1"/>
                        </a:solidFill>
                        <a:effectLst/>
                        <a:latin typeface="a_AvanteB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solidFill>
                            <a:schemeClr val="tx1"/>
                          </a:solidFill>
                          <a:effectLst/>
                          <a:latin typeface="a_AvanteBs"/>
                        </a:rPr>
                        <a:t>Вступительные испытания</a:t>
                      </a:r>
                      <a:endParaRPr lang="ru-RU" sz="600" dirty="0">
                        <a:solidFill>
                          <a:schemeClr val="tx1"/>
                        </a:solidFill>
                        <a:effectLst/>
                        <a:latin typeface="a_AvanteB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solidFill>
                            <a:schemeClr val="tx1"/>
                          </a:solidFill>
                          <a:effectLst/>
                          <a:latin typeface="a_AvanteBs"/>
                        </a:rPr>
                        <a:t>Мин. проходной балл в 2020 г.</a:t>
                      </a:r>
                      <a:endParaRPr lang="ru-RU" sz="600" dirty="0">
                        <a:solidFill>
                          <a:schemeClr val="tx1"/>
                        </a:solidFill>
                        <a:effectLst/>
                        <a:latin typeface="a_AvanteB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600" b="1" kern="1200" dirty="0" smtClean="0">
                        <a:solidFill>
                          <a:schemeClr val="tx1"/>
                        </a:solidFill>
                        <a:effectLst/>
                        <a:latin typeface="a_AvanteBs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600" b="1" kern="1200" dirty="0" smtClean="0">
                          <a:solidFill>
                            <a:schemeClr val="tx1"/>
                          </a:solidFill>
                          <a:effectLst/>
                          <a:latin typeface="a_AvanteBs"/>
                          <a:ea typeface="+mn-ea"/>
                          <a:cs typeface="+mn-cs"/>
                        </a:rPr>
                        <a:t>Кол-во </a:t>
                      </a:r>
                      <a:r>
                        <a:rPr lang="ru-RU" sz="600" b="1" kern="1200" dirty="0">
                          <a:solidFill>
                            <a:schemeClr val="tx1"/>
                          </a:solidFill>
                          <a:effectLst/>
                          <a:latin typeface="a_AvanteBs"/>
                          <a:ea typeface="+mn-ea"/>
                          <a:cs typeface="+mn-cs"/>
                        </a:rPr>
                        <a:t>бюджетных мест 2021 г.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04002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  <a:latin typeface="a_AvanteBs"/>
                        </a:rPr>
                        <a:t>Экономика (</a:t>
                      </a:r>
                      <a:r>
                        <a:rPr lang="ru-RU" sz="800" dirty="0" err="1">
                          <a:solidFill>
                            <a:schemeClr val="tx1"/>
                          </a:solidFill>
                          <a:effectLst/>
                          <a:latin typeface="a_AvanteBs"/>
                        </a:rPr>
                        <a:t>ИЭб</a:t>
                      </a: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  <a:latin typeface="a_AvanteBs"/>
                        </a:rPr>
                        <a:t>) 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a_AvanteB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  <a:latin typeface="a_AvanteBs"/>
                        </a:rPr>
                        <a:t>Бакалавр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a_AvanteB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  <a:latin typeface="a_AvanteBs"/>
                        </a:rPr>
                        <a:t>Русский язык, Математика (профильный уровень), Иностранный язык (английский) / Обществознание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a_AvanteB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a_AvanteBs"/>
                        </a:rPr>
                        <a:t>-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a_AvanteB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a_AvanteBs"/>
                        </a:rPr>
                        <a:t>-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a_AvanteB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81162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  <a:latin typeface="a_AvanteBs"/>
                        </a:rPr>
                        <a:t>Менеджмент (</a:t>
                      </a:r>
                      <a:r>
                        <a:rPr lang="ru-RU" sz="800" dirty="0" err="1">
                          <a:solidFill>
                            <a:schemeClr val="tx1"/>
                          </a:solidFill>
                          <a:effectLst/>
                          <a:latin typeface="a_AvanteBs"/>
                        </a:rPr>
                        <a:t>МДБб</a:t>
                      </a: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  <a:latin typeface="a_AvanteBs"/>
                        </a:rPr>
                        <a:t>)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a_AvanteB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  <a:latin typeface="a_AvanteBs"/>
                        </a:rPr>
                        <a:t>Бакалавр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  <a:latin typeface="a_AvanteBs"/>
                        </a:rPr>
                        <a:t> 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a_AvanteB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  <a:latin typeface="a_AvanteBs"/>
                        </a:rPr>
                        <a:t>Русский язык, Математика (профильный уровень), Иностранный язык (английский) / Обществознание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a_AvanteB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  <a:latin typeface="a_AvanteBs"/>
                        </a:rPr>
                        <a:t>-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a_AvanteB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a_AvanteBs"/>
                        </a:rPr>
                        <a:t>-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a_AvanteB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7812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  <a:latin typeface="a_AvanteBs"/>
                        </a:rPr>
                        <a:t>Электроэнергетика и электротехника (</a:t>
                      </a:r>
                      <a:r>
                        <a:rPr lang="ru-RU" sz="800" dirty="0" err="1">
                          <a:solidFill>
                            <a:schemeClr val="tx1"/>
                          </a:solidFill>
                          <a:effectLst/>
                          <a:latin typeface="a_AvanteBs"/>
                        </a:rPr>
                        <a:t>ЭИб</a:t>
                      </a: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  <a:latin typeface="a_AvanteBs"/>
                        </a:rPr>
                        <a:t>)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a_AvanteB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a_AvanteBs"/>
                        </a:rPr>
                        <a:t>Бакалавр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a_AvanteB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  <a:latin typeface="a_AvanteBs"/>
                        </a:rPr>
                        <a:t>Русский язык, Математика (профильный уровень), Иностранный язык (английский) / Физика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a_AvanteB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chemeClr val="tx1"/>
                          </a:solidFill>
                          <a:effectLst/>
                          <a:latin typeface="a_AvanteBs"/>
                        </a:rPr>
                        <a:t>225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a_AvanteB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b="0" dirty="0">
                          <a:solidFill>
                            <a:schemeClr val="tx1"/>
                          </a:solidFill>
                          <a:effectLst/>
                          <a:latin typeface="a_AvanteBs"/>
                        </a:rPr>
                        <a:t>10</a:t>
                      </a:r>
                      <a:endParaRPr lang="ru-RU" sz="800" b="0" dirty="0">
                        <a:solidFill>
                          <a:schemeClr val="tx1"/>
                        </a:solidFill>
                        <a:effectLst/>
                        <a:latin typeface="a_AvanteB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7812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a_AvanteBs"/>
                        </a:rPr>
                        <a:t>Журналистика (ЖМб)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a_AvanteB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b="0" dirty="0">
                          <a:solidFill>
                            <a:schemeClr val="tx1"/>
                          </a:solidFill>
                          <a:effectLst/>
                          <a:latin typeface="a_AvanteBs"/>
                        </a:rPr>
                        <a:t>Бакалавр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b="0" dirty="0">
                          <a:solidFill>
                            <a:schemeClr val="tx1"/>
                          </a:solidFill>
                          <a:effectLst/>
                          <a:latin typeface="a_AvanteBs"/>
                        </a:rPr>
                        <a:t> </a:t>
                      </a:r>
                      <a:endParaRPr lang="ru-RU" sz="800" b="0" dirty="0">
                        <a:solidFill>
                          <a:schemeClr val="tx1"/>
                        </a:solidFill>
                        <a:effectLst/>
                        <a:latin typeface="a_AvanteB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b="0" dirty="0">
                          <a:solidFill>
                            <a:schemeClr val="tx1"/>
                          </a:solidFill>
                          <a:effectLst/>
                          <a:latin typeface="a_AvanteBs"/>
                        </a:rPr>
                        <a:t>Русский язык, Творческий конкурс, Иностранный язык (английский) </a:t>
                      </a:r>
                      <a:endParaRPr lang="ru-RU" sz="800" b="0" dirty="0">
                        <a:solidFill>
                          <a:schemeClr val="tx1"/>
                        </a:solidFill>
                        <a:effectLst/>
                        <a:latin typeface="a_AvanteB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b="0" dirty="0">
                          <a:solidFill>
                            <a:schemeClr val="tx1"/>
                          </a:solidFill>
                          <a:effectLst/>
                          <a:latin typeface="a_AvanteBs"/>
                        </a:rPr>
                        <a:t>-</a:t>
                      </a:r>
                      <a:endParaRPr lang="ru-RU" sz="800" b="0" dirty="0">
                        <a:solidFill>
                          <a:schemeClr val="tx1"/>
                        </a:solidFill>
                        <a:effectLst/>
                        <a:latin typeface="a_AvanteB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b="0" dirty="0">
                          <a:solidFill>
                            <a:schemeClr val="tx1"/>
                          </a:solidFill>
                          <a:effectLst/>
                          <a:latin typeface="a_AvanteBs"/>
                        </a:rPr>
                        <a:t>-</a:t>
                      </a:r>
                      <a:endParaRPr lang="ru-RU" sz="800" b="0" dirty="0">
                        <a:solidFill>
                          <a:schemeClr val="tx1"/>
                        </a:solidFill>
                        <a:effectLst/>
                        <a:latin typeface="a_AvanteB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7812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chemeClr val="tx1"/>
                          </a:solidFill>
                          <a:effectLst/>
                          <a:latin typeface="a_AvanteBs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Экология и природопользование (</a:t>
                      </a:r>
                      <a:r>
                        <a:rPr lang="ru-RU" sz="800" dirty="0" err="1" smtClean="0">
                          <a:solidFill>
                            <a:schemeClr val="tx1"/>
                          </a:solidFill>
                          <a:effectLst/>
                          <a:latin typeface="a_AvanteBs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ЭОСб</a:t>
                      </a:r>
                      <a:r>
                        <a:rPr lang="ru-RU" sz="800" dirty="0" smtClean="0">
                          <a:solidFill>
                            <a:schemeClr val="tx1"/>
                          </a:solidFill>
                          <a:effectLst/>
                          <a:latin typeface="a_AvanteBs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a_AvanteB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b="0" dirty="0" smtClean="0">
                          <a:solidFill>
                            <a:schemeClr val="tx1"/>
                          </a:solidFill>
                          <a:effectLst/>
                          <a:latin typeface="a_AvanteBs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Бакалавр</a:t>
                      </a:r>
                      <a:endParaRPr lang="ru-RU" sz="800" b="0" dirty="0">
                        <a:solidFill>
                          <a:schemeClr val="tx1"/>
                        </a:solidFill>
                        <a:effectLst/>
                        <a:latin typeface="a_AvanteB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_AvanteBs"/>
                          <a:ea typeface="+mn-ea"/>
                          <a:cs typeface="+mn-cs"/>
                        </a:rPr>
                        <a:t>Русский язык, Биология, Математика (профильный уровень) / Иностранный язык (английский)</a:t>
                      </a:r>
                      <a:endParaRPr kumimoji="0" lang="ru-RU" sz="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_AvanteB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800" b="0" dirty="0">
                        <a:solidFill>
                          <a:schemeClr val="tx1"/>
                        </a:solidFill>
                        <a:effectLst/>
                        <a:latin typeface="a_AvanteB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b="0" dirty="0" smtClean="0">
                          <a:solidFill>
                            <a:schemeClr val="tx1"/>
                          </a:solidFill>
                          <a:effectLst/>
                          <a:latin typeface="a_AvanteBs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800" b="0" dirty="0">
                        <a:solidFill>
                          <a:schemeClr val="tx1"/>
                        </a:solidFill>
                        <a:effectLst/>
                        <a:latin typeface="a_AvanteB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b="0" dirty="0" smtClean="0">
                          <a:solidFill>
                            <a:schemeClr val="tx1"/>
                          </a:solidFill>
                          <a:effectLst/>
                          <a:latin typeface="a_AvanteBs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800" b="0" dirty="0">
                        <a:solidFill>
                          <a:schemeClr val="tx1"/>
                        </a:solidFill>
                        <a:effectLst/>
                        <a:latin typeface="a_AvanteB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9902992"/>
              </p:ext>
            </p:extLst>
          </p:nvPr>
        </p:nvGraphicFramePr>
        <p:xfrm>
          <a:off x="0" y="4506518"/>
          <a:ext cx="9031288" cy="5595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33" name="CorelDRAW" r:id="rId5" imgW="10426680" imgH="875520" progId="CorelDraw.Graphic.21">
                  <p:embed/>
                </p:oleObj>
              </mc:Choice>
              <mc:Fallback>
                <p:oleObj name="CorelDRAW" r:id="rId5" imgW="10426680" imgH="875520" progId="CorelDraw.Graphic.21">
                  <p:embed/>
                  <p:pic>
                    <p:nvPicPr>
                      <p:cNvPr id="0" name="Объект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4506518"/>
                        <a:ext cx="9031288" cy="55959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64965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6933151"/>
              </p:ext>
            </p:extLst>
          </p:nvPr>
        </p:nvGraphicFramePr>
        <p:xfrm>
          <a:off x="0" y="0"/>
          <a:ext cx="9144000" cy="9455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07" name="CorelDRAW" r:id="rId3" imgW="12434564" imgH="1747404" progId="CorelDraw.Graphic.21">
                  <p:embed/>
                </p:oleObj>
              </mc:Choice>
              <mc:Fallback>
                <p:oleObj name="CorelDRAW" r:id="rId3" imgW="12434564" imgH="1747404" progId="CorelDraw.Graphic.2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9144000" cy="94559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2940186" y="184260"/>
            <a:ext cx="6203814" cy="3847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a_AvanteBs"/>
              </a:rPr>
              <a:t>СРЕДНЕЕ ПРОФЕССИОНАЛЬНОЕ ОБРАЗОВАНИЕ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049625" y="778246"/>
            <a:ext cx="2012089" cy="2516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ru-RU" sz="900" b="1" dirty="0">
                <a:solidFill>
                  <a:srgbClr val="000000"/>
                </a:solidFill>
                <a:latin typeface="a_AvanteBs"/>
                <a:ea typeface="Times New Roman" panose="02020603050405020304" pitchFamily="18" charset="0"/>
                <a:cs typeface="Times New Roman" panose="02020603050405020304" pitchFamily="18" charset="0"/>
              </a:rPr>
              <a:t>Машиностроительный колледж</a:t>
            </a:r>
            <a:endParaRPr lang="ru-RU" sz="900" dirty="0">
              <a:latin typeface="a_AvanteBs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258817" y="2260727"/>
            <a:ext cx="1986441" cy="2516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ru-RU" sz="900" b="1" dirty="0">
                <a:solidFill>
                  <a:srgbClr val="000000"/>
                </a:solidFill>
                <a:latin typeface="a_AvanteBs"/>
                <a:ea typeface="Times New Roman" panose="02020603050405020304" pitchFamily="18" charset="0"/>
                <a:cs typeface="Times New Roman" panose="02020603050405020304" pitchFamily="18" charset="0"/>
              </a:rPr>
              <a:t>Геологоразведочный техникум</a:t>
            </a:r>
            <a:endParaRPr lang="ru-RU" sz="900" dirty="0">
              <a:latin typeface="a_AvanteBs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0814619"/>
              </p:ext>
            </p:extLst>
          </p:nvPr>
        </p:nvGraphicFramePr>
        <p:xfrm>
          <a:off x="1817547" y="2418946"/>
          <a:ext cx="7235156" cy="119300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5905"/>
                <a:gridCol w="5022494"/>
                <a:gridCol w="860506"/>
                <a:gridCol w="1146251"/>
              </a:tblGrid>
              <a:tr h="26146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№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Специальность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Средний балл аттестата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Кол-во бюджетных мест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552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1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effectLst/>
                        </a:rPr>
                        <a:t>Бурение нефтяных и газовых скважин</a:t>
                      </a:r>
                      <a:endParaRPr lang="ru-RU" sz="7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4.4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25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552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2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effectLst/>
                        </a:rPr>
                        <a:t>Прикладная геодезия </a:t>
                      </a:r>
                      <a:r>
                        <a:rPr lang="ru-RU" sz="700" b="1" dirty="0" err="1">
                          <a:effectLst/>
                        </a:rPr>
                        <a:t>гПГ</a:t>
                      </a:r>
                      <a:r>
                        <a:rPr lang="ru-RU" sz="700" b="1" dirty="0">
                          <a:effectLst/>
                        </a:rPr>
                        <a:t> (на базе 9 классов)</a:t>
                      </a:r>
                      <a:endParaRPr lang="ru-RU" sz="7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4.47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15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552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3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effectLst/>
                        </a:rPr>
                        <a:t>Прикладная геодезия (на базе 11 классов) </a:t>
                      </a:r>
                      <a:endParaRPr lang="ru-RU" sz="7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-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-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552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4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effectLst/>
                        </a:rPr>
                        <a:t>Геофизические методы поисков и разведки месторождений полезных ископаемых</a:t>
                      </a:r>
                      <a:endParaRPr lang="ru-RU" sz="7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4.35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25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552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5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effectLst/>
                        </a:rPr>
                        <a:t>Технология и техника разведки месторождений полезных ископаемых</a:t>
                      </a:r>
                      <a:endParaRPr lang="ru-RU" sz="7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4.29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25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552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6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effectLst/>
                        </a:rPr>
                        <a:t>Геологическая съемка, поиски и разведка месторождений полезных ископаемых</a:t>
                      </a:r>
                      <a:endParaRPr lang="ru-RU" sz="7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4.32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15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13" name="Прямоугольник 12"/>
          <p:cNvSpPr/>
          <p:nvPr/>
        </p:nvSpPr>
        <p:spPr>
          <a:xfrm>
            <a:off x="4258817" y="3564667"/>
            <a:ext cx="1957587" cy="2516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ru-RU" sz="900" b="1" dirty="0">
                <a:solidFill>
                  <a:srgbClr val="000000"/>
                </a:solidFill>
                <a:latin typeface="a_AvanteBs"/>
                <a:ea typeface="Times New Roman" panose="02020603050405020304" pitchFamily="18" charset="0"/>
                <a:cs typeface="Times New Roman" panose="02020603050405020304" pitchFamily="18" charset="0"/>
              </a:rPr>
              <a:t>Филиал в г. Усолье-Сибирское</a:t>
            </a:r>
            <a:endParaRPr lang="ru-RU" sz="900" dirty="0">
              <a:latin typeface="a_AvanteBs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089129"/>
              </p:ext>
            </p:extLst>
          </p:nvPr>
        </p:nvGraphicFramePr>
        <p:xfrm>
          <a:off x="1817546" y="3733428"/>
          <a:ext cx="7251340" cy="118300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6177"/>
                <a:gridCol w="5041028"/>
                <a:gridCol w="863601"/>
                <a:gridCol w="1140534"/>
              </a:tblGrid>
              <a:tr h="23660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№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Специальность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Средний балл аттестата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Кол-во бюджетных мест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3660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effectLst/>
                        </a:rPr>
                        <a:t>Техническая эксплуатация и обслуживание электрического и электромеханического оборудования (по отраслям)</a:t>
                      </a:r>
                      <a:endParaRPr lang="ru-RU" sz="7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3.61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25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3890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effectLst/>
                        </a:rPr>
                        <a:t>Автоматизация технологических процессов и производств (по отраслям)</a:t>
                      </a:r>
                      <a:endParaRPr lang="ru-RU" sz="7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-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-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3890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3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effectLst/>
                        </a:rPr>
                        <a:t>Монтаж, техническое обслуживание и ремонт промышленного оборудования (по отраслям)</a:t>
                      </a:r>
                      <a:endParaRPr lang="ru-RU" sz="7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3.63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25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3890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4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effectLst/>
                        </a:rPr>
                        <a:t>Технология аналитического контроля химических соединений</a:t>
                      </a:r>
                      <a:endParaRPr lang="ru-RU" sz="7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-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</a:rPr>
                        <a:t>25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3890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5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effectLst/>
                        </a:rPr>
                        <a:t>Техническое обслуживание и ремонт двигателей, систем и агрегатов автомобилей</a:t>
                      </a:r>
                      <a:endParaRPr lang="ru-RU" sz="7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3.76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25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3890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6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effectLst/>
                        </a:rPr>
                        <a:t>Экономика и бухгалтерский учёт (по отраслям)  (на базе 9 и 11 классов)</a:t>
                      </a:r>
                      <a:endParaRPr lang="ru-RU" sz="7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-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-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0327060"/>
              </p:ext>
            </p:extLst>
          </p:nvPr>
        </p:nvGraphicFramePr>
        <p:xfrm>
          <a:off x="1849916" y="956754"/>
          <a:ext cx="7192431" cy="131718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7753"/>
                <a:gridCol w="4679065"/>
                <a:gridCol w="997718"/>
                <a:gridCol w="1327895"/>
              </a:tblGrid>
              <a:tr h="29929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№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Специальность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Средний балл аттестата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Кол-во бюджетных мест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6243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1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effectLst/>
                        </a:rPr>
                        <a:t>Компьютерные системы и комплексы</a:t>
                      </a:r>
                      <a:endParaRPr lang="ru-RU" sz="7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4.18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25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6243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2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effectLst/>
                        </a:rPr>
                        <a:t>Информационные системы и программирование</a:t>
                      </a:r>
                      <a:endParaRPr lang="ru-RU" sz="7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4.22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25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6243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3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effectLst/>
                        </a:rPr>
                        <a:t>Технология машиностроения</a:t>
                      </a:r>
                      <a:endParaRPr lang="ru-RU" sz="7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4.12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25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057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4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effectLst/>
                        </a:rPr>
                        <a:t>Монтаж, техническое обслуживание и ремонт промышленного оборудования (по отраслям)</a:t>
                      </a:r>
                      <a:endParaRPr lang="ru-RU" sz="7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3.88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25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6243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5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effectLst/>
                        </a:rPr>
                        <a:t>Сварочное производство</a:t>
                      </a:r>
                      <a:endParaRPr lang="ru-RU" sz="7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3.95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25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6243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6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effectLst/>
                        </a:rPr>
                        <a:t>Экономика и бухгалтерский учёт (по отраслям)  (на базе 9 и 11 классов)</a:t>
                      </a:r>
                      <a:endParaRPr lang="ru-RU" sz="7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-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-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75805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6170745"/>
              </p:ext>
            </p:extLst>
          </p:nvPr>
        </p:nvGraphicFramePr>
        <p:xfrm>
          <a:off x="0" y="0"/>
          <a:ext cx="9144000" cy="9455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32" name="CorelDRAW" r:id="rId3" imgW="12434564" imgH="1747404" progId="CorelDraw.Graphic.21">
                  <p:embed/>
                </p:oleObj>
              </mc:Choice>
              <mc:Fallback>
                <p:oleObj name="CorelDRAW" r:id="rId3" imgW="12434564" imgH="1747404" progId="CorelDraw.Graphic.2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9144000" cy="94559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4301717" y="123238"/>
            <a:ext cx="303467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latin typeface="a_AvanteBs"/>
              </a:rPr>
              <a:t>МАГИСТРАТУРА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423605"/>
              </p:ext>
            </p:extLst>
          </p:nvPr>
        </p:nvGraphicFramePr>
        <p:xfrm>
          <a:off x="762000" y="987747"/>
          <a:ext cx="5057054" cy="416242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2122"/>
                <a:gridCol w="3771718"/>
                <a:gridCol w="1003214"/>
              </a:tblGrid>
              <a:tr h="23660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chemeClr val="tx1"/>
                          </a:solidFill>
                          <a:effectLst/>
                        </a:rPr>
                        <a:t>№</a:t>
                      </a:r>
                      <a:endParaRPr lang="ru-RU" sz="7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600" marR="576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solidFill>
                            <a:schemeClr val="tx1"/>
                          </a:solidFill>
                          <a:effectLst/>
                        </a:rPr>
                        <a:t>Магистратура (очная форма)</a:t>
                      </a:r>
                      <a:endParaRPr lang="ru-RU" sz="7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600" marR="576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chemeClr val="tx1"/>
                          </a:solidFill>
                          <a:effectLst/>
                        </a:rPr>
                        <a:t>Кол-во бюджетных мест</a:t>
                      </a:r>
                      <a:endParaRPr lang="ru-RU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600" marR="576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18301">
                <a:tc>
                  <a:txBody>
                    <a:bodyPr/>
                    <a:lstStyle/>
                    <a:p>
                      <a:pPr marL="0" lvl="0" indent="0" algn="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700" b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7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600" marR="576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393950" algn="l"/>
                        </a:tabLst>
                      </a:pPr>
                      <a:r>
                        <a:rPr lang="ru-RU" sz="700" b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Химия</a:t>
                      </a:r>
                      <a:endParaRPr lang="ru-RU" sz="7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600" marR="576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7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600" marR="576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18301">
                <a:tc>
                  <a:txBody>
                    <a:bodyPr/>
                    <a:lstStyle/>
                    <a:p>
                      <a:pPr marL="0" lvl="0" indent="0" algn="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700" b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7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600" marR="576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393950" algn="l"/>
                        </a:tabLst>
                      </a:pPr>
                      <a:r>
                        <a:rPr lang="ru-RU" sz="700" b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Экология и природопользование (англоязычная программа)</a:t>
                      </a:r>
                      <a:endParaRPr lang="ru-RU" sz="7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600" marR="576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7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600" marR="576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18301">
                <a:tc>
                  <a:txBody>
                    <a:bodyPr/>
                    <a:lstStyle/>
                    <a:p>
                      <a:pPr marL="0" lvl="0" indent="0" algn="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700" b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7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600" marR="576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393950" algn="l"/>
                        </a:tabLst>
                      </a:pPr>
                      <a:r>
                        <a:rPr lang="ru-RU" sz="700" b="0" dirty="0">
                          <a:solidFill>
                            <a:schemeClr val="tx1"/>
                          </a:solidFill>
                          <a:effectLst/>
                        </a:rPr>
                        <a:t>Архитектура</a:t>
                      </a:r>
                      <a:endParaRPr lang="ru-RU" sz="7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600" marR="576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chemeClr val="tx1"/>
                          </a:solidFill>
                          <a:effectLst/>
                        </a:rPr>
                        <a:t>15</a:t>
                      </a:r>
                      <a:endParaRPr lang="ru-RU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600" marR="576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18301">
                <a:tc>
                  <a:txBody>
                    <a:bodyPr/>
                    <a:lstStyle/>
                    <a:p>
                      <a:pPr marL="0" lvl="0" indent="0" algn="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700" b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7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600" marR="576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 dirty="0">
                          <a:solidFill>
                            <a:schemeClr val="tx1"/>
                          </a:solidFill>
                          <a:effectLst/>
                        </a:rPr>
                        <a:t>Градостроительство</a:t>
                      </a:r>
                      <a:endParaRPr lang="ru-RU" sz="7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600" marR="576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chemeClr val="tx1"/>
                          </a:solidFill>
                          <a:effectLst/>
                        </a:rPr>
                        <a:t>15</a:t>
                      </a:r>
                      <a:endParaRPr lang="ru-RU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600" marR="576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18301">
                <a:tc>
                  <a:txBody>
                    <a:bodyPr/>
                    <a:lstStyle/>
                    <a:p>
                      <a:pPr marL="0" lvl="0" indent="0" algn="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700" b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7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600" marR="576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 dirty="0">
                          <a:solidFill>
                            <a:schemeClr val="tx1"/>
                          </a:solidFill>
                          <a:effectLst/>
                        </a:rPr>
                        <a:t>Строительство</a:t>
                      </a:r>
                      <a:endParaRPr lang="ru-RU" sz="700" b="0" dirty="0">
                        <a:solidFill>
                          <a:schemeClr val="tx1"/>
                        </a:solidFill>
                        <a:effectLst/>
                        <a:latin typeface="Times New Roman PSMT"/>
                        <a:ea typeface="Times New Roman" panose="02020603050405020304" pitchFamily="18" charset="0"/>
                        <a:cs typeface="Times New Roman PSMT"/>
                      </a:endParaRPr>
                    </a:p>
                  </a:txBody>
                  <a:tcPr marL="57600" marR="576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r>
                        <a:rPr lang="ru-RU" sz="700">
                          <a:solidFill>
                            <a:schemeClr val="tx1"/>
                          </a:solidFill>
                          <a:effectLst/>
                        </a:rPr>
                        <a:t>35</a:t>
                      </a:r>
                      <a:endParaRPr lang="ru-RU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600" marR="576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18301">
                <a:tc>
                  <a:txBody>
                    <a:bodyPr/>
                    <a:lstStyle/>
                    <a:p>
                      <a:pPr marL="0" lvl="0" indent="0" algn="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700" b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7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600" marR="576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 dirty="0">
                          <a:solidFill>
                            <a:schemeClr val="tx1"/>
                          </a:solidFill>
                          <a:effectLst/>
                        </a:rPr>
                        <a:t>Информатика и вычислительная техника</a:t>
                      </a:r>
                      <a:endParaRPr lang="ru-RU" sz="7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600" marR="576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chemeClr val="tx1"/>
                          </a:solidFill>
                          <a:effectLst/>
                        </a:rPr>
                        <a:t>30</a:t>
                      </a:r>
                      <a:endParaRPr lang="ru-RU" sz="7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600" marR="576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18301">
                <a:tc>
                  <a:txBody>
                    <a:bodyPr/>
                    <a:lstStyle/>
                    <a:p>
                      <a:pPr marL="0" lvl="0" indent="0" algn="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700" b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7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600" marR="576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 dirty="0">
                          <a:solidFill>
                            <a:schemeClr val="tx1"/>
                          </a:solidFill>
                          <a:effectLst/>
                        </a:rPr>
                        <a:t>Информационные системы и технологии</a:t>
                      </a:r>
                      <a:endParaRPr lang="ru-RU" sz="7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600" marR="576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chemeClr val="tx1"/>
                          </a:solidFill>
                          <a:effectLst/>
                        </a:rPr>
                        <a:t>60</a:t>
                      </a:r>
                      <a:endParaRPr lang="ru-RU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600" marR="576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18301">
                <a:tc>
                  <a:txBody>
                    <a:bodyPr/>
                    <a:lstStyle/>
                    <a:p>
                      <a:pPr marL="0" lvl="0" indent="0" algn="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700" b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7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600" marR="576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 dirty="0">
                          <a:solidFill>
                            <a:schemeClr val="tx1"/>
                          </a:solidFill>
                          <a:effectLst/>
                        </a:rPr>
                        <a:t>Информационные системы и технологии (англоязычная программа)</a:t>
                      </a:r>
                      <a:endParaRPr lang="ru-RU" sz="7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600" marR="576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ru-RU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600" marR="576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18301">
                <a:tc>
                  <a:txBody>
                    <a:bodyPr/>
                    <a:lstStyle/>
                    <a:p>
                      <a:pPr marL="0" lvl="0" indent="0" algn="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700" b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7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600" marR="576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Радиотехника</a:t>
                      </a:r>
                      <a:endParaRPr lang="ru-RU" sz="7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600" marR="576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7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600" marR="576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18301">
                <a:tc>
                  <a:txBody>
                    <a:bodyPr/>
                    <a:lstStyle/>
                    <a:p>
                      <a:pPr marL="0" lvl="0" indent="0" algn="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700" b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7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600" marR="576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 dirty="0">
                          <a:solidFill>
                            <a:schemeClr val="tx1"/>
                          </a:solidFill>
                          <a:effectLst/>
                        </a:rPr>
                        <a:t>Теплоэнергетика и теплотехника</a:t>
                      </a:r>
                      <a:endParaRPr lang="ru-RU" sz="7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600" marR="576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chemeClr val="tx1"/>
                          </a:solidFill>
                          <a:effectLst/>
                        </a:rPr>
                        <a:t>15</a:t>
                      </a:r>
                      <a:endParaRPr lang="ru-RU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600" marR="576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18301">
                <a:tc>
                  <a:txBody>
                    <a:bodyPr/>
                    <a:lstStyle/>
                    <a:p>
                      <a:pPr marL="0" lvl="0" indent="0" algn="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700" b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7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600" marR="576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 dirty="0">
                          <a:solidFill>
                            <a:schemeClr val="tx1"/>
                          </a:solidFill>
                          <a:effectLst/>
                        </a:rPr>
                        <a:t>Электроэнергетика и электротехника</a:t>
                      </a:r>
                      <a:endParaRPr lang="ru-RU" sz="7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600" marR="576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r>
                        <a:rPr lang="ru-RU" sz="700">
                          <a:solidFill>
                            <a:schemeClr val="tx1"/>
                          </a:solidFill>
                          <a:effectLst/>
                        </a:rPr>
                        <a:t>37</a:t>
                      </a:r>
                      <a:endParaRPr lang="ru-RU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600" marR="576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18301">
                <a:tc>
                  <a:txBody>
                    <a:bodyPr/>
                    <a:lstStyle/>
                    <a:p>
                      <a:pPr marL="0" lvl="0" indent="0" algn="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700" b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7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600" marR="576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 dirty="0">
                          <a:solidFill>
                            <a:schemeClr val="tx1"/>
                          </a:solidFill>
                          <a:effectLst/>
                        </a:rPr>
                        <a:t>Электроэнергетика и электротехника (англоязычная программа)</a:t>
                      </a:r>
                      <a:endParaRPr lang="ru-RU" sz="7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600" marR="576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ru-RU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600" marR="576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18301">
                <a:tc>
                  <a:txBody>
                    <a:bodyPr/>
                    <a:lstStyle/>
                    <a:p>
                      <a:pPr marL="0" lvl="0" indent="0" algn="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700" b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7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600" marR="576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 dirty="0">
                          <a:solidFill>
                            <a:schemeClr val="tx1"/>
                          </a:solidFill>
                          <a:effectLst/>
                        </a:rPr>
                        <a:t>Машиностроение</a:t>
                      </a:r>
                      <a:endParaRPr lang="ru-RU" sz="7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600" marR="576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chemeClr val="tx1"/>
                          </a:solidFill>
                          <a:effectLst/>
                        </a:rPr>
                        <a:t>15</a:t>
                      </a:r>
                      <a:endParaRPr lang="ru-RU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600" marR="576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18301">
                <a:tc>
                  <a:txBody>
                    <a:bodyPr/>
                    <a:lstStyle/>
                    <a:p>
                      <a:pPr marL="0" lvl="0" indent="0" algn="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700" b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7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600" marR="576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 dirty="0">
                          <a:solidFill>
                            <a:schemeClr val="tx1"/>
                          </a:solidFill>
                          <a:effectLst/>
                        </a:rPr>
                        <a:t>Технологические машины и оборудование</a:t>
                      </a:r>
                      <a:endParaRPr lang="ru-RU" sz="7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600" marR="576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chemeClr val="tx1"/>
                          </a:solidFill>
                          <a:effectLst/>
                        </a:rPr>
                        <a:t>44</a:t>
                      </a:r>
                      <a:endParaRPr lang="ru-RU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600" marR="576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36601">
                <a:tc>
                  <a:txBody>
                    <a:bodyPr/>
                    <a:lstStyle/>
                    <a:p>
                      <a:pPr marL="0" lvl="0" indent="0" algn="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700" b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7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600" marR="576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 dirty="0">
                          <a:solidFill>
                            <a:schemeClr val="tx1"/>
                          </a:solidFill>
                          <a:effectLst/>
                        </a:rPr>
                        <a:t>Конструкторско-технологическое обеспечение машиностроительных производств </a:t>
                      </a:r>
                      <a:endParaRPr lang="ru-RU" sz="7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600" marR="576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chemeClr val="tx1"/>
                          </a:solidFill>
                          <a:effectLst/>
                        </a:rPr>
                        <a:t>30</a:t>
                      </a:r>
                      <a:endParaRPr lang="ru-RU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600" marR="576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18301">
                <a:tc>
                  <a:txBody>
                    <a:bodyPr/>
                    <a:lstStyle/>
                    <a:p>
                      <a:pPr marL="0" lvl="0" indent="0" algn="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700" b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ru-RU" sz="7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600" marR="576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 dirty="0">
                          <a:solidFill>
                            <a:schemeClr val="tx1"/>
                          </a:solidFill>
                          <a:effectLst/>
                        </a:rPr>
                        <a:t>Химическая технология</a:t>
                      </a:r>
                      <a:endParaRPr lang="ru-RU" sz="700" b="0" dirty="0">
                        <a:solidFill>
                          <a:schemeClr val="tx1"/>
                        </a:solidFill>
                        <a:effectLst/>
                        <a:latin typeface="Times New Roman PSMT"/>
                        <a:ea typeface="Times New Roman" panose="02020603050405020304" pitchFamily="18" charset="0"/>
                        <a:cs typeface="Times New Roman PSMT"/>
                      </a:endParaRPr>
                    </a:p>
                  </a:txBody>
                  <a:tcPr marL="57600" marR="576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chemeClr val="tx1"/>
                          </a:solidFill>
                          <a:effectLst/>
                        </a:rPr>
                        <a:t>15</a:t>
                      </a:r>
                      <a:endParaRPr lang="ru-RU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600" marR="576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18301">
                <a:tc>
                  <a:txBody>
                    <a:bodyPr/>
                    <a:lstStyle/>
                    <a:p>
                      <a:pPr marL="0" lvl="0" indent="0" algn="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700" b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ru-RU" sz="7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600" marR="576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Продукты питания из растительного сырья</a:t>
                      </a:r>
                      <a:endParaRPr lang="ru-RU" sz="7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7600" marR="576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7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600" marR="576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18301">
                <a:tc>
                  <a:txBody>
                    <a:bodyPr/>
                    <a:lstStyle/>
                    <a:p>
                      <a:pPr marL="0" lvl="0" indent="0" algn="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700" b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ru-RU" sz="7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600" marR="576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 dirty="0">
                          <a:solidFill>
                            <a:schemeClr val="tx1"/>
                          </a:solidFill>
                          <a:effectLst/>
                        </a:rPr>
                        <a:t>Техносферная безопасность</a:t>
                      </a:r>
                      <a:endParaRPr lang="ru-RU" sz="700" b="0" dirty="0">
                        <a:solidFill>
                          <a:schemeClr val="tx1"/>
                        </a:solidFill>
                        <a:effectLst/>
                        <a:latin typeface="Times New Roman PSMT"/>
                        <a:ea typeface="Times New Roman" panose="02020603050405020304" pitchFamily="18" charset="0"/>
                        <a:cs typeface="Times New Roman PSMT"/>
                      </a:endParaRPr>
                    </a:p>
                  </a:txBody>
                  <a:tcPr marL="57600" marR="576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chemeClr val="tx1"/>
                          </a:solidFill>
                          <a:effectLst/>
                        </a:rPr>
                        <a:t>60</a:t>
                      </a:r>
                      <a:endParaRPr lang="ru-RU" sz="7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600" marR="576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18301">
                <a:tc>
                  <a:txBody>
                    <a:bodyPr/>
                    <a:lstStyle/>
                    <a:p>
                      <a:pPr marL="0" lvl="0" indent="0" algn="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700" b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endParaRPr lang="ru-RU" sz="7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600" marR="576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 dirty="0">
                          <a:solidFill>
                            <a:schemeClr val="tx1"/>
                          </a:solidFill>
                          <a:effectLst/>
                        </a:rPr>
                        <a:t>Нефтегазовое дело</a:t>
                      </a:r>
                      <a:endParaRPr lang="ru-RU" sz="700" b="0" dirty="0">
                        <a:solidFill>
                          <a:schemeClr val="tx1"/>
                        </a:solidFill>
                        <a:effectLst/>
                        <a:latin typeface="Times New Roman PSMT"/>
                        <a:ea typeface="Times New Roman" panose="02020603050405020304" pitchFamily="18" charset="0"/>
                        <a:cs typeface="Times New Roman PSMT"/>
                      </a:endParaRPr>
                    </a:p>
                  </a:txBody>
                  <a:tcPr marL="57600" marR="576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chemeClr val="tx1"/>
                          </a:solidFill>
                          <a:effectLst/>
                        </a:rPr>
                        <a:t>30</a:t>
                      </a:r>
                      <a:endParaRPr lang="ru-RU" sz="7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600" marR="576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18301">
                <a:tc>
                  <a:txBody>
                    <a:bodyPr/>
                    <a:lstStyle/>
                    <a:p>
                      <a:pPr marL="0" lvl="0" indent="0" algn="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700" b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7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600" marR="576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 dirty="0">
                          <a:solidFill>
                            <a:schemeClr val="tx1"/>
                          </a:solidFill>
                          <a:effectLst/>
                        </a:rPr>
                        <a:t>Металлургия</a:t>
                      </a:r>
                      <a:endParaRPr lang="ru-RU" sz="700" b="0" dirty="0">
                        <a:solidFill>
                          <a:schemeClr val="tx1"/>
                        </a:solidFill>
                        <a:effectLst/>
                        <a:latin typeface="Times New Roman PSMT"/>
                        <a:ea typeface="Times New Roman" panose="02020603050405020304" pitchFamily="18" charset="0"/>
                        <a:cs typeface="Times New Roman PSMT"/>
                      </a:endParaRPr>
                    </a:p>
                  </a:txBody>
                  <a:tcPr marL="57600" marR="576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r>
                        <a:rPr lang="ru-RU" sz="700" dirty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ru-RU" sz="7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600" marR="576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18301">
                <a:tc>
                  <a:txBody>
                    <a:bodyPr/>
                    <a:lstStyle/>
                    <a:p>
                      <a:pPr marL="0" lvl="0" indent="0" algn="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700" b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  <a:endParaRPr lang="ru-RU" sz="7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600" marR="576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 dirty="0">
                          <a:solidFill>
                            <a:schemeClr val="tx1"/>
                          </a:solidFill>
                          <a:effectLst/>
                        </a:rPr>
                        <a:t>Технология транспортных процессов</a:t>
                      </a:r>
                      <a:endParaRPr lang="ru-RU" sz="7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600" marR="576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chemeClr val="tx1"/>
                          </a:solidFill>
                          <a:effectLst/>
                        </a:rPr>
                        <a:t>15</a:t>
                      </a:r>
                      <a:endParaRPr lang="ru-RU" sz="7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600" marR="576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18301">
                <a:tc>
                  <a:txBody>
                    <a:bodyPr/>
                    <a:lstStyle/>
                    <a:p>
                      <a:pPr marL="0" lvl="0" indent="0" algn="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700" b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  <a:endParaRPr lang="ru-RU" sz="7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600" marR="576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163695" algn="l"/>
                        </a:tabLst>
                      </a:pPr>
                      <a:r>
                        <a:rPr lang="ru-RU" sz="700" b="0" spc="-10" dirty="0">
                          <a:solidFill>
                            <a:schemeClr val="tx1"/>
                          </a:solidFill>
                          <a:effectLst/>
                        </a:rPr>
                        <a:t>Эксплуатация транспортно-технологических машин и </a:t>
                      </a:r>
                      <a:r>
                        <a:rPr lang="ru-RU" sz="700" b="0" dirty="0">
                          <a:solidFill>
                            <a:schemeClr val="tx1"/>
                          </a:solidFill>
                          <a:effectLst/>
                        </a:rPr>
                        <a:t>комплексов</a:t>
                      </a:r>
                      <a:endParaRPr lang="ru-RU" sz="7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600" marR="576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chemeClr val="tx1"/>
                          </a:solidFill>
                          <a:effectLst/>
                        </a:rPr>
                        <a:t>15</a:t>
                      </a:r>
                      <a:endParaRPr lang="ru-RU" sz="7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600" marR="576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18301">
                <a:tc>
                  <a:txBody>
                    <a:bodyPr/>
                    <a:lstStyle/>
                    <a:p>
                      <a:pPr marL="0" lvl="0" indent="0" algn="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700" b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  <a:endParaRPr lang="ru-RU" sz="7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600" marR="576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163695" algn="l"/>
                        </a:tabLst>
                      </a:pPr>
                      <a:r>
                        <a:rPr lang="ru-RU" sz="700" b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Управление качеством</a:t>
                      </a:r>
                      <a:endParaRPr lang="ru-RU" sz="7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600" marR="576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7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600" marR="576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18301">
                <a:tc>
                  <a:txBody>
                    <a:bodyPr/>
                    <a:lstStyle/>
                    <a:p>
                      <a:pPr marL="0" lvl="0" indent="0" algn="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700" b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  <a:endParaRPr lang="ru-RU" sz="7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600" marR="576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163695" algn="l"/>
                        </a:tabLst>
                      </a:pPr>
                      <a:r>
                        <a:rPr lang="ru-RU" sz="700" b="0" dirty="0" err="1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Инноватика</a:t>
                      </a:r>
                      <a:endParaRPr lang="ru-RU" sz="7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600" marR="576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7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600" marR="576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18301">
                <a:tc>
                  <a:txBody>
                    <a:bodyPr/>
                    <a:lstStyle/>
                    <a:p>
                      <a:pPr marL="0" lvl="0" indent="0" algn="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700" b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ru-RU" sz="7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600" marR="576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163695" algn="l"/>
                        </a:tabLst>
                      </a:pPr>
                      <a:r>
                        <a:rPr lang="ru-RU" sz="700" b="0" dirty="0" err="1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Нанотехнологии</a:t>
                      </a:r>
                      <a:r>
                        <a:rPr lang="ru-RU" sz="700" b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и микросистемная техника</a:t>
                      </a:r>
                      <a:endParaRPr lang="ru-RU" sz="7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600" marR="576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7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600" marR="576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18301">
                <a:tc>
                  <a:txBody>
                    <a:bodyPr/>
                    <a:lstStyle/>
                    <a:p>
                      <a:pPr marL="0" lvl="0" indent="0" algn="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700" b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  <a:endParaRPr lang="ru-RU" sz="7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600" marR="576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 dirty="0">
                          <a:solidFill>
                            <a:schemeClr val="tx1"/>
                          </a:solidFill>
                          <a:effectLst/>
                        </a:rPr>
                        <a:t>Экономика</a:t>
                      </a:r>
                      <a:endParaRPr lang="ru-RU" sz="7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600" marR="576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ru-RU" sz="7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600" marR="576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18301">
                <a:tc>
                  <a:txBody>
                    <a:bodyPr/>
                    <a:lstStyle/>
                    <a:p>
                      <a:pPr marL="0" lvl="0" indent="0" algn="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700" b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  <a:endParaRPr lang="ru-RU" sz="7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600" marR="576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Менеджмент</a:t>
                      </a:r>
                      <a:endParaRPr lang="ru-RU" sz="7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600" marR="576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7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600" marR="576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18301">
                <a:tc>
                  <a:txBody>
                    <a:bodyPr/>
                    <a:lstStyle/>
                    <a:p>
                      <a:pPr marL="0" lvl="0" indent="0" algn="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700" b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28</a:t>
                      </a:r>
                      <a:endParaRPr lang="ru-RU" sz="7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600" marR="576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 dirty="0">
                          <a:solidFill>
                            <a:schemeClr val="tx1"/>
                          </a:solidFill>
                          <a:effectLst/>
                        </a:rPr>
                        <a:t>Менеджмент (англоязычная программа)</a:t>
                      </a:r>
                      <a:endParaRPr lang="ru-RU" sz="7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600" marR="576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ru-RU" sz="7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600" marR="576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18301">
                <a:tc>
                  <a:txBody>
                    <a:bodyPr/>
                    <a:lstStyle/>
                    <a:p>
                      <a:pPr marL="0" lvl="0" indent="0" algn="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700" b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29</a:t>
                      </a:r>
                      <a:endParaRPr lang="ru-RU" sz="7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600" marR="576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Экология и природопользование (англоязычная программа)</a:t>
                      </a:r>
                      <a:endParaRPr lang="ru-RU" sz="7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600" marR="576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7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600" marR="576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18301">
                <a:tc>
                  <a:txBody>
                    <a:bodyPr/>
                    <a:lstStyle/>
                    <a:p>
                      <a:pPr marL="0" lvl="0" indent="0" algn="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700" b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ru-RU" sz="7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600" marR="576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Лингвистика (англоязычная программа)</a:t>
                      </a:r>
                      <a:endParaRPr lang="ru-RU" sz="7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600" marR="576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7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600" marR="576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18301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 baseline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700" b="0" dirty="0" smtClean="0">
                          <a:solidFill>
                            <a:schemeClr val="tx1"/>
                          </a:solidFill>
                          <a:effectLst/>
                        </a:rPr>
                        <a:t>Итого                                                                                                                                                   </a:t>
                      </a:r>
                      <a:r>
                        <a:rPr lang="ru-RU" sz="700" b="0" dirty="0">
                          <a:solidFill>
                            <a:schemeClr val="tx1"/>
                          </a:solidFill>
                          <a:effectLst/>
                        </a:rPr>
                        <a:t>661</a:t>
                      </a:r>
                      <a:endParaRPr lang="ru-RU" sz="7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600" marR="576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9806904"/>
              </p:ext>
            </p:extLst>
          </p:nvPr>
        </p:nvGraphicFramePr>
        <p:xfrm>
          <a:off x="5880184" y="987678"/>
          <a:ext cx="3020394" cy="168326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8447"/>
                <a:gridCol w="2239659"/>
                <a:gridCol w="502288"/>
              </a:tblGrid>
              <a:tr h="40106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solidFill>
                            <a:schemeClr val="tx1"/>
                          </a:solidFill>
                          <a:effectLst/>
                          <a:latin typeface="a_AvanteBs"/>
                        </a:rPr>
                        <a:t>№</a:t>
                      </a:r>
                      <a:endParaRPr lang="ru-RU" sz="600" dirty="0">
                        <a:solidFill>
                          <a:schemeClr val="tx1"/>
                        </a:solidFill>
                        <a:effectLst/>
                        <a:latin typeface="a_AvanteB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 smtClean="0">
                          <a:solidFill>
                            <a:schemeClr val="tx1"/>
                          </a:solidFill>
                          <a:effectLst/>
                          <a:latin typeface="a_AvanteBs"/>
                        </a:rPr>
                        <a:t>Магистратура (заочная форма)</a:t>
                      </a:r>
                      <a:endParaRPr lang="ru-RU" sz="600" dirty="0">
                        <a:solidFill>
                          <a:schemeClr val="tx1"/>
                        </a:solidFill>
                        <a:effectLst/>
                        <a:latin typeface="a_AvanteB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solidFill>
                            <a:schemeClr val="tx1"/>
                          </a:solidFill>
                          <a:effectLst/>
                          <a:latin typeface="a_AvanteBs"/>
                        </a:rPr>
                        <a:t>Кол-во бюджетных мест</a:t>
                      </a:r>
                      <a:endParaRPr lang="ru-RU" sz="600" dirty="0">
                        <a:solidFill>
                          <a:schemeClr val="tx1"/>
                        </a:solidFill>
                        <a:effectLst/>
                        <a:latin typeface="a_AvanteB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6655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600" b="0" dirty="0">
                          <a:solidFill>
                            <a:schemeClr val="tx1"/>
                          </a:solidFill>
                          <a:effectLst/>
                          <a:latin typeface="a_AvanteBs"/>
                        </a:rPr>
                        <a:t>1</a:t>
                      </a:r>
                      <a:endParaRPr lang="ru-RU" sz="600" b="0" dirty="0">
                        <a:solidFill>
                          <a:schemeClr val="tx1"/>
                        </a:solidFill>
                        <a:effectLst/>
                        <a:latin typeface="a_AvanteB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600" b="0" dirty="0">
                          <a:solidFill>
                            <a:schemeClr val="tx1"/>
                          </a:solidFill>
                          <a:effectLst/>
                          <a:latin typeface="a_AvanteBs"/>
                        </a:rPr>
                        <a:t>Строительство</a:t>
                      </a:r>
                      <a:endParaRPr lang="ru-RU" sz="600" b="0" dirty="0">
                        <a:solidFill>
                          <a:schemeClr val="tx1"/>
                        </a:solidFill>
                        <a:effectLst/>
                        <a:latin typeface="a_AvanteBs"/>
                        <a:ea typeface="Times New Roman" panose="02020603050405020304" pitchFamily="18" charset="0"/>
                        <a:cs typeface="Times New Roman PSMT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600" b="0">
                          <a:solidFill>
                            <a:schemeClr val="tx1"/>
                          </a:solidFill>
                          <a:effectLst/>
                          <a:latin typeface="a_AvanteBs"/>
                        </a:rPr>
                        <a:t>-</a:t>
                      </a:r>
                      <a:endParaRPr lang="ru-RU" sz="600" b="0">
                        <a:solidFill>
                          <a:schemeClr val="tx1"/>
                        </a:solidFill>
                        <a:effectLst/>
                        <a:latin typeface="a_AvanteB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7881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600" b="0">
                          <a:solidFill>
                            <a:schemeClr val="tx1"/>
                          </a:solidFill>
                          <a:effectLst/>
                          <a:latin typeface="a_AvanteBs"/>
                        </a:rPr>
                        <a:t>2</a:t>
                      </a:r>
                      <a:endParaRPr lang="ru-RU" sz="600" b="0">
                        <a:solidFill>
                          <a:schemeClr val="tx1"/>
                        </a:solidFill>
                        <a:effectLst/>
                        <a:latin typeface="a_AvanteB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600" b="0" dirty="0">
                          <a:solidFill>
                            <a:schemeClr val="tx1"/>
                          </a:solidFill>
                          <a:effectLst/>
                          <a:latin typeface="a_AvanteBs"/>
                        </a:rPr>
                        <a:t>Электроэнергетика и электротехника</a:t>
                      </a:r>
                      <a:endParaRPr lang="ru-RU" sz="600" b="0" dirty="0">
                        <a:solidFill>
                          <a:schemeClr val="tx1"/>
                        </a:solidFill>
                        <a:effectLst/>
                        <a:latin typeface="a_AvanteB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600" b="0">
                          <a:solidFill>
                            <a:schemeClr val="tx1"/>
                          </a:solidFill>
                          <a:effectLst/>
                          <a:latin typeface="a_AvanteBs"/>
                        </a:rPr>
                        <a:t>21</a:t>
                      </a:r>
                      <a:endParaRPr lang="ru-RU" sz="600" b="0">
                        <a:solidFill>
                          <a:schemeClr val="tx1"/>
                        </a:solidFill>
                        <a:effectLst/>
                        <a:latin typeface="a_AvanteB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736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600" b="0">
                          <a:solidFill>
                            <a:schemeClr val="tx1"/>
                          </a:solidFill>
                          <a:effectLst/>
                          <a:latin typeface="a_AvanteBs"/>
                        </a:rPr>
                        <a:t>3</a:t>
                      </a:r>
                      <a:endParaRPr lang="ru-RU" sz="600" b="0">
                        <a:solidFill>
                          <a:schemeClr val="tx1"/>
                        </a:solidFill>
                        <a:effectLst/>
                        <a:latin typeface="a_AvanteB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600" b="0" dirty="0">
                          <a:solidFill>
                            <a:schemeClr val="tx1"/>
                          </a:solidFill>
                          <a:effectLst/>
                          <a:latin typeface="a_AvanteBs"/>
                        </a:rPr>
                        <a:t>Техносферная безопасность</a:t>
                      </a:r>
                      <a:endParaRPr lang="ru-RU" sz="600" b="0" dirty="0">
                        <a:solidFill>
                          <a:schemeClr val="tx1"/>
                        </a:solidFill>
                        <a:effectLst/>
                        <a:latin typeface="a_AvanteB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600" b="0">
                          <a:solidFill>
                            <a:schemeClr val="tx1"/>
                          </a:solidFill>
                          <a:effectLst/>
                          <a:latin typeface="a_AvanteBs"/>
                        </a:rPr>
                        <a:t>40</a:t>
                      </a:r>
                      <a:endParaRPr lang="ru-RU" sz="600" b="0">
                        <a:solidFill>
                          <a:schemeClr val="tx1"/>
                        </a:solidFill>
                        <a:effectLst/>
                        <a:latin typeface="a_AvanteB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736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600" b="0">
                          <a:solidFill>
                            <a:schemeClr val="tx1"/>
                          </a:solidFill>
                          <a:effectLst/>
                          <a:latin typeface="a_AvanteBs"/>
                        </a:rPr>
                        <a:t>4</a:t>
                      </a:r>
                      <a:endParaRPr lang="ru-RU" sz="600" b="0">
                        <a:solidFill>
                          <a:schemeClr val="tx1"/>
                        </a:solidFill>
                        <a:effectLst/>
                        <a:latin typeface="a_AvanteB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600" b="0" dirty="0">
                          <a:solidFill>
                            <a:schemeClr val="tx1"/>
                          </a:solidFill>
                          <a:effectLst/>
                          <a:latin typeface="a_AvanteBs"/>
                        </a:rPr>
                        <a:t>Экономика</a:t>
                      </a:r>
                      <a:endParaRPr lang="ru-RU" sz="600" b="0" dirty="0">
                        <a:solidFill>
                          <a:schemeClr val="tx1"/>
                        </a:solidFill>
                        <a:effectLst/>
                        <a:latin typeface="a_AvanteB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600" b="0" dirty="0">
                          <a:solidFill>
                            <a:schemeClr val="tx1"/>
                          </a:solidFill>
                          <a:effectLst/>
                          <a:latin typeface="a_AvanteBs"/>
                        </a:rPr>
                        <a:t>-</a:t>
                      </a:r>
                      <a:endParaRPr lang="ru-RU" sz="600" b="0" dirty="0">
                        <a:solidFill>
                          <a:schemeClr val="tx1"/>
                        </a:solidFill>
                        <a:effectLst/>
                        <a:latin typeface="a_AvanteB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777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600" b="0" dirty="0">
                          <a:solidFill>
                            <a:schemeClr val="tx1"/>
                          </a:solidFill>
                          <a:effectLst/>
                          <a:latin typeface="a_AvanteBs"/>
                        </a:rPr>
                        <a:t>5</a:t>
                      </a:r>
                      <a:endParaRPr lang="ru-RU" sz="600" b="0" dirty="0">
                        <a:solidFill>
                          <a:schemeClr val="tx1"/>
                        </a:solidFill>
                        <a:effectLst/>
                        <a:latin typeface="a_AvanteB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600" b="0" dirty="0" err="1" smtClean="0">
                          <a:solidFill>
                            <a:schemeClr val="tx1"/>
                          </a:solidFill>
                          <a:effectLst/>
                          <a:latin typeface="a_AvanteBs"/>
                        </a:rPr>
                        <a:t>Инноватика</a:t>
                      </a:r>
                      <a:endParaRPr lang="ru-RU" sz="600" b="0" dirty="0">
                        <a:solidFill>
                          <a:schemeClr val="tx1"/>
                        </a:solidFill>
                        <a:effectLst/>
                        <a:latin typeface="a_AvanteB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600" b="0" dirty="0">
                          <a:solidFill>
                            <a:schemeClr val="tx1"/>
                          </a:solidFill>
                          <a:effectLst/>
                          <a:latin typeface="a_AvanteBs"/>
                        </a:rPr>
                        <a:t>-</a:t>
                      </a:r>
                      <a:endParaRPr lang="ru-RU" sz="600" b="0" dirty="0">
                        <a:solidFill>
                          <a:schemeClr val="tx1"/>
                        </a:solidFill>
                        <a:effectLst/>
                        <a:latin typeface="a_AvanteB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777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600" b="0" dirty="0" smtClean="0">
                          <a:solidFill>
                            <a:schemeClr val="tx1"/>
                          </a:solidFill>
                          <a:effectLst/>
                          <a:latin typeface="a_AvanteBs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600" b="0" dirty="0">
                        <a:solidFill>
                          <a:schemeClr val="tx1"/>
                        </a:solidFill>
                        <a:effectLst/>
                        <a:latin typeface="a_AvanteB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600" b="0" dirty="0" smtClean="0">
                          <a:solidFill>
                            <a:schemeClr val="tx1"/>
                          </a:solidFill>
                          <a:effectLst/>
                          <a:latin typeface="a_AvanteBs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Менеджмент (англоязычная программа) очно-заочная форма</a:t>
                      </a:r>
                      <a:endParaRPr lang="ru-RU" sz="600" b="0" dirty="0">
                        <a:solidFill>
                          <a:schemeClr val="tx1"/>
                        </a:solidFill>
                        <a:effectLst/>
                        <a:latin typeface="a_AvanteB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600" b="0" dirty="0" smtClean="0">
                          <a:solidFill>
                            <a:schemeClr val="tx1"/>
                          </a:solidFill>
                          <a:effectLst/>
                          <a:latin typeface="a_AvanteBs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600" b="0" dirty="0">
                        <a:solidFill>
                          <a:schemeClr val="tx1"/>
                        </a:solidFill>
                        <a:effectLst/>
                        <a:latin typeface="a_AvanteB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66550"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600" b="0" dirty="0" smtClean="0">
                          <a:solidFill>
                            <a:schemeClr val="tx1"/>
                          </a:solidFill>
                          <a:effectLst/>
                          <a:latin typeface="a_AvanteBs"/>
                        </a:rPr>
                        <a:t>Итого                                                                                </a:t>
                      </a:r>
                      <a:r>
                        <a:rPr lang="ru-RU" sz="600" b="0" dirty="0">
                          <a:solidFill>
                            <a:schemeClr val="tx1"/>
                          </a:solidFill>
                          <a:effectLst/>
                          <a:latin typeface="a_AvanteBs"/>
                        </a:rPr>
                        <a:t>61</a:t>
                      </a:r>
                      <a:endParaRPr lang="ru-RU" sz="600" b="0" dirty="0">
                        <a:solidFill>
                          <a:schemeClr val="tx1"/>
                        </a:solidFill>
                        <a:effectLst/>
                        <a:latin typeface="a_AvanteB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45376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524209" y="828059"/>
            <a:ext cx="6462090" cy="8540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ru-RU" b="1" dirty="0">
                <a:latin typeface="a_AvanteBs"/>
              </a:rPr>
              <a:t>информация для  тех, кто выбирает вуз в 2021 году</a:t>
            </a:r>
          </a:p>
          <a:p>
            <a:pPr>
              <a:lnSpc>
                <a:spcPct val="150000"/>
              </a:lnSpc>
            </a:pPr>
            <a:r>
              <a:rPr lang="ru-RU" sz="1400" b="1" dirty="0">
                <a:latin typeface="a_AvanteBs"/>
              </a:rPr>
              <a:t>График </a:t>
            </a:r>
            <a:r>
              <a:rPr lang="ru-RU" sz="1400" b="1" dirty="0" err="1">
                <a:latin typeface="a_AvanteBs"/>
              </a:rPr>
              <a:t>вебинаров</a:t>
            </a:r>
            <a:r>
              <a:rPr lang="ru-RU" sz="1400" b="1" dirty="0">
                <a:latin typeface="a_AvanteBs"/>
              </a:rPr>
              <a:t> «Университетская среда» - </a:t>
            </a:r>
            <a:r>
              <a:rPr lang="en-US" sz="1400" b="1" dirty="0">
                <a:latin typeface="a_AvanteBs"/>
              </a:rPr>
              <a:t>istu.edu </a:t>
            </a:r>
            <a:r>
              <a:rPr lang="ru-RU" sz="1400" b="1" dirty="0">
                <a:latin typeface="a_AvanteBs"/>
              </a:rPr>
              <a:t>- Школьнику</a:t>
            </a:r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3944096"/>
              </p:ext>
            </p:extLst>
          </p:nvPr>
        </p:nvGraphicFramePr>
        <p:xfrm>
          <a:off x="1103316" y="147809"/>
          <a:ext cx="6146757" cy="6533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36" name="CorelDRAW" r:id="rId3" imgW="7840023" imgH="1111636" progId="CorelDraw.Graphic.21">
                  <p:embed/>
                </p:oleObj>
              </mc:Choice>
              <mc:Fallback>
                <p:oleObj name="CorelDRAW" r:id="rId3" imgW="7840023" imgH="1111636" progId="CorelDraw.Graphic.2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03316" y="147809"/>
                        <a:ext cx="6146757" cy="65338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1524212" y="1461948"/>
            <a:ext cx="498940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a_AvanteBs"/>
              </a:rPr>
              <a:t>Тел.: 8 800 100 5405</a:t>
            </a:r>
          </a:p>
          <a:p>
            <a:r>
              <a:rPr lang="ru-RU" sz="2400" b="1" dirty="0">
                <a:latin typeface="a_AvanteBs"/>
              </a:rPr>
              <a:t>Тел.: 8 (3952) 405 405</a:t>
            </a:r>
          </a:p>
        </p:txBody>
      </p:sp>
      <p:graphicFrame>
        <p:nvGraphicFramePr>
          <p:cNvPr id="8" name="Объект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1974094"/>
              </p:ext>
            </p:extLst>
          </p:nvPr>
        </p:nvGraphicFramePr>
        <p:xfrm>
          <a:off x="4176691" y="3544702"/>
          <a:ext cx="958062" cy="7197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37" name="CorelDRAW" r:id="rId5" imgW="936090" imgH="938516" progId="CorelDraw.Graphic.21">
                  <p:embed/>
                </p:oleObj>
              </mc:Choice>
              <mc:Fallback>
                <p:oleObj name="CorelDRAW" r:id="rId5" imgW="936090" imgH="938516" progId="CorelDraw.Graphic.2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176691" y="3544702"/>
                        <a:ext cx="958062" cy="7197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4865919"/>
              </p:ext>
            </p:extLst>
          </p:nvPr>
        </p:nvGraphicFramePr>
        <p:xfrm>
          <a:off x="0" y="4192438"/>
          <a:ext cx="9144000" cy="3677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38" name="CorelDRAW" r:id="rId7" imgW="10701457" imgH="576925" progId="CorelDraw.Graphic.21">
                  <p:embed/>
                </p:oleObj>
              </mc:Choice>
              <mc:Fallback>
                <p:oleObj name="CorelDRAW" r:id="rId7" imgW="10701457" imgH="576925" progId="CorelDraw.Graphic.2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0" y="4192438"/>
                        <a:ext cx="9144000" cy="36778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1524209" y="4520474"/>
            <a:ext cx="458125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>
                <a:solidFill>
                  <a:srgbClr val="51A6D5"/>
                </a:solidFill>
                <a:latin typeface="a_AvanteBs"/>
              </a:rPr>
              <a:t>Нина </a:t>
            </a:r>
            <a:r>
              <a:rPr lang="ru-RU" sz="4400" b="1" dirty="0" err="1">
                <a:solidFill>
                  <a:srgbClr val="51A6D5"/>
                </a:solidFill>
                <a:latin typeface="a_AvanteBs"/>
              </a:rPr>
              <a:t>Чувашова</a:t>
            </a:r>
            <a:endParaRPr lang="ru-RU" sz="4400" b="1" dirty="0">
              <a:solidFill>
                <a:srgbClr val="51A6D5"/>
              </a:solidFill>
              <a:latin typeface="a_AvanteBs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524212" y="1976570"/>
            <a:ext cx="4062877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a_AvanteBs"/>
              </a:rPr>
              <a:t> </a:t>
            </a:r>
          </a:p>
          <a:p>
            <a:r>
              <a:rPr lang="ru-RU" dirty="0">
                <a:latin typeface="a_AvanteBs"/>
              </a:rPr>
              <a:t>E-</a:t>
            </a:r>
            <a:r>
              <a:rPr lang="ru-RU" dirty="0" err="1">
                <a:latin typeface="a_AvanteBs"/>
              </a:rPr>
              <a:t>mail</a:t>
            </a:r>
            <a:r>
              <a:rPr lang="ru-RU" dirty="0">
                <a:latin typeface="a_AvanteBs"/>
              </a:rPr>
              <a:t>: cpk@istu.edu</a:t>
            </a:r>
          </a:p>
          <a:p>
            <a:r>
              <a:rPr lang="ru-RU" dirty="0">
                <a:latin typeface="a_AvanteBs"/>
              </a:rPr>
              <a:t>Группа </a:t>
            </a:r>
            <a:r>
              <a:rPr lang="ru-RU" dirty="0" err="1">
                <a:latin typeface="a_AvanteBs"/>
              </a:rPr>
              <a:t>ВКонтакте</a:t>
            </a:r>
            <a:r>
              <a:rPr lang="ru-RU" dirty="0">
                <a:latin typeface="a_AvanteBs"/>
              </a:rPr>
              <a:t>: vk.com/</a:t>
            </a:r>
            <a:r>
              <a:rPr lang="ru-RU" dirty="0" err="1">
                <a:latin typeface="a_AvanteBs"/>
              </a:rPr>
              <a:t>cpk_irnitu</a:t>
            </a:r>
            <a:endParaRPr lang="ru-RU" dirty="0">
              <a:latin typeface="a_AvanteBs"/>
            </a:endParaRPr>
          </a:p>
          <a:p>
            <a:r>
              <a:rPr lang="ru-RU" dirty="0" err="1">
                <a:latin typeface="a_AvanteBs"/>
              </a:rPr>
              <a:t>Instagram</a:t>
            </a:r>
            <a:r>
              <a:rPr lang="ru-RU" dirty="0">
                <a:latin typeface="a_AvanteBs"/>
              </a:rPr>
              <a:t>: @</a:t>
            </a:r>
            <a:r>
              <a:rPr lang="ru-RU" dirty="0" err="1">
                <a:latin typeface="a_AvanteBs"/>
              </a:rPr>
              <a:t>polytech.irk</a:t>
            </a:r>
            <a:endParaRPr lang="ru-RU" dirty="0">
              <a:latin typeface="a_AvanteBs"/>
            </a:endParaRPr>
          </a:p>
          <a:p>
            <a:r>
              <a:rPr lang="ru-RU" dirty="0">
                <a:latin typeface="a_AvanteBs"/>
              </a:rPr>
              <a:t>Одноклассники: ok.ru/</a:t>
            </a:r>
            <a:r>
              <a:rPr lang="ru-RU" dirty="0" err="1">
                <a:latin typeface="a_AvanteBs"/>
              </a:rPr>
              <a:t>cpk.irnitu</a:t>
            </a:r>
            <a:endParaRPr lang="ru-RU" dirty="0">
              <a:latin typeface="a_AvanteBs"/>
            </a:endParaRPr>
          </a:p>
          <a:p>
            <a:r>
              <a:rPr lang="ru-RU" dirty="0">
                <a:latin typeface="a_AvanteBs"/>
              </a:rPr>
              <a:t>Т</a:t>
            </a:r>
            <a:r>
              <a:rPr lang="en-US" dirty="0">
                <a:latin typeface="a_AvanteBs"/>
              </a:rPr>
              <a:t>iktok@politech.irk</a:t>
            </a:r>
            <a:endParaRPr lang="ru-RU" dirty="0">
              <a:latin typeface="a_AvanteBs"/>
            </a:endParaRPr>
          </a:p>
          <a:p>
            <a:r>
              <a:rPr lang="ru-RU" dirty="0">
                <a:solidFill>
                  <a:srgbClr val="0070C0"/>
                </a:solidFill>
                <a:latin typeface="a_AvanteBs"/>
              </a:rPr>
              <a:t>сайт: www.istu.edu/abit</a:t>
            </a:r>
          </a:p>
        </p:txBody>
      </p:sp>
    </p:spTree>
    <p:extLst>
      <p:ext uri="{BB962C8B-B14F-4D97-AF65-F5344CB8AC3E}">
        <p14:creationId xmlns:p14="http://schemas.microsoft.com/office/powerpoint/2010/main" val="1426203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8419614"/>
              </p:ext>
            </p:extLst>
          </p:nvPr>
        </p:nvGraphicFramePr>
        <p:xfrm>
          <a:off x="0" y="0"/>
          <a:ext cx="9145240" cy="9316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8" name="CorelDRAW" r:id="rId3" imgW="12319307" imgH="1731627" progId="CorelDraw.Graphic.21">
                  <p:embed/>
                </p:oleObj>
              </mc:Choice>
              <mc:Fallback>
                <p:oleObj name="CorelDRAW" r:id="rId3" imgW="12319307" imgH="1731627" progId="CorelDraw.Graphic.2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9145240" cy="93165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1045145" y="124228"/>
            <a:ext cx="139449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  <a:latin typeface="a_AvanteBs"/>
              </a:rPr>
              <a:t>2883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023242" y="118111"/>
            <a:ext cx="380084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latin typeface="a_AvanteBs"/>
              </a:rPr>
              <a:t>БЮДЖЕТНЫХ МЕСТ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699990" y="898883"/>
            <a:ext cx="46223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800" dirty="0" smtClean="0">
                <a:latin typeface="a_AvanteBs"/>
              </a:rPr>
              <a:t>Очное, очно-заочное и заочное обучение</a:t>
            </a:r>
            <a:endParaRPr lang="ru-RU" sz="1800" dirty="0">
              <a:latin typeface="a_AvanteB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585624" y="1818632"/>
            <a:ext cx="1346526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>
                <a:latin typeface="a_AvanteBs"/>
              </a:rPr>
              <a:t>БАКАЛАВРИАТ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607404" y="1704332"/>
            <a:ext cx="1899729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" dirty="0">
                <a:latin typeface="a_AvanteBs"/>
              </a:rPr>
              <a:t>СРЕДНЕЕ </a:t>
            </a:r>
          </a:p>
          <a:p>
            <a:pPr algn="ctr"/>
            <a:r>
              <a:rPr lang="ru-RU" sz="1100" dirty="0">
                <a:latin typeface="a_AvanteBs"/>
              </a:rPr>
              <a:t>ПРОФЕССИОНАЛЬНОЕ </a:t>
            </a:r>
          </a:p>
          <a:p>
            <a:pPr algn="ctr"/>
            <a:r>
              <a:rPr lang="ru-RU" sz="1100" dirty="0">
                <a:latin typeface="a_AvanteBs"/>
              </a:rPr>
              <a:t>ОБРАЗОВАНИЕ</a:t>
            </a:r>
          </a:p>
        </p:txBody>
      </p:sp>
      <p:graphicFrame>
        <p:nvGraphicFramePr>
          <p:cNvPr id="9" name="Объект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6905837"/>
              </p:ext>
            </p:extLst>
          </p:nvPr>
        </p:nvGraphicFramePr>
        <p:xfrm>
          <a:off x="1509584" y="2299747"/>
          <a:ext cx="1346526" cy="10601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9" name="CorelDRAW" r:id="rId5" imgW="1980208" imgH="2078294" progId="CorelDraw.Graphic.21">
                  <p:embed/>
                </p:oleObj>
              </mc:Choice>
              <mc:Fallback>
                <p:oleObj name="CorelDRAW" r:id="rId5" imgW="1980208" imgH="2078294" progId="CorelDraw.Graphic.2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09584" y="2299747"/>
                        <a:ext cx="1346526" cy="106010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Объект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5369039"/>
              </p:ext>
            </p:extLst>
          </p:nvPr>
        </p:nvGraphicFramePr>
        <p:xfrm>
          <a:off x="2889197" y="2295086"/>
          <a:ext cx="1041190" cy="11282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0" name="CorelDRAW" r:id="rId7" imgW="1437947" imgH="2078294" progId="CorelDraw.Graphic.21">
                  <p:embed/>
                </p:oleObj>
              </mc:Choice>
              <mc:Fallback>
                <p:oleObj name="CorelDRAW" r:id="rId7" imgW="1437947" imgH="2078294" progId="CorelDraw.Graphic.2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889197" y="2295086"/>
                        <a:ext cx="1041190" cy="112824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Объект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0047963"/>
              </p:ext>
            </p:extLst>
          </p:nvPr>
        </p:nvGraphicFramePr>
        <p:xfrm>
          <a:off x="4280906" y="2275448"/>
          <a:ext cx="973232" cy="11527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1" name="CorelDRAW" r:id="rId9" imgW="1350335" imgH="2133300" progId="CorelDraw.Graphic.21">
                  <p:embed/>
                </p:oleObj>
              </mc:Choice>
              <mc:Fallback>
                <p:oleObj name="CorelDRAW" r:id="rId9" imgW="1350335" imgH="2133300" progId="CorelDraw.Graphic.2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280906" y="2275448"/>
                        <a:ext cx="973232" cy="115278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Объект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9311553"/>
              </p:ext>
            </p:extLst>
          </p:nvPr>
        </p:nvGraphicFramePr>
        <p:xfrm>
          <a:off x="5680209" y="2295689"/>
          <a:ext cx="1045156" cy="11325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2" name="CorelDRAW" r:id="rId11" imgW="1437947" imgH="2078294" progId="CorelDraw.Graphic.21">
                  <p:embed/>
                </p:oleObj>
              </mc:Choice>
              <mc:Fallback>
                <p:oleObj name="CorelDRAW" r:id="rId11" imgW="1437947" imgH="2078294" progId="CorelDraw.Graphic.2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5680209" y="2295689"/>
                        <a:ext cx="1045156" cy="113254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Объект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5943201"/>
              </p:ext>
            </p:extLst>
          </p:nvPr>
        </p:nvGraphicFramePr>
        <p:xfrm>
          <a:off x="6725365" y="2295088"/>
          <a:ext cx="1424796" cy="11217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3" name="CorelDRAW" r:id="rId13" imgW="1980208" imgH="2078294" progId="CorelDraw.Graphic.21">
                  <p:embed/>
                </p:oleObj>
              </mc:Choice>
              <mc:Fallback>
                <p:oleObj name="CorelDRAW" r:id="rId13" imgW="1980208" imgH="2078294" progId="CorelDraw.Graphic.2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6725365" y="2295088"/>
                        <a:ext cx="1424796" cy="112172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Прямоугольник 13"/>
          <p:cNvSpPr/>
          <p:nvPr/>
        </p:nvSpPr>
        <p:spPr>
          <a:xfrm>
            <a:off x="1295594" y="3423328"/>
            <a:ext cx="1241045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100" dirty="0" smtClean="0">
                <a:latin typeface="a_AvanteBs"/>
              </a:rPr>
              <a:t>42 направления</a:t>
            </a:r>
            <a:endParaRPr lang="ru-RU" sz="1100" dirty="0">
              <a:latin typeface="a_AvanteBs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743425" y="3423328"/>
            <a:ext cx="124264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100" dirty="0" smtClean="0">
                <a:latin typeface="a_AvanteBs"/>
              </a:rPr>
              <a:t>12 </a:t>
            </a:r>
            <a:r>
              <a:rPr lang="ru-RU" sz="1100" dirty="0">
                <a:latin typeface="a_AvanteBs"/>
              </a:rPr>
              <a:t>направлений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4231334" y="3423328"/>
            <a:ext cx="124264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100" dirty="0" smtClean="0">
                <a:latin typeface="a_AvanteBs"/>
              </a:rPr>
              <a:t>29 направлений</a:t>
            </a:r>
            <a:endParaRPr lang="ru-RU" sz="1100" dirty="0">
              <a:latin typeface="a_AvanteBs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679167" y="3423328"/>
            <a:ext cx="1241045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100" dirty="0">
                <a:latin typeface="a_AvanteBs"/>
              </a:rPr>
              <a:t>24 направления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7100174" y="3429087"/>
            <a:ext cx="144783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100" dirty="0">
                <a:latin typeface="a_AvanteBs"/>
              </a:rPr>
              <a:t>15 специальностей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1628755" y="2723010"/>
            <a:ext cx="729687" cy="3847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51A6D5"/>
                </a:solidFill>
                <a:latin typeface="a_AvanteBs"/>
              </a:rPr>
              <a:t>1373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3085095" y="2714253"/>
            <a:ext cx="593432" cy="3847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51A6D5"/>
                </a:solidFill>
                <a:latin typeface="a_AvanteBs"/>
              </a:rPr>
              <a:t>396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4490041" y="2734511"/>
            <a:ext cx="593432" cy="3847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51A6D5"/>
                </a:solidFill>
                <a:latin typeface="a_AvanteBs"/>
              </a:rPr>
              <a:t>722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6010712" y="2717690"/>
            <a:ext cx="457176" cy="3847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51A6D5"/>
                </a:solidFill>
                <a:latin typeface="a_AvanteBs"/>
              </a:rPr>
              <a:t>62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7354711" y="2734511"/>
            <a:ext cx="593432" cy="3847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51A6D5"/>
                </a:solidFill>
                <a:latin typeface="a_AvanteBs"/>
              </a:rPr>
              <a:t>330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5484323" y="1818632"/>
            <a:ext cx="1241045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100" dirty="0">
                <a:latin typeface="a_AvanteBs"/>
              </a:rPr>
              <a:t>АСПИРАНТУРА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4167918" y="1818632"/>
            <a:ext cx="1317990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100" dirty="0">
                <a:latin typeface="a_AvanteBs"/>
              </a:rPr>
              <a:t>МАГИСТРАТУРА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2856113" y="1818632"/>
            <a:ext cx="124425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100" dirty="0">
                <a:latin typeface="a_AvanteBs"/>
              </a:rPr>
              <a:t>СПЕЦИАЛИТЕТ</a:t>
            </a:r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6531072"/>
              </p:ext>
            </p:extLst>
          </p:nvPr>
        </p:nvGraphicFramePr>
        <p:xfrm>
          <a:off x="1" y="4506517"/>
          <a:ext cx="9032526" cy="5595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4" name="CorelDRAW" r:id="rId15" imgW="10426680" imgH="875520" progId="CorelDraw.Graphic.21">
                  <p:embed/>
                </p:oleObj>
              </mc:Choice>
              <mc:Fallback>
                <p:oleObj name="CorelDRAW" r:id="rId15" imgW="10426680" imgH="875520" progId="CorelDraw.Graphic.21">
                  <p:embed/>
                  <p:pic>
                    <p:nvPicPr>
                      <p:cNvPr id="0" name="Объект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" y="4506517"/>
                        <a:ext cx="9032526" cy="55959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17453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5115817"/>
              </p:ext>
            </p:extLst>
          </p:nvPr>
        </p:nvGraphicFramePr>
        <p:xfrm>
          <a:off x="1" y="0"/>
          <a:ext cx="9144000" cy="9316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1" name="CorelDRAW" r:id="rId3" imgW="12319307" imgH="1731627" progId="CorelDraw.Graphic.21">
                  <p:embed/>
                </p:oleObj>
              </mc:Choice>
              <mc:Fallback>
                <p:oleObj name="CorelDRAW" r:id="rId3" imgW="12319307" imgH="1731627" progId="CorelDraw.Graphic.2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" y="0"/>
                        <a:ext cx="9144000" cy="93165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0790698"/>
              </p:ext>
            </p:extLst>
          </p:nvPr>
        </p:nvGraphicFramePr>
        <p:xfrm>
          <a:off x="1386488" y="53266"/>
          <a:ext cx="776704" cy="5867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2" name="CorelDRAW" r:id="rId5" imgW="1083670" imgH="1091595" progId="CorelDraw.Graphic.21">
                  <p:embed/>
                </p:oleObj>
              </mc:Choice>
              <mc:Fallback>
                <p:oleObj name="CorelDRAW" r:id="rId5" imgW="1083670" imgH="1091595" progId="CorelDraw.Graphic.2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386488" y="53266"/>
                        <a:ext cx="776704" cy="58679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3020946" y="126817"/>
            <a:ext cx="60197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latin typeface="a_AvanteBs"/>
              </a:rPr>
              <a:t>Сроки и способы подачи документов:</a:t>
            </a:r>
          </a:p>
        </p:txBody>
      </p:sp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6800411"/>
              </p:ext>
            </p:extLst>
          </p:nvPr>
        </p:nvGraphicFramePr>
        <p:xfrm>
          <a:off x="1085963" y="1107848"/>
          <a:ext cx="2302851" cy="19828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3" name="CorelDRAW" r:id="rId7" imgW="3757971" imgH="3847871" progId="CorelDraw.Graphic.21">
                  <p:embed/>
                </p:oleObj>
              </mc:Choice>
              <mc:Fallback>
                <p:oleObj name="CorelDRAW" r:id="rId7" imgW="3757971" imgH="3847871" progId="CorelDraw.Graphic.2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085963" y="1107848"/>
                        <a:ext cx="2302851" cy="198283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Объект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3632507"/>
              </p:ext>
            </p:extLst>
          </p:nvPr>
        </p:nvGraphicFramePr>
        <p:xfrm>
          <a:off x="3570145" y="1107849"/>
          <a:ext cx="4402073" cy="20246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4" name="CorelDRAW" r:id="rId9" imgW="6288520" imgH="3856825" progId="CorelDraw.Graphic.21">
                  <p:embed/>
                </p:oleObj>
              </mc:Choice>
              <mc:Fallback>
                <p:oleObj name="CorelDRAW" r:id="rId9" imgW="6288520" imgH="3856825" progId="CorelDraw.Graphic.2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570145" y="1107849"/>
                        <a:ext cx="4402073" cy="202460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1085963" y="1643173"/>
            <a:ext cx="145216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latin typeface="a_AvanteBs"/>
              </a:rPr>
              <a:t>ЗАЯВЛЕНИЯ </a:t>
            </a:r>
          </a:p>
          <a:p>
            <a:pPr algn="ctr"/>
            <a:r>
              <a:rPr lang="ru-RU" sz="1400" dirty="0">
                <a:latin typeface="a_AvanteBs"/>
              </a:rPr>
              <a:t>принимаются </a:t>
            </a:r>
          </a:p>
          <a:p>
            <a:pPr algn="ctr"/>
            <a:r>
              <a:rPr lang="ru-RU" sz="1400" b="1" u="sng" dirty="0">
                <a:latin typeface="a_AvanteBs"/>
              </a:rPr>
              <a:t>с 19 июня </a:t>
            </a:r>
          </a:p>
          <a:p>
            <a:pPr algn="ctr"/>
            <a:r>
              <a:rPr lang="ru-RU" sz="1400" b="1" u="sng" dirty="0">
                <a:latin typeface="a_AvanteBs"/>
              </a:rPr>
              <a:t>2021 года: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600377" y="1155210"/>
            <a:ext cx="354353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>
                <a:latin typeface="a_AvanteBs"/>
              </a:rPr>
              <a:t>лично (г. Иркутск, ул. Лермонтова, д. 83)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681460" y="1706873"/>
            <a:ext cx="213039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>
                <a:latin typeface="a_AvanteBs"/>
              </a:rPr>
              <a:t>эл.почтой cpk@istu.edu</a:t>
            </a:r>
            <a:endParaRPr lang="ru-RU" sz="1400" dirty="0">
              <a:latin typeface="a_AvanteBs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652072" y="2263319"/>
            <a:ext cx="321851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>
                <a:latin typeface="a_AvanteBs"/>
              </a:rPr>
              <a:t>сайт: </a:t>
            </a:r>
            <a:r>
              <a:rPr lang="en-US" sz="1400" dirty="0">
                <a:latin typeface="a_AvanteBs"/>
                <a:hlinkClick r:id="rId11"/>
              </a:rPr>
              <a:t>www.istu.edu</a:t>
            </a:r>
            <a:r>
              <a:rPr lang="ru-RU" sz="1400" dirty="0">
                <a:latin typeface="a_AvanteBs"/>
              </a:rPr>
              <a:t> (личный кабинет)</a:t>
            </a:r>
            <a:endParaRPr lang="en-US" sz="1400" dirty="0">
              <a:latin typeface="a_AvanteBs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598037" y="2819764"/>
            <a:ext cx="442762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>
                <a:latin typeface="a_AvanteBs"/>
              </a:rPr>
              <a:t>почтой России (664 074, г. Иркутск, ул. Лермонтова, д. 83, ауд. А-105)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085962" y="3247986"/>
            <a:ext cx="686204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b="1" dirty="0">
                <a:latin typeface="a_AvanteBs"/>
              </a:rPr>
              <a:t>До 7 июля - </a:t>
            </a:r>
            <a:r>
              <a:rPr lang="ru-RU" sz="1800" dirty="0">
                <a:latin typeface="a_AvanteBs"/>
              </a:rPr>
              <a:t>для тех, кто сдает творческие экзамены;</a:t>
            </a:r>
          </a:p>
          <a:p>
            <a:r>
              <a:rPr lang="ru-RU" sz="1800" b="1" dirty="0">
                <a:latin typeface="a_AvanteBs"/>
              </a:rPr>
              <a:t>До 10 июля – </a:t>
            </a:r>
            <a:r>
              <a:rPr lang="ru-RU" sz="1800" dirty="0">
                <a:latin typeface="a_AvanteBs"/>
              </a:rPr>
              <a:t>для тех, кто сдает внутренние экзамены (выпускники СПО).</a:t>
            </a:r>
          </a:p>
          <a:p>
            <a:r>
              <a:rPr lang="ru-RU" sz="1800" b="1" dirty="0">
                <a:latin typeface="a_AvanteBs"/>
              </a:rPr>
              <a:t>До 24 июля – </a:t>
            </a:r>
            <a:r>
              <a:rPr lang="ru-RU" sz="1800" dirty="0">
                <a:latin typeface="a_AvanteBs"/>
              </a:rPr>
              <a:t>для тех, кто поступает только по ЕГЭ.</a:t>
            </a:r>
          </a:p>
        </p:txBody>
      </p:sp>
      <p:graphicFrame>
        <p:nvGraphicFramePr>
          <p:cNvPr id="15" name="Объект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0117902"/>
              </p:ext>
            </p:extLst>
          </p:nvPr>
        </p:nvGraphicFramePr>
        <p:xfrm>
          <a:off x="2" y="4506517"/>
          <a:ext cx="9031288" cy="5595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5" name="CorelDRAW" r:id="rId12" imgW="10426680" imgH="875520" progId="CorelDraw.Graphic.21">
                  <p:embed/>
                </p:oleObj>
              </mc:Choice>
              <mc:Fallback>
                <p:oleObj name="CorelDRAW" r:id="rId12" imgW="10426680" imgH="875520" progId="CorelDraw.Graphic.21">
                  <p:embed/>
                  <p:pic>
                    <p:nvPicPr>
                      <p:cNvPr id="0" name="Объект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" y="4506517"/>
                        <a:ext cx="9031288" cy="55959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2872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5941629"/>
              </p:ext>
            </p:extLst>
          </p:nvPr>
        </p:nvGraphicFramePr>
        <p:xfrm>
          <a:off x="0" y="0"/>
          <a:ext cx="9144000" cy="9455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68" name="CorelDRAW" r:id="rId3" imgW="12434564" imgH="1747404" progId="CorelDraw.Graphic.21">
                  <p:embed/>
                </p:oleObj>
              </mc:Choice>
              <mc:Fallback>
                <p:oleObj name="CorelDRAW" r:id="rId3" imgW="12434564" imgH="1747404" progId="CorelDraw.Graphic.2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9144000" cy="94559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2970799" y="134533"/>
            <a:ext cx="582326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latin typeface="a_AvanteBs"/>
              </a:rPr>
              <a:t>Необходимые документы для поступления:</a:t>
            </a:r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5688686"/>
              </p:ext>
            </p:extLst>
          </p:nvPr>
        </p:nvGraphicFramePr>
        <p:xfrm>
          <a:off x="1464089" y="3534521"/>
          <a:ext cx="6564311" cy="7758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69" name="CorelDRAW" r:id="rId5" imgW="10691250" imgH="2402787" progId="CorelDraw.Graphic.21">
                  <p:embed/>
                </p:oleObj>
              </mc:Choice>
              <mc:Fallback>
                <p:oleObj name="CorelDRAW" r:id="rId5" imgW="10691250" imgH="2402787" progId="CorelDraw.Graphic.2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464089" y="3534521"/>
                        <a:ext cx="6564311" cy="77582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1896645"/>
              </p:ext>
            </p:extLst>
          </p:nvPr>
        </p:nvGraphicFramePr>
        <p:xfrm>
          <a:off x="4146171" y="918823"/>
          <a:ext cx="1200150" cy="9024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70" name="CorelDRAW" r:id="rId7" imgW="1199778" imgH="1202886" progId="CorelDraw.Graphic.21">
                  <p:embed/>
                </p:oleObj>
              </mc:Choice>
              <mc:Fallback>
                <p:oleObj name="CorelDRAW" r:id="rId7" imgW="1199778" imgH="1202886" progId="CorelDraw.Graphic.2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146171" y="918823"/>
                        <a:ext cx="1200150" cy="9024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1464089" y="1650779"/>
            <a:ext cx="682101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600" dirty="0">
              <a:latin typeface="a_AvanteBs"/>
            </a:endParaRPr>
          </a:p>
          <a:p>
            <a:r>
              <a:rPr lang="ru-RU" sz="1600" dirty="0">
                <a:latin typeface="a_AvanteBs"/>
              </a:rPr>
              <a:t>Документ об образовании (аттестат/диплом о среднем профессиональном образовании/диплом о высшем образовании);</a:t>
            </a:r>
          </a:p>
          <a:p>
            <a:r>
              <a:rPr lang="ru-RU" sz="1600" dirty="0">
                <a:latin typeface="a_AvanteBs"/>
              </a:rPr>
              <a:t>Паспорт;</a:t>
            </a:r>
          </a:p>
          <a:p>
            <a:r>
              <a:rPr lang="ru-RU" sz="1600" dirty="0">
                <a:latin typeface="a_AvanteBs"/>
              </a:rPr>
              <a:t>Документы, подтверждающие индивидуальные достижения (при наличии);</a:t>
            </a:r>
          </a:p>
          <a:p>
            <a:r>
              <a:rPr lang="ru-RU" sz="1600" dirty="0">
                <a:latin typeface="a_AvanteBs"/>
              </a:rPr>
              <a:t>Фото 2 шт. (для, тех кто сдает внутренние экзамены)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254846" y="3534521"/>
            <a:ext cx="340713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bg1"/>
                </a:solidFill>
                <a:latin typeface="a_AvanteBs"/>
              </a:rPr>
              <a:t>ЗАЯВЛЕНИЕ НА ПОСТУПЛЕНИЕ</a:t>
            </a:r>
          </a:p>
          <a:p>
            <a:pPr algn="ctr"/>
            <a:r>
              <a:rPr lang="ru-RU" sz="1400" b="1" dirty="0">
                <a:solidFill>
                  <a:schemeClr val="bg1"/>
                </a:solidFill>
                <a:latin typeface="a_AvanteBs"/>
              </a:rPr>
              <a:t> МОЖНО ПОДАТЬ </a:t>
            </a:r>
          </a:p>
          <a:p>
            <a:pPr algn="ctr"/>
            <a:r>
              <a:rPr lang="ru-RU" sz="1400" b="1" u="sng" dirty="0">
                <a:solidFill>
                  <a:schemeClr val="bg1"/>
                </a:solidFill>
                <a:latin typeface="a_AvanteBs"/>
              </a:rPr>
              <a:t>НА 5 НАПРАВЛЕНИЙ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241640" y="1234607"/>
            <a:ext cx="107695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chemeClr val="bg1"/>
                </a:solidFill>
                <a:latin typeface="a_AvanteBs"/>
              </a:rPr>
              <a:t>Документы</a:t>
            </a:r>
          </a:p>
        </p:txBody>
      </p:sp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3317660"/>
              </p:ext>
            </p:extLst>
          </p:nvPr>
        </p:nvGraphicFramePr>
        <p:xfrm>
          <a:off x="1" y="4506518"/>
          <a:ext cx="9031291" cy="5595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71" name="CorelDRAW" r:id="rId9" imgW="10426680" imgH="875520" progId="CorelDraw.Graphic.21">
                  <p:embed/>
                </p:oleObj>
              </mc:Choice>
              <mc:Fallback>
                <p:oleObj name="CorelDRAW" r:id="rId9" imgW="10426680" imgH="875520" progId="CorelDraw.Graphic.21">
                  <p:embed/>
                  <p:pic>
                    <p:nvPicPr>
                      <p:cNvPr id="0" name="Объект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" y="4506518"/>
                        <a:ext cx="9031291" cy="55959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13811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1129481"/>
              </p:ext>
            </p:extLst>
          </p:nvPr>
        </p:nvGraphicFramePr>
        <p:xfrm>
          <a:off x="1" y="0"/>
          <a:ext cx="9149751" cy="9455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52" name="CorelDRAW" r:id="rId3" imgW="12434564" imgH="1747404" progId="CorelDraw.Graphic.21">
                  <p:embed/>
                </p:oleObj>
              </mc:Choice>
              <mc:Fallback>
                <p:oleObj name="CorelDRAW" r:id="rId3" imgW="12434564" imgH="1747404" progId="CorelDraw.Graphic.2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" y="0"/>
                        <a:ext cx="9149751" cy="94559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3184006" y="137903"/>
            <a:ext cx="566982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latin typeface="a_AvanteBs"/>
              </a:rPr>
              <a:t>Учёт индивидуальных достижений: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03657" y="932002"/>
            <a:ext cx="7679183" cy="38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a_AvanteBs"/>
              </a:rPr>
              <a:t>возможность получения дополнительных баллов при поступлении</a:t>
            </a:r>
          </a:p>
        </p:txBody>
      </p:sp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5178253"/>
              </p:ext>
            </p:extLst>
          </p:nvPr>
        </p:nvGraphicFramePr>
        <p:xfrm>
          <a:off x="1291806" y="1338539"/>
          <a:ext cx="6157878" cy="27065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53" name="CorelDRAW" r:id="rId5" imgW="8432044" imgH="4941598" progId="CorelDraw.Graphic.21">
                  <p:embed/>
                </p:oleObj>
              </mc:Choice>
              <mc:Fallback>
                <p:oleObj name="CorelDRAW" r:id="rId5" imgW="8432044" imgH="4941598" progId="CorelDraw.Graphic.2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291806" y="1338539"/>
                        <a:ext cx="6157878" cy="270653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872947" y="2370715"/>
            <a:ext cx="159506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latin typeface="a_AvanteBs"/>
              </a:rPr>
              <a:t>Аттестат (диплом) </a:t>
            </a:r>
          </a:p>
          <a:p>
            <a:r>
              <a:rPr lang="ru-RU" sz="1200" dirty="0">
                <a:latin typeface="a_AvanteBs"/>
              </a:rPr>
              <a:t>с отличием  - </a:t>
            </a:r>
          </a:p>
          <a:p>
            <a:r>
              <a:rPr lang="ru-RU" sz="1200" dirty="0">
                <a:latin typeface="a_AvanteBs"/>
              </a:rPr>
              <a:t>10 баллов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959419" y="3609777"/>
            <a:ext cx="225166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latin typeface="a_AvanteBs"/>
              </a:rPr>
              <a:t>Результаты участия в олимпиадах</a:t>
            </a:r>
          </a:p>
          <a:p>
            <a:r>
              <a:rPr lang="ru-RU" sz="1200" dirty="0">
                <a:latin typeface="a_AvanteBs"/>
              </a:rPr>
              <a:t>от </a:t>
            </a:r>
            <a:r>
              <a:rPr lang="ru-RU" sz="1200" dirty="0" smtClean="0">
                <a:latin typeface="a_AvanteBs"/>
              </a:rPr>
              <a:t>3 </a:t>
            </a:r>
            <a:r>
              <a:rPr lang="ru-RU" sz="1200" dirty="0">
                <a:latin typeface="a_AvanteBs"/>
              </a:rPr>
              <a:t>до </a:t>
            </a:r>
            <a:r>
              <a:rPr lang="ru-RU" sz="1200" dirty="0" smtClean="0">
                <a:latin typeface="a_AvanteBs"/>
              </a:rPr>
              <a:t>10 </a:t>
            </a:r>
            <a:r>
              <a:rPr lang="ru-RU" sz="1200" dirty="0">
                <a:latin typeface="a_AvanteBs"/>
              </a:rPr>
              <a:t>баллов </a:t>
            </a:r>
          </a:p>
          <a:p>
            <a:r>
              <a:rPr lang="ru-RU" sz="1200" dirty="0">
                <a:latin typeface="a_AvanteBs"/>
              </a:rPr>
              <a:t>(подробно смотреть на сайте)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7201813" y="2391015"/>
            <a:ext cx="172818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latin typeface="a_AvanteBs"/>
              </a:rPr>
              <a:t>Золотой значок ГТО- </a:t>
            </a:r>
          </a:p>
          <a:p>
            <a:r>
              <a:rPr lang="ru-RU" sz="1200" dirty="0">
                <a:latin typeface="a_AvanteBs"/>
              </a:rPr>
              <a:t>5 баллов;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997648" y="3671179"/>
            <a:ext cx="228519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latin typeface="a_AvanteBs"/>
              </a:rPr>
              <a:t>Мастер/кандидат </a:t>
            </a:r>
          </a:p>
          <a:p>
            <a:r>
              <a:rPr lang="ru-RU" sz="1200" dirty="0">
                <a:latin typeface="a_AvanteBs"/>
              </a:rPr>
              <a:t>в мастера спорта – 7 баллов;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630939" y="2328242"/>
            <a:ext cx="143522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schemeClr val="bg1"/>
                </a:solidFill>
                <a:latin typeface="a_AvanteBs"/>
              </a:rPr>
              <a:t>Максимальное </a:t>
            </a:r>
          </a:p>
          <a:p>
            <a:pPr algn="ctr"/>
            <a:r>
              <a:rPr lang="ru-RU" sz="1400" dirty="0">
                <a:solidFill>
                  <a:schemeClr val="bg1"/>
                </a:solidFill>
                <a:latin typeface="a_AvanteBs"/>
              </a:rPr>
              <a:t>количество </a:t>
            </a:r>
          </a:p>
          <a:p>
            <a:pPr algn="ctr"/>
            <a:r>
              <a:rPr lang="ru-RU" sz="1400" dirty="0">
                <a:solidFill>
                  <a:schemeClr val="bg1"/>
                </a:solidFill>
                <a:latin typeface="a_AvanteBs"/>
              </a:rPr>
              <a:t>баллов – 10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3284969" y="1894222"/>
            <a:ext cx="457176" cy="3847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a_AvanteBs"/>
              </a:rPr>
              <a:t>10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5170407" y="1865871"/>
            <a:ext cx="320922" cy="3847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a_AvanteBs"/>
              </a:rPr>
              <a:t>5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3257718" y="3175116"/>
            <a:ext cx="538930" cy="3847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a_AvanteBs"/>
              </a:rPr>
              <a:t>1-7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5106749" y="3224216"/>
            <a:ext cx="320922" cy="3847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a_AvanteBs"/>
              </a:rPr>
              <a:t>7</a:t>
            </a:r>
          </a:p>
        </p:txBody>
      </p:sp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285656"/>
              </p:ext>
            </p:extLst>
          </p:nvPr>
        </p:nvGraphicFramePr>
        <p:xfrm>
          <a:off x="1" y="4506518"/>
          <a:ext cx="9037039" cy="5595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54" name="CorelDRAW" r:id="rId7" imgW="10426680" imgH="875520" progId="CorelDraw.Graphic.21">
                  <p:embed/>
                </p:oleObj>
              </mc:Choice>
              <mc:Fallback>
                <p:oleObj name="CorelDRAW" r:id="rId7" imgW="10426680" imgH="875520" progId="CorelDraw.Graphic.21">
                  <p:embed/>
                  <p:pic>
                    <p:nvPicPr>
                      <p:cNvPr id="0" name="Объект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" y="4506518"/>
                        <a:ext cx="9037039" cy="55959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96455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8269451"/>
              </p:ext>
            </p:extLst>
          </p:nvPr>
        </p:nvGraphicFramePr>
        <p:xfrm>
          <a:off x="0" y="0"/>
          <a:ext cx="9256712" cy="9455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96" name="CorelDRAW" r:id="rId3" imgW="12434564" imgH="1747404" progId="CorelDraw.Graphic.21">
                  <p:embed/>
                </p:oleObj>
              </mc:Choice>
              <mc:Fallback>
                <p:oleObj name="CorelDRAW" r:id="rId3" imgW="12434564" imgH="1747404" progId="CorelDraw.Graphic.2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9256712" cy="94559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1601183" y="1283522"/>
            <a:ext cx="3023810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a_AvanteBs"/>
              </a:rPr>
              <a:t>19 ОБЩЕЖИТИЙ</a:t>
            </a:r>
          </a:p>
          <a:p>
            <a:endParaRPr lang="ru-RU" sz="1600" dirty="0">
              <a:latin typeface="a_AvanteBs"/>
            </a:endParaRPr>
          </a:p>
          <a:p>
            <a:r>
              <a:rPr lang="ru-RU" sz="1600" dirty="0">
                <a:latin typeface="a_AvanteBs"/>
              </a:rPr>
              <a:t>20 ВИДОВ СТИПЕНДИЙ</a:t>
            </a:r>
          </a:p>
          <a:p>
            <a:endParaRPr lang="ru-RU" sz="1600" dirty="0">
              <a:latin typeface="a_AvanteBs"/>
            </a:endParaRPr>
          </a:p>
          <a:p>
            <a:r>
              <a:rPr lang="ru-RU" sz="1600" dirty="0">
                <a:latin typeface="a_AvanteBs"/>
              </a:rPr>
              <a:t>ВОЕННЫЙ УЧЕБНЫЙ </a:t>
            </a:r>
          </a:p>
          <a:p>
            <a:r>
              <a:rPr lang="ru-RU" sz="1600" dirty="0">
                <a:latin typeface="a_AvanteBs"/>
              </a:rPr>
              <a:t>ЦЕНТР (военная кафедра)</a:t>
            </a:r>
          </a:p>
          <a:p>
            <a:endParaRPr lang="ru-RU" sz="1600" dirty="0">
              <a:latin typeface="a_AvanteBs"/>
            </a:endParaRPr>
          </a:p>
          <a:p>
            <a:r>
              <a:rPr lang="ru-RU" sz="1600" dirty="0">
                <a:latin typeface="a_AvanteBs"/>
              </a:rPr>
              <a:t>ВЕДУЩИЕ ПРЕПОДАВАТЕЛИ РФ </a:t>
            </a:r>
          </a:p>
          <a:p>
            <a:r>
              <a:rPr lang="ru-RU" sz="1600" dirty="0">
                <a:latin typeface="a_AvanteBs"/>
              </a:rPr>
              <a:t>И ДРУГИХ СТРАН МИРА</a:t>
            </a:r>
          </a:p>
          <a:p>
            <a:endParaRPr lang="ru-RU" sz="1600" dirty="0">
              <a:latin typeface="a_AvanteBs"/>
            </a:endParaRPr>
          </a:p>
          <a:p>
            <a:r>
              <a:rPr lang="ru-RU" sz="1600" dirty="0">
                <a:latin typeface="a_AvanteBs"/>
              </a:rPr>
              <a:t>АКТИВНАЯ </a:t>
            </a:r>
          </a:p>
          <a:p>
            <a:r>
              <a:rPr lang="ru-RU" sz="1600" dirty="0">
                <a:latin typeface="a_AvanteBs"/>
              </a:rPr>
              <a:t>СТУДЕНЧЕСКАЯ ЖИЗНЬ</a:t>
            </a:r>
          </a:p>
        </p:txBody>
      </p:sp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5015840"/>
              </p:ext>
            </p:extLst>
          </p:nvPr>
        </p:nvGraphicFramePr>
        <p:xfrm>
          <a:off x="4713532" y="1271976"/>
          <a:ext cx="3093381" cy="31450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97" name="CorelDRAW" r:id="rId5" imgW="4671095" imgH="5309158" progId="CorelDraw.Graphic.21">
                  <p:embed/>
                </p:oleObj>
              </mc:Choice>
              <mc:Fallback>
                <p:oleObj name="CorelDRAW" r:id="rId5" imgW="4671095" imgH="5309158" progId="CorelDraw.Graphic.2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713532" y="1271976"/>
                        <a:ext cx="3093381" cy="31450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5008092" y="1739414"/>
            <a:ext cx="279881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  <a:latin typeface="a_AvanteBs"/>
              </a:rPr>
              <a:t>97% ТРУДОУСТРОЙСТВО</a:t>
            </a:r>
          </a:p>
          <a:p>
            <a:endParaRPr lang="ru-RU" sz="1400" dirty="0">
              <a:solidFill>
                <a:schemeClr val="bg1"/>
              </a:solidFill>
              <a:latin typeface="a_AvanteBs"/>
            </a:endParaRPr>
          </a:p>
          <a:p>
            <a:r>
              <a:rPr lang="ru-RU" sz="1400" dirty="0">
                <a:solidFill>
                  <a:schemeClr val="bg1"/>
                </a:solidFill>
                <a:latin typeface="a_AvanteBs"/>
              </a:rPr>
              <a:t>ВОСТРЕБОВАННЫЕ СПЕЦИАЛИСТЫ </a:t>
            </a:r>
          </a:p>
          <a:p>
            <a:r>
              <a:rPr lang="ru-RU" sz="1400" dirty="0">
                <a:solidFill>
                  <a:schemeClr val="bg1"/>
                </a:solidFill>
                <a:latin typeface="a_AvanteBs"/>
              </a:rPr>
              <a:t>НА ВСЕЙ ТЕРРИТОРИИ РФ</a:t>
            </a:r>
          </a:p>
          <a:p>
            <a:endParaRPr lang="ru-RU" sz="1400" dirty="0">
              <a:solidFill>
                <a:schemeClr val="bg1"/>
              </a:solidFill>
              <a:latin typeface="a_AvanteBs"/>
            </a:endParaRPr>
          </a:p>
          <a:p>
            <a:r>
              <a:rPr lang="ru-RU" sz="1400" dirty="0">
                <a:solidFill>
                  <a:schemeClr val="bg1"/>
                </a:solidFill>
                <a:latin typeface="a_AvanteBs"/>
              </a:rPr>
              <a:t>ДОСТОЙНАЯ ЗАРАБОТНАЯ ПЛАТА</a:t>
            </a:r>
          </a:p>
          <a:p>
            <a:endParaRPr lang="ru-RU" sz="1400" dirty="0">
              <a:solidFill>
                <a:schemeClr val="bg1"/>
              </a:solidFill>
              <a:latin typeface="a_AvanteBs"/>
            </a:endParaRPr>
          </a:p>
          <a:p>
            <a:r>
              <a:rPr lang="ru-RU" sz="1400" dirty="0">
                <a:solidFill>
                  <a:schemeClr val="bg1"/>
                </a:solidFill>
                <a:latin typeface="a_AvanteBs"/>
              </a:rPr>
              <a:t>ПРАКТИКА ПО ВСЕЙ СТРАНЕ</a:t>
            </a:r>
          </a:p>
          <a:p>
            <a:endParaRPr lang="ru-RU" sz="1400" dirty="0">
              <a:solidFill>
                <a:schemeClr val="bg1"/>
              </a:solidFill>
              <a:latin typeface="a_AvanteBs"/>
            </a:endParaRPr>
          </a:p>
          <a:p>
            <a:r>
              <a:rPr lang="ru-RU" sz="1400" dirty="0">
                <a:solidFill>
                  <a:schemeClr val="bg1"/>
                </a:solidFill>
                <a:latin typeface="a_AvanteBs"/>
              </a:rPr>
              <a:t>РУКОВОДЯЩИЕ ДОЛЖНОСТИ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472434" y="105181"/>
            <a:ext cx="35400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latin typeface="a_AvanteBs"/>
              </a:rPr>
              <a:t>ОБУЧЕНИЕ В ИРНИТУ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624996" y="1307994"/>
            <a:ext cx="320895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>
                <a:solidFill>
                  <a:schemeClr val="bg1"/>
                </a:solidFill>
                <a:latin typeface="a_AvanteBs"/>
              </a:rPr>
              <a:t>ПРЕИМУЩЕСТВА ВЫПУСКНИКОВ</a:t>
            </a:r>
          </a:p>
        </p:txBody>
      </p:sp>
      <p:graphicFrame>
        <p:nvGraphicFramePr>
          <p:cNvPr id="11" name="Объект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2939283"/>
              </p:ext>
            </p:extLst>
          </p:nvPr>
        </p:nvGraphicFramePr>
        <p:xfrm>
          <a:off x="1274583" y="1259959"/>
          <a:ext cx="326603" cy="3269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98" name="CorelDRAW" r:id="rId7" imgW="431682" imgH="576925" progId="CorelDraw.Graphic.21">
                  <p:embed/>
                </p:oleObj>
              </mc:Choice>
              <mc:Fallback>
                <p:oleObj name="CorelDRAW" r:id="rId7" imgW="431682" imgH="576925" progId="CorelDraw.Graphic.2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274583" y="1259959"/>
                        <a:ext cx="326603" cy="32690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Объект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1212092"/>
              </p:ext>
            </p:extLst>
          </p:nvPr>
        </p:nvGraphicFramePr>
        <p:xfrm>
          <a:off x="4760083" y="1853303"/>
          <a:ext cx="280241" cy="2804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99" name="CorelDRAW" r:id="rId9" imgW="431682" imgH="576925" progId="CorelDraw.Graphic.21">
                  <p:embed/>
                </p:oleObj>
              </mc:Choice>
              <mc:Fallback>
                <p:oleObj name="CorelDRAW" r:id="rId9" imgW="431682" imgH="576925" progId="CorelDraw.Graphic.2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760083" y="1853303"/>
                        <a:ext cx="280241" cy="28049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Объект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3742843"/>
              </p:ext>
            </p:extLst>
          </p:nvPr>
        </p:nvGraphicFramePr>
        <p:xfrm>
          <a:off x="4775323" y="2408533"/>
          <a:ext cx="280241" cy="2804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00" name="CorelDRAW" r:id="rId10" imgW="431682" imgH="576925" progId="CorelDraw.Graphic.21">
                  <p:embed/>
                </p:oleObj>
              </mc:Choice>
              <mc:Fallback>
                <p:oleObj name="CorelDRAW" r:id="rId10" imgW="431682" imgH="576925" progId="CorelDraw.Graphic.2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775323" y="2408533"/>
                        <a:ext cx="280241" cy="28049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Объект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5945842"/>
              </p:ext>
            </p:extLst>
          </p:nvPr>
        </p:nvGraphicFramePr>
        <p:xfrm>
          <a:off x="4727851" y="3078242"/>
          <a:ext cx="280241" cy="2804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01" name="CorelDRAW" r:id="rId11" imgW="431682" imgH="576925" progId="CorelDraw.Graphic.21">
                  <p:embed/>
                </p:oleObj>
              </mc:Choice>
              <mc:Fallback>
                <p:oleObj name="CorelDRAW" r:id="rId11" imgW="431682" imgH="576925" progId="CorelDraw.Graphic.2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727851" y="3078242"/>
                        <a:ext cx="280241" cy="28049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Объект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3527194"/>
              </p:ext>
            </p:extLst>
          </p:nvPr>
        </p:nvGraphicFramePr>
        <p:xfrm>
          <a:off x="4790820" y="3650764"/>
          <a:ext cx="280241" cy="2804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02" name="CorelDRAW" r:id="rId12" imgW="431682" imgH="576925" progId="CorelDraw.Graphic.21">
                  <p:embed/>
                </p:oleObj>
              </mc:Choice>
              <mc:Fallback>
                <p:oleObj name="CorelDRAW" r:id="rId12" imgW="431682" imgH="576925" progId="CorelDraw.Graphic.2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790820" y="3650764"/>
                        <a:ext cx="280241" cy="28049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Объект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1160897"/>
              </p:ext>
            </p:extLst>
          </p:nvPr>
        </p:nvGraphicFramePr>
        <p:xfrm>
          <a:off x="4798440" y="4056386"/>
          <a:ext cx="280241" cy="2804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03" name="CorelDRAW" r:id="rId13" imgW="431682" imgH="576925" progId="CorelDraw.Graphic.21">
                  <p:embed/>
                </p:oleObj>
              </mc:Choice>
              <mc:Fallback>
                <p:oleObj name="CorelDRAW" r:id="rId13" imgW="431682" imgH="576925" progId="CorelDraw.Graphic.2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798440" y="4056386"/>
                        <a:ext cx="280241" cy="28049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0894451"/>
              </p:ext>
            </p:extLst>
          </p:nvPr>
        </p:nvGraphicFramePr>
        <p:xfrm>
          <a:off x="0" y="4532397"/>
          <a:ext cx="9144000" cy="5595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04" name="CorelDRAW" r:id="rId14" imgW="10426680" imgH="875520" progId="CorelDraw.Graphic.21">
                  <p:embed/>
                </p:oleObj>
              </mc:Choice>
              <mc:Fallback>
                <p:oleObj name="CorelDRAW" r:id="rId14" imgW="10426680" imgH="875520" progId="CorelDraw.Graphic.21">
                  <p:embed/>
                  <p:pic>
                    <p:nvPicPr>
                      <p:cNvPr id="0" name="Объект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4532397"/>
                        <a:ext cx="9144000" cy="55959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Объект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6658062"/>
              </p:ext>
            </p:extLst>
          </p:nvPr>
        </p:nvGraphicFramePr>
        <p:xfrm>
          <a:off x="1274158" y="1771948"/>
          <a:ext cx="327025" cy="3274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05" name="CorelDRAW" r:id="rId16" imgW="365400" imgH="487080" progId="CorelDraw.Graphic.21">
                  <p:embed/>
                </p:oleObj>
              </mc:Choice>
              <mc:Fallback>
                <p:oleObj name="CorelDRAW" r:id="rId16" imgW="365400" imgH="487080" progId="CorelDraw.Graphic.21">
                  <p:embed/>
                  <p:pic>
                    <p:nvPicPr>
                      <p:cNvPr id="0" name="Объект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74158" y="1771948"/>
                        <a:ext cx="327025" cy="32742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Объект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9068872"/>
              </p:ext>
            </p:extLst>
          </p:nvPr>
        </p:nvGraphicFramePr>
        <p:xfrm>
          <a:off x="1274158" y="2349634"/>
          <a:ext cx="327025" cy="3274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06" name="CorelDRAW" r:id="rId17" imgW="365400" imgH="487080" progId="CorelDraw.Graphic.21">
                  <p:embed/>
                </p:oleObj>
              </mc:Choice>
              <mc:Fallback>
                <p:oleObj name="CorelDRAW" r:id="rId17" imgW="365400" imgH="487080" progId="CorelDraw.Graphic.21">
                  <p:embed/>
                  <p:pic>
                    <p:nvPicPr>
                      <p:cNvPr id="0" name="Объект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74158" y="2349634"/>
                        <a:ext cx="327025" cy="32742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Объект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6314704"/>
              </p:ext>
            </p:extLst>
          </p:nvPr>
        </p:nvGraphicFramePr>
        <p:xfrm>
          <a:off x="1274158" y="3168480"/>
          <a:ext cx="327025" cy="3274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07" name="CorelDRAW" r:id="rId18" imgW="365400" imgH="487080" progId="CorelDraw.Graphic.21">
                  <p:embed/>
                </p:oleObj>
              </mc:Choice>
              <mc:Fallback>
                <p:oleObj name="CorelDRAW" r:id="rId18" imgW="365400" imgH="487080" progId="CorelDraw.Graphic.21">
                  <p:embed/>
                  <p:pic>
                    <p:nvPicPr>
                      <p:cNvPr id="0" name="Объект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74158" y="3168480"/>
                        <a:ext cx="327025" cy="32742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Объект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9537632"/>
              </p:ext>
            </p:extLst>
          </p:nvPr>
        </p:nvGraphicFramePr>
        <p:xfrm>
          <a:off x="1274158" y="4089648"/>
          <a:ext cx="327025" cy="3274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08" name="CorelDRAW" r:id="rId19" imgW="365400" imgH="487080" progId="CorelDraw.Graphic.21">
                  <p:embed/>
                </p:oleObj>
              </mc:Choice>
              <mc:Fallback>
                <p:oleObj name="CorelDRAW" r:id="rId19" imgW="365400" imgH="487080" progId="CorelDraw.Graphic.21">
                  <p:embed/>
                  <p:pic>
                    <p:nvPicPr>
                      <p:cNvPr id="0" name="Объект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74158" y="4089648"/>
                        <a:ext cx="327025" cy="32742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45120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82" y="411957"/>
            <a:ext cx="8243036" cy="4005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627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049378"/>
              </p:ext>
            </p:extLst>
          </p:nvPr>
        </p:nvGraphicFramePr>
        <p:xfrm>
          <a:off x="0" y="0"/>
          <a:ext cx="9144000" cy="9455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65" name="CorelDRAW" r:id="rId3" imgW="12434564" imgH="1747404" progId="CorelDraw.Graphic.21">
                  <p:embed/>
                </p:oleObj>
              </mc:Choice>
              <mc:Fallback>
                <p:oleObj name="CorelDRAW" r:id="rId3" imgW="12434564" imgH="1747404" progId="CorelDraw.Graphic.2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9144000" cy="94559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2748788" y="195800"/>
            <a:ext cx="63952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800" b="1" dirty="0">
                <a:solidFill>
                  <a:schemeClr val="bg1"/>
                </a:solidFill>
                <a:latin typeface="a_AvanteBs"/>
              </a:rPr>
              <a:t>ИНСТИТУТ АВИАМАШИНОСТРОЕНИЯ И ТРАНСПОРТА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881299"/>
              </p:ext>
            </p:extLst>
          </p:nvPr>
        </p:nvGraphicFramePr>
        <p:xfrm>
          <a:off x="827271" y="890143"/>
          <a:ext cx="7832989" cy="3536736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304444"/>
                <a:gridCol w="955771"/>
                <a:gridCol w="2251960"/>
                <a:gridCol w="1160407"/>
                <a:gridCol w="1160407"/>
              </a:tblGrid>
              <a:tr h="33531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 smtClean="0">
                          <a:solidFill>
                            <a:schemeClr val="tx1"/>
                          </a:solidFill>
                          <a:effectLst/>
                        </a:rPr>
                        <a:t>Направление</a:t>
                      </a:r>
                      <a:endParaRPr lang="ru-RU" sz="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464" marR="5346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solidFill>
                            <a:schemeClr val="tx1"/>
                          </a:solidFill>
                          <a:effectLst/>
                        </a:rPr>
                        <a:t>Квалификация</a:t>
                      </a:r>
                      <a:endParaRPr lang="ru-RU" sz="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464" marR="5346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solidFill>
                            <a:schemeClr val="tx1"/>
                          </a:solidFill>
                          <a:effectLst/>
                        </a:rPr>
                        <a:t>Вступительные испытания</a:t>
                      </a:r>
                      <a:endParaRPr lang="ru-RU" sz="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464" marR="5346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solidFill>
                            <a:schemeClr val="tx1"/>
                          </a:solidFill>
                          <a:effectLst/>
                        </a:rPr>
                        <a:t>Мин. проходной балл в 2020 г.</a:t>
                      </a:r>
                      <a:endParaRPr lang="ru-RU" sz="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464" marR="5346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solidFill>
                            <a:schemeClr val="tx1"/>
                          </a:solidFill>
                          <a:effectLst/>
                        </a:rPr>
                        <a:t>Кол-во бюджетных мест в 2021 г.</a:t>
                      </a:r>
                      <a:endParaRPr lang="ru-RU" sz="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464" marR="5346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err="1">
                          <a:solidFill>
                            <a:schemeClr val="tx1"/>
                          </a:solidFill>
                          <a:effectLst/>
                        </a:rPr>
                        <a:t>Самолето</a:t>
                      </a: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</a:rPr>
                        <a:t>- и вертолетостроение (СМ)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464" marR="5346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</a:rPr>
                        <a:t>Специалист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464" marR="5346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</a:rPr>
                        <a:t>Русский язык, Математика (профильный уровень), Физика / Информатика и ИКТ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464" marR="5346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</a:rPr>
                        <a:t>175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464" marR="5346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b="0" dirty="0">
                          <a:solidFill>
                            <a:schemeClr val="tx1"/>
                          </a:solidFill>
                          <a:effectLst/>
                        </a:rPr>
                        <a:t>55</a:t>
                      </a:r>
                      <a:endParaRPr lang="ru-RU" sz="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464" marR="5346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</a:rPr>
                        <a:t>Машиностроение (</a:t>
                      </a:r>
                      <a:r>
                        <a:rPr lang="ru-RU" sz="800" dirty="0" err="1">
                          <a:solidFill>
                            <a:schemeClr val="tx1"/>
                          </a:solidFill>
                          <a:effectLst/>
                        </a:rPr>
                        <a:t>МТб</a:t>
                      </a: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464" marR="5346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</a:rPr>
                        <a:t>Бакалавр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464" marR="5346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</a:rPr>
                        <a:t>Русский язык, Математика (профильный уровень), Физика / Информатика и ИКТ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464" marR="5346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</a:rPr>
                        <a:t>150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464" marR="5346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b="0" dirty="0">
                          <a:solidFill>
                            <a:schemeClr val="tx1"/>
                          </a:solidFill>
                          <a:effectLst/>
                        </a:rPr>
                        <a:t>26</a:t>
                      </a:r>
                      <a:endParaRPr lang="ru-RU" sz="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464" marR="5346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00562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</a:rPr>
                        <a:t>Конструкторско-технологическое обеспечение машиностроительных производств (</a:t>
                      </a:r>
                      <a:r>
                        <a:rPr lang="ru-RU" sz="800" dirty="0" err="1">
                          <a:solidFill>
                            <a:schemeClr val="tx1"/>
                          </a:solidFill>
                          <a:effectLst/>
                        </a:rPr>
                        <a:t>ММб</a:t>
                      </a: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464" marR="5346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</a:rPr>
                        <a:t>Бакалавр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464" marR="5346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</a:rPr>
                        <a:t>Русский язык, Математика (профильный уровень), Физика / Информатика и ИКТ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464" marR="5346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</a:rPr>
                        <a:t>141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464" marR="5346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b="0" dirty="0" smtClean="0">
                          <a:solidFill>
                            <a:schemeClr val="tx1"/>
                          </a:solidFill>
                          <a:effectLst/>
                        </a:rPr>
                        <a:t>30</a:t>
                      </a:r>
                      <a:endParaRPr lang="ru-RU" sz="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464" marR="5346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</a:rPr>
                        <a:t>Техническая эксплуатация летательных аппаратов и двигателей (</a:t>
                      </a:r>
                      <a:r>
                        <a:rPr lang="ru-RU" sz="800" dirty="0" err="1">
                          <a:solidFill>
                            <a:schemeClr val="tx1"/>
                          </a:solidFill>
                          <a:effectLst/>
                        </a:rPr>
                        <a:t>ЭЛб</a:t>
                      </a: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464" marR="5346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</a:rPr>
                        <a:t>Бакалавр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464" marR="5346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</a:rPr>
                        <a:t>Русский язык, Математика (профильный уровень), Физика / Информатика и ИКТ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464" marR="5346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</a:rPr>
                        <a:t>183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464" marR="5346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b="0" dirty="0">
                          <a:solidFill>
                            <a:schemeClr val="tx1"/>
                          </a:solidFill>
                          <a:effectLst/>
                        </a:rPr>
                        <a:t>25</a:t>
                      </a:r>
                      <a:endParaRPr lang="ru-RU" sz="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464" marR="5346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</a:rPr>
                        <a:t>Наземные транспортно-технологические средства (СДМ)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464" marR="5346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</a:rPr>
                        <a:t>Специалист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464" marR="5346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</a:rPr>
                        <a:t>Русский язык, Математика (профильный уровень), Физика / Информатика и ИКТ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464" marR="5346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</a:rPr>
                        <a:t>138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464" marR="5346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b="0" dirty="0">
                          <a:solidFill>
                            <a:schemeClr val="tx1"/>
                          </a:solidFill>
                          <a:effectLst/>
                        </a:rPr>
                        <a:t>25</a:t>
                      </a:r>
                      <a:endParaRPr lang="ru-RU" sz="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464" marR="5346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00562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</a:rPr>
                        <a:t>Эксплуатация транспортно-технологических машин и комплексов (</a:t>
                      </a:r>
                      <a:r>
                        <a:rPr lang="ru-RU" sz="800" dirty="0" err="1">
                          <a:solidFill>
                            <a:schemeClr val="tx1"/>
                          </a:solidFill>
                          <a:effectLst/>
                        </a:rPr>
                        <a:t>АСб</a:t>
                      </a: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464" marR="5346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</a:rPr>
                        <a:t>Бакалавр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464" marR="5346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</a:rPr>
                        <a:t>Русский язык, Математика (профильный уровень), Физика / Информатика и ИКТ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464" marR="5346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</a:rPr>
                        <a:t>150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464" marR="5346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b="0" dirty="0">
                          <a:solidFill>
                            <a:schemeClr val="tx1"/>
                          </a:solidFill>
                          <a:effectLst/>
                        </a:rPr>
                        <a:t>25</a:t>
                      </a:r>
                      <a:endParaRPr lang="ru-RU" sz="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464" marR="5346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</a:rPr>
                        <a:t>Технология транспортных процессов (ЛИМб)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464" marR="5346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</a:rPr>
                        <a:t>Бакалавр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464" marR="5346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</a:rPr>
                        <a:t>Русский язык, Математика (профильный уровень), Физика / Информатика и ИКТ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464" marR="5346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</a:rPr>
                        <a:t>165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464" marR="5346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b="0" dirty="0">
                          <a:solidFill>
                            <a:schemeClr val="tx1"/>
                          </a:solidFill>
                          <a:effectLst/>
                        </a:rPr>
                        <a:t>25</a:t>
                      </a:r>
                      <a:endParaRPr lang="ru-RU" sz="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464" marR="5346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</a:rPr>
                        <a:t>Мехатроника и робототехника (МИРб)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464" marR="5346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</a:rPr>
                        <a:t>Бакалавр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464" marR="5346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</a:rPr>
                        <a:t>Русский язык, Математика (профильный уровень), Физика / Информатика и ИКТ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464" marR="5346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</a:rPr>
                        <a:t>178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464" marR="5346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b="0" dirty="0" smtClean="0">
                          <a:solidFill>
                            <a:schemeClr val="tx1"/>
                          </a:solidFill>
                          <a:effectLst/>
                        </a:rPr>
                        <a:t>27</a:t>
                      </a:r>
                      <a:endParaRPr lang="ru-RU" sz="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464" marR="5346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</a:rPr>
                        <a:t>Автоматизация технологических процессов и производств (АТМб)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464" marR="5346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b="0" dirty="0">
                          <a:solidFill>
                            <a:schemeClr val="tx1"/>
                          </a:solidFill>
                          <a:effectLst/>
                        </a:rPr>
                        <a:t>Бакалавр</a:t>
                      </a:r>
                      <a:endParaRPr lang="ru-RU" sz="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464" marR="5346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b="0" dirty="0">
                          <a:solidFill>
                            <a:schemeClr val="tx1"/>
                          </a:solidFill>
                          <a:effectLst/>
                        </a:rPr>
                        <a:t>Русский язык, Математика (профильный уровень), Физика / Информатика и ИКТ</a:t>
                      </a:r>
                      <a:endParaRPr lang="ru-RU" sz="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464" marR="5346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b="0" dirty="0">
                          <a:solidFill>
                            <a:schemeClr val="tx1"/>
                          </a:solidFill>
                          <a:effectLst/>
                        </a:rPr>
                        <a:t>164</a:t>
                      </a:r>
                      <a:endParaRPr lang="ru-RU" sz="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464" marR="5346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b="0" dirty="0">
                          <a:solidFill>
                            <a:schemeClr val="tx1"/>
                          </a:solidFill>
                          <a:effectLst/>
                        </a:rPr>
                        <a:t>26</a:t>
                      </a:r>
                      <a:endParaRPr lang="ru-RU" sz="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464" marR="5346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8131674"/>
              </p:ext>
            </p:extLst>
          </p:nvPr>
        </p:nvGraphicFramePr>
        <p:xfrm>
          <a:off x="0" y="4506518"/>
          <a:ext cx="9031288" cy="5595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66" name="CorelDRAW" r:id="rId5" imgW="10426680" imgH="875520" progId="CorelDraw.Graphic.21">
                  <p:embed/>
                </p:oleObj>
              </mc:Choice>
              <mc:Fallback>
                <p:oleObj name="CorelDRAW" r:id="rId5" imgW="10426680" imgH="875520" progId="CorelDraw.Graphic.21">
                  <p:embed/>
                  <p:pic>
                    <p:nvPicPr>
                      <p:cNvPr id="0" name="Объект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4506518"/>
                        <a:ext cx="9031288" cy="55959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4484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2794764"/>
              </p:ext>
            </p:extLst>
          </p:nvPr>
        </p:nvGraphicFramePr>
        <p:xfrm>
          <a:off x="0" y="0"/>
          <a:ext cx="9144000" cy="9455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85" name="CorelDRAW" r:id="rId3" imgW="12434564" imgH="1747404" progId="CorelDraw.Graphic.21">
                  <p:embed/>
                </p:oleObj>
              </mc:Choice>
              <mc:Fallback>
                <p:oleObj name="CorelDRAW" r:id="rId3" imgW="12434564" imgH="1747404" progId="CorelDraw.Graphic.2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9144000" cy="94559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2920604" y="184260"/>
            <a:ext cx="6075894" cy="3847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a_AvanteBs"/>
              </a:rPr>
              <a:t>ИНСТИТУТ ЭКОНОМИКИ, УПРАВЛЕНИЯ И ПРАВА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5588900"/>
              </p:ext>
            </p:extLst>
          </p:nvPr>
        </p:nvGraphicFramePr>
        <p:xfrm>
          <a:off x="870401" y="1129856"/>
          <a:ext cx="7800584" cy="2997162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630082"/>
                <a:gridCol w="1058864"/>
                <a:gridCol w="2177504"/>
                <a:gridCol w="967067"/>
                <a:gridCol w="967067"/>
              </a:tblGrid>
              <a:tr h="31850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 smtClean="0">
                          <a:solidFill>
                            <a:schemeClr val="tx1"/>
                          </a:solidFill>
                          <a:effectLst/>
                          <a:latin typeface="a_AvanteBs"/>
                        </a:rPr>
                        <a:t>Направление</a:t>
                      </a:r>
                      <a:endParaRPr lang="ru-RU" sz="700" dirty="0">
                        <a:solidFill>
                          <a:schemeClr val="tx1"/>
                        </a:solidFill>
                        <a:effectLst/>
                        <a:latin typeface="a_AvanteB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597" marR="5159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solidFill>
                            <a:schemeClr val="tx1"/>
                          </a:solidFill>
                          <a:effectLst/>
                          <a:latin typeface="a_AvanteBs"/>
                        </a:rPr>
                        <a:t>Квалификация</a:t>
                      </a:r>
                      <a:endParaRPr lang="ru-RU" sz="700" dirty="0">
                        <a:solidFill>
                          <a:schemeClr val="tx1"/>
                        </a:solidFill>
                        <a:effectLst/>
                        <a:latin typeface="a_AvanteB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597" marR="5159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solidFill>
                            <a:schemeClr val="tx1"/>
                          </a:solidFill>
                          <a:effectLst/>
                          <a:latin typeface="a_AvanteBs"/>
                        </a:rPr>
                        <a:t>Вступительные испытания</a:t>
                      </a:r>
                      <a:endParaRPr lang="ru-RU" sz="700" dirty="0">
                        <a:solidFill>
                          <a:schemeClr val="tx1"/>
                        </a:solidFill>
                        <a:effectLst/>
                        <a:latin typeface="a_AvanteB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597" marR="5159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solidFill>
                            <a:schemeClr val="tx1"/>
                          </a:solidFill>
                          <a:effectLst/>
                          <a:latin typeface="a_AvanteBs"/>
                        </a:rPr>
                        <a:t>Мин. проходной балл в 2020 г.</a:t>
                      </a:r>
                      <a:endParaRPr lang="ru-RU" sz="700" dirty="0">
                        <a:solidFill>
                          <a:schemeClr val="tx1"/>
                        </a:solidFill>
                        <a:effectLst/>
                        <a:latin typeface="a_AvanteB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597" marR="5159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solidFill>
                            <a:schemeClr val="tx1"/>
                          </a:solidFill>
                          <a:effectLst/>
                          <a:latin typeface="a_AvanteBs"/>
                        </a:rPr>
                        <a:t>Кол-во бюджетных мест в 2021 г.</a:t>
                      </a:r>
                      <a:endParaRPr lang="ru-RU" sz="700" dirty="0">
                        <a:solidFill>
                          <a:schemeClr val="tx1"/>
                        </a:solidFill>
                        <a:effectLst/>
                        <a:latin typeface="a_AvanteB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597" marR="5159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55218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  <a:latin typeface="a_AvanteBs"/>
                        </a:rPr>
                        <a:t>Экономика (</a:t>
                      </a:r>
                      <a:r>
                        <a:rPr lang="ru-RU" sz="800" dirty="0" err="1">
                          <a:solidFill>
                            <a:schemeClr val="tx1"/>
                          </a:solidFill>
                          <a:effectLst/>
                          <a:latin typeface="a_AvanteBs"/>
                        </a:rPr>
                        <a:t>ЭУб</a:t>
                      </a: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  <a:latin typeface="a_AvanteBs"/>
                        </a:rPr>
                        <a:t>)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a_AvanteB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597" marR="5159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  <a:latin typeface="a_AvanteBs"/>
                        </a:rPr>
                        <a:t> 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  <a:latin typeface="a_AvanteBs"/>
                        </a:rPr>
                        <a:t>Бакалавр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  <a:latin typeface="a_AvanteBs"/>
                        </a:rPr>
                        <a:t> 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a_AvanteB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597" marR="5159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  <a:latin typeface="a_AvanteBs"/>
                        </a:rPr>
                        <a:t>Русский язык, Математика (профильный уровень), Обществознание / Иностранный язык (английский)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a_AvanteB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597" marR="5159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a_AvanteBs"/>
                        </a:rPr>
                        <a:t>222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a_AvanteB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597" marR="5159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b="0">
                          <a:solidFill>
                            <a:schemeClr val="tx1"/>
                          </a:solidFill>
                          <a:effectLst/>
                          <a:latin typeface="a_AvanteBs"/>
                        </a:rPr>
                        <a:t>6</a:t>
                      </a:r>
                      <a:endParaRPr lang="ru-RU" sz="800" b="0">
                        <a:solidFill>
                          <a:schemeClr val="tx1"/>
                        </a:solidFill>
                        <a:effectLst/>
                        <a:latin typeface="a_AvanteB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597" marR="5159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55218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  <a:latin typeface="a_AvanteBs"/>
                        </a:rPr>
                        <a:t>Менеджмент (</a:t>
                      </a:r>
                      <a:r>
                        <a:rPr lang="ru-RU" sz="800" dirty="0" err="1">
                          <a:solidFill>
                            <a:schemeClr val="tx1"/>
                          </a:solidFill>
                          <a:effectLst/>
                          <a:latin typeface="a_AvanteBs"/>
                        </a:rPr>
                        <a:t>МПб</a:t>
                      </a: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  <a:latin typeface="a_AvanteBs"/>
                        </a:rPr>
                        <a:t>)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a_AvanteB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597" marR="5159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  <a:latin typeface="a_AvanteBs"/>
                        </a:rPr>
                        <a:t>Бакалавр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a_AvanteB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597" marR="5159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  <a:latin typeface="a_AvanteBs"/>
                        </a:rPr>
                        <a:t>Русский язык, Математика (профильный уровень), Обществознание/ Иностранный язык (английский)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a_AvanteB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597" marR="5159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a_AvanteBs"/>
                        </a:rPr>
                        <a:t>229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a_AvanteB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597" marR="5159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b="0" dirty="0">
                          <a:solidFill>
                            <a:schemeClr val="tx1"/>
                          </a:solidFill>
                          <a:effectLst/>
                          <a:latin typeface="a_AvanteBs"/>
                        </a:rPr>
                        <a:t>6</a:t>
                      </a:r>
                      <a:endParaRPr lang="ru-RU" sz="800" b="0" dirty="0">
                        <a:solidFill>
                          <a:schemeClr val="tx1"/>
                        </a:solidFill>
                        <a:effectLst/>
                        <a:latin typeface="a_AvanteB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597" marR="5159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6414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  <a:latin typeface="a_AvanteBs"/>
                        </a:rPr>
                        <a:t>Юриспруденция (</a:t>
                      </a:r>
                      <a:r>
                        <a:rPr lang="ru-RU" sz="800" dirty="0" err="1">
                          <a:solidFill>
                            <a:schemeClr val="tx1"/>
                          </a:solidFill>
                          <a:effectLst/>
                          <a:latin typeface="a_AvanteBs"/>
                        </a:rPr>
                        <a:t>ЮРб</a:t>
                      </a: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  <a:latin typeface="a_AvanteBs"/>
                        </a:rPr>
                        <a:t>)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a_AvanteB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597" marR="5159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  <a:latin typeface="a_AvanteBs"/>
                        </a:rPr>
                        <a:t>Бакалавр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a_AvanteB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597" marR="5159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  <a:latin typeface="a_AvanteBs"/>
                        </a:rPr>
                        <a:t>Русский язык, Обществознание, История / Иностранный язык (английский)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a_AvanteB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597" marR="5159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  <a:latin typeface="a_AvanteBs"/>
                        </a:rPr>
                        <a:t>248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a_AvanteB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597" marR="5159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smtClean="0">
                          <a:solidFill>
                            <a:schemeClr val="tx1"/>
                          </a:solidFill>
                          <a:effectLst/>
                          <a:latin typeface="a_AvanteBs"/>
                          <a:ea typeface="+mn-ea"/>
                          <a:cs typeface="+mn-cs"/>
                        </a:rPr>
                        <a:t>3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a_AvanteB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597" marR="5159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761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solidFill>
                          <a:schemeClr val="tx1"/>
                        </a:solidFill>
                        <a:effectLst/>
                        <a:latin typeface="a_AvanteBs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chemeClr val="tx1"/>
                          </a:solidFill>
                          <a:effectLst/>
                          <a:latin typeface="a_AvanteBs"/>
                        </a:rPr>
                        <a:t>Журналистика </a:t>
                      </a: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  <a:latin typeface="a_AvanteBs"/>
                        </a:rPr>
                        <a:t>(</a:t>
                      </a:r>
                      <a:r>
                        <a:rPr lang="ru-RU" sz="800" dirty="0" err="1">
                          <a:solidFill>
                            <a:schemeClr val="tx1"/>
                          </a:solidFill>
                          <a:effectLst/>
                          <a:latin typeface="a_AvanteBs"/>
                        </a:rPr>
                        <a:t>ЖРб</a:t>
                      </a: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  <a:latin typeface="a_AvanteBs"/>
                        </a:rPr>
                        <a:t>)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a_AvanteB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597" marR="5159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solidFill>
                          <a:schemeClr val="tx1"/>
                        </a:solidFill>
                        <a:effectLst/>
                        <a:latin typeface="a_AvanteBs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chemeClr val="tx1"/>
                          </a:solidFill>
                          <a:effectLst/>
                          <a:latin typeface="a_AvanteBs"/>
                        </a:rPr>
                        <a:t>Бакалавр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a_AvanteB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597" marR="5159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  <a:latin typeface="a_AvanteBs"/>
                        </a:rPr>
                        <a:t>Русский язык, Обществознание, Творческий конкурс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a_AvanteB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597" marR="5159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  <a:latin typeface="a_AvanteBs"/>
                        </a:rPr>
                        <a:t>-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a_AvanteB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597" marR="5159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  <a:latin typeface="a_AvanteBs"/>
                        </a:rPr>
                        <a:t>-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a_AvanteB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597" marR="5159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57781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solidFill>
                          <a:schemeClr val="tx1"/>
                        </a:solidFill>
                        <a:effectLst/>
                        <a:latin typeface="a_AvanteBs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chemeClr val="tx1"/>
                          </a:solidFill>
                          <a:effectLst/>
                          <a:latin typeface="a_AvanteBs"/>
                        </a:rPr>
                        <a:t>Экономическая </a:t>
                      </a: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  <a:latin typeface="a_AvanteBs"/>
                        </a:rPr>
                        <a:t>безопасность (ЭПБ)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a_AvanteB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597" marR="5159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a_AvanteBs"/>
                        </a:rPr>
                        <a:t>Специалист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a_AvanteB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597" marR="5159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  <a:latin typeface="a_AvanteBs"/>
                        </a:rPr>
                        <a:t>Русский язык, Математика (профильный уровень), Обществознание / Иностранный язык (английский)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a_AvanteB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597" marR="5159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  <a:latin typeface="a_AvanteBs"/>
                        </a:rPr>
                        <a:t>-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a_AvanteB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597" marR="5159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a_AvanteBs"/>
                        </a:rPr>
                        <a:t>-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a_AvanteB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597" marR="5159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6414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solidFill>
                          <a:schemeClr val="tx1"/>
                        </a:solidFill>
                        <a:effectLst/>
                        <a:latin typeface="a_AvanteBs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chemeClr val="tx1"/>
                          </a:solidFill>
                          <a:effectLst/>
                          <a:latin typeface="a_AvanteBs"/>
                        </a:rPr>
                        <a:t>Правовое </a:t>
                      </a: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  <a:latin typeface="a_AvanteBs"/>
                        </a:rPr>
                        <a:t>обеспечение национальной безопасности (НБ)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a_AvanteB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597" marR="5159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b="0" dirty="0">
                          <a:solidFill>
                            <a:schemeClr val="tx1"/>
                          </a:solidFill>
                          <a:effectLst/>
                          <a:latin typeface="a_AvanteBs"/>
                        </a:rPr>
                        <a:t>Специалист</a:t>
                      </a:r>
                      <a:endParaRPr lang="ru-RU" sz="800" b="0" dirty="0">
                        <a:solidFill>
                          <a:schemeClr val="tx1"/>
                        </a:solidFill>
                        <a:effectLst/>
                        <a:latin typeface="a_AvanteB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597" marR="5159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b="0" dirty="0">
                          <a:solidFill>
                            <a:schemeClr val="tx1"/>
                          </a:solidFill>
                          <a:effectLst/>
                          <a:latin typeface="a_AvanteBs"/>
                        </a:rPr>
                        <a:t>Русский язык, Обществознание, История / Иностранный язык (английский)</a:t>
                      </a:r>
                      <a:endParaRPr lang="ru-RU" sz="800" b="0" dirty="0">
                        <a:solidFill>
                          <a:schemeClr val="tx1"/>
                        </a:solidFill>
                        <a:effectLst/>
                        <a:latin typeface="a_AvanteB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597" marR="5159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  <a:latin typeface="a_AvanteBs"/>
                        </a:rPr>
                        <a:t>-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a_AvanteB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597" marR="5159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  <a:latin typeface="a_AvanteBs"/>
                        </a:rPr>
                        <a:t>-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a_AvanteB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597" marR="5159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1361287"/>
              </p:ext>
            </p:extLst>
          </p:nvPr>
        </p:nvGraphicFramePr>
        <p:xfrm>
          <a:off x="0" y="4506518"/>
          <a:ext cx="9031288" cy="5595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86" name="CorelDRAW" r:id="rId5" imgW="10426680" imgH="875520" progId="CorelDraw.Graphic.21">
                  <p:embed/>
                </p:oleObj>
              </mc:Choice>
              <mc:Fallback>
                <p:oleObj name="CorelDRAW" r:id="rId5" imgW="10426680" imgH="875520" progId="CorelDraw.Graphic.21">
                  <p:embed/>
                  <p:pic>
                    <p:nvPicPr>
                      <p:cNvPr id="0" name="Объект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4506518"/>
                        <a:ext cx="9031288" cy="55959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11047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шаблон Jalinga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Шаблон белый.potx" id="{D3B8C3D6-BB7F-4BAB-A376-1D4FDF649CF6}" vid="{484B9871-AB5D-4CA9-B789-4F3278ABC90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 белый_Положения лектора</Template>
  <TotalTime>3527</TotalTime>
  <Words>2106</Words>
  <Application>Microsoft Office PowerPoint</Application>
  <PresentationFormat>Экран (16:9)</PresentationFormat>
  <Paragraphs>636</Paragraphs>
  <Slides>18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5" baseType="lpstr">
      <vt:lpstr>a_AvanteBs</vt:lpstr>
      <vt:lpstr>Arial</vt:lpstr>
      <vt:lpstr>Calibri</vt:lpstr>
      <vt:lpstr>Times New Roman</vt:lpstr>
      <vt:lpstr>Times New Roman PSMT</vt:lpstr>
      <vt:lpstr>шаблон Jalinga</vt:lpstr>
      <vt:lpstr>CorelDRAW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Москвитина Валентина Александровна</dc:creator>
  <cp:lastModifiedBy>Левченко Оксана Витальевна</cp:lastModifiedBy>
  <cp:revision>56</cp:revision>
  <cp:lastPrinted>2020-11-11T02:01:12Z</cp:lastPrinted>
  <dcterms:created xsi:type="dcterms:W3CDTF">2019-02-19T07:07:55Z</dcterms:created>
  <dcterms:modified xsi:type="dcterms:W3CDTF">2021-04-12T05:53:51Z</dcterms:modified>
</cp:coreProperties>
</file>