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1" r:id="rId4"/>
    <p:sldId id="262" r:id="rId5"/>
    <p:sldId id="265" r:id="rId6"/>
    <p:sldId id="267" r:id="rId7"/>
    <p:sldId id="268" r:id="rId8"/>
    <p:sldId id="269" r:id="rId9"/>
    <p:sldId id="270" r:id="rId10"/>
    <p:sldId id="271" r:id="rId11"/>
    <p:sldId id="263" r:id="rId12"/>
    <p:sldId id="264" r:id="rId13"/>
    <p:sldId id="272" r:id="rId14"/>
    <p:sldId id="273" r:id="rId15"/>
    <p:sldId id="266"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8E9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025" autoAdjust="0"/>
    <p:restoredTop sz="96433" autoAdjust="0"/>
  </p:normalViewPr>
  <p:slideViewPr>
    <p:cSldViewPr snapToGrid="0">
      <p:cViewPr>
        <p:scale>
          <a:sx n="60" d="100"/>
          <a:sy n="60" d="100"/>
        </p:scale>
        <p:origin x="-1554" y="-3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17953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167720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13193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366191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13194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5870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190988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53026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17143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14267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12.05.2021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417448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9A218-1BD9-44B7-AD25-60C2204205A7}" type="datetimeFigureOut">
              <a:rPr lang="ru-RU" smtClean="0"/>
              <a:pPr/>
              <a:t>12.05.2021</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7EFC-FB93-4B0A-97A4-5DFF6022B23C}" type="slidenum">
              <a:rPr lang="ru-RU" smtClean="0"/>
              <a:pPr/>
              <a:t>‹#›</a:t>
            </a:fld>
            <a:endParaRPr lang="ru-RU"/>
          </a:p>
        </p:txBody>
      </p:sp>
    </p:spTree>
    <p:extLst>
      <p:ext uri="{BB962C8B-B14F-4D97-AF65-F5344CB8AC3E}">
        <p14:creationId xmlns:p14="http://schemas.microsoft.com/office/powerpoint/2010/main" xmlns="" val="274617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irkzan.ru/" TargetMode="External"/><Relationship Id="rId7" Type="http://schemas.openxmlformats.org/officeDocument/2006/relationships/hyperlink" Target="https://mcrk.urfu.ru/ru/nacionalnaja-sistema-kvalifikacii-nsk/informacionnye-resursy/" TargetMode="External"/><Relationship Id="rId12"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nark.ru/" TargetMode="External"/><Relationship Id="rId11" Type="http://schemas.openxmlformats.org/officeDocument/2006/relationships/image" Target="../media/image7.jpeg"/><Relationship Id="rId5" Type="http://schemas.openxmlformats.org/officeDocument/2006/relationships/hyperlink" Target="https://centr-zanyatosti-naseleniya.ru/" TargetMode="External"/><Relationship Id="rId10" Type="http://schemas.openxmlformats.org/officeDocument/2006/relationships/image" Target="../media/image6.png"/><Relationship Id="rId4" Type="http://schemas.openxmlformats.org/officeDocument/2006/relationships/hyperlink" Target="http://angzn.irtel.ru/" TargetMode="Externa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hyperlink" Target="https://worldskills.ru/nashi-proektyi/akademiya-worldskills/bazovyij-czentr/materialyi.html" TargetMode="External"/><Relationship Id="rId7" Type="http://schemas.openxmlformats.org/officeDocument/2006/relationships/hyperlink" Target="https://www.chefs.by/news/attestatsiya-sotrudnikov-v-restoranah/" TargetMode="Externa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pitportal.ru/persona/9062.html" TargetMode="External"/><Relationship Id="rId4" Type="http://schemas.openxmlformats.org/officeDocument/2006/relationships/hyperlink" Target="https://tekhnolog.com/2018/03/18/programma-attestatsii-povarov-bilet-1/" TargetMode="External"/><Relationship Id="rId9" Type="http://schemas.openxmlformats.org/officeDocument/2006/relationships/hyperlink" Target="https://nok-nark.ru/os/list/?filter%5bPROPERTY_SPK_ID%5d=350204&amp;sort%5bby%5d=CODE&amp;sort%5border%5d=as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121" y="0"/>
            <a:ext cx="9135879" cy="6858000"/>
          </a:xfrm>
          <a:prstGeom prst="rect">
            <a:avLst/>
          </a:prstGeom>
        </p:spPr>
      </p:pic>
      <p:sp>
        <p:nvSpPr>
          <p:cNvPr id="4" name="Прямоугольник 3"/>
          <p:cNvSpPr/>
          <p:nvPr/>
        </p:nvSpPr>
        <p:spPr>
          <a:xfrm>
            <a:off x="177421" y="2197290"/>
            <a:ext cx="8423050" cy="3231654"/>
          </a:xfrm>
          <a:prstGeom prst="rect">
            <a:avLst/>
          </a:prstGeom>
        </p:spPr>
        <p:txBody>
          <a:bodyPr wrap="square">
            <a:spAutoFit/>
          </a:bodyPr>
          <a:lstStyle/>
          <a:p>
            <a:pPr algn="ctr"/>
            <a:r>
              <a:rPr lang="ru-RU" sz="6000" b="1" dirty="0" smtClean="0">
                <a:ln w="6350">
                  <a:noFill/>
                </a:ln>
                <a:solidFill>
                  <a:srgbClr val="002060"/>
                </a:solidFill>
                <a:latin typeface="Times New Roman" pitchFamily="18" charset="0"/>
                <a:ea typeface="Tahoma" panose="020B0604030504040204" pitchFamily="34" charset="0"/>
                <a:cs typeface="Times New Roman" pitchFamily="18" charset="0"/>
              </a:rPr>
              <a:t>УД «</a:t>
            </a:r>
            <a:r>
              <a:rPr lang="ru-RU" sz="6000" b="1" dirty="0" smtClean="0">
                <a:ln w="6350">
                  <a:noFill/>
                </a:ln>
                <a:solidFill>
                  <a:srgbClr val="002060"/>
                </a:solidFill>
                <a:latin typeface="Times New Roman" pitchFamily="18" charset="0"/>
                <a:ea typeface="Tahoma" panose="020B0604030504040204" pitchFamily="34" charset="0"/>
                <a:cs typeface="Times New Roman" pitchFamily="18" charset="0"/>
              </a:rPr>
              <a:t>Конструктор карьеры</a:t>
            </a:r>
            <a:r>
              <a:rPr lang="ru-RU" sz="6000" b="1" dirty="0" smtClean="0">
                <a:ln w="6350">
                  <a:noFill/>
                </a:ln>
                <a:solidFill>
                  <a:srgbClr val="002060"/>
                </a:solidFill>
                <a:latin typeface="Times New Roman" pitchFamily="18" charset="0"/>
                <a:ea typeface="Tahoma" panose="020B0604030504040204" pitchFamily="34" charset="0"/>
                <a:cs typeface="Times New Roman" pitchFamily="18" charset="0"/>
              </a:rPr>
              <a:t>»</a:t>
            </a:r>
          </a:p>
          <a:p>
            <a:pPr algn="ctr"/>
            <a:endParaRPr lang="ru-RU" sz="2400" dirty="0" smtClean="0">
              <a:latin typeface="Times New Roman" pitchFamily="18" charset="0"/>
              <a:cs typeface="Times New Roman" pitchFamily="18" charset="0"/>
            </a:endParaRPr>
          </a:p>
          <a:p>
            <a:endParaRPr lang="ru-RU" sz="6000" b="1" dirty="0" smtClean="0">
              <a:ln w="6350">
                <a:noFill/>
              </a:ln>
              <a:solidFill>
                <a:srgbClr val="002060"/>
              </a:solidFill>
              <a:latin typeface="Times New Roman" pitchFamily="18" charset="0"/>
              <a:ea typeface="Tahoma" panose="020B0604030504040204" pitchFamily="34" charset="0"/>
              <a:cs typeface="Times New Roman" pitchFamily="18" charset="0"/>
            </a:endParaRPr>
          </a:p>
        </p:txBody>
      </p:sp>
      <p:sp>
        <p:nvSpPr>
          <p:cNvPr id="3" name="Прямоугольник 2"/>
          <p:cNvSpPr/>
          <p:nvPr/>
        </p:nvSpPr>
        <p:spPr>
          <a:xfrm>
            <a:off x="5383434" y="5700027"/>
            <a:ext cx="3478966" cy="873572"/>
          </a:xfrm>
          <a:prstGeom prst="rect">
            <a:avLst/>
          </a:prstGeom>
        </p:spPr>
        <p:txBody>
          <a:bodyPr wrap="none">
            <a:spAutoFit/>
          </a:bodyPr>
          <a:lstStyle/>
          <a:p>
            <a:pPr>
              <a:lnSpc>
                <a:spcPct val="150000"/>
              </a:lnSpc>
            </a:pPr>
            <a:r>
              <a:rPr lang="ru-RU" b="1" dirty="0" smtClean="0">
                <a:latin typeface="Times New Roman" pitchFamily="18" charset="0"/>
                <a:ea typeface="Tahoma" panose="020B0604030504040204" pitchFamily="34" charset="0"/>
                <a:cs typeface="Times New Roman" pitchFamily="18" charset="0"/>
              </a:rPr>
              <a:t>Федорова Нина Александровна</a:t>
            </a:r>
          </a:p>
          <a:p>
            <a:pPr>
              <a:lnSpc>
                <a:spcPct val="150000"/>
              </a:lnSpc>
            </a:pPr>
            <a:r>
              <a:rPr lang="ru-RU" b="1" dirty="0" smtClean="0">
                <a:latin typeface="Times New Roman" pitchFamily="18" charset="0"/>
                <a:ea typeface="Tahoma" panose="020B0604030504040204" pitchFamily="34" charset="0"/>
                <a:cs typeface="Times New Roman" pitchFamily="18" charset="0"/>
              </a:rPr>
              <a:t>Заведующий отделением </a:t>
            </a:r>
            <a:endParaRPr lang="ru-RU" b="1" dirty="0">
              <a:latin typeface="Times New Roman" pitchFamily="18" charset="0"/>
              <a:ea typeface="Tahoma" panose="020B0604030504040204" pitchFamily="34" charset="0"/>
              <a:cs typeface="Times New Roman" pitchFamily="18" charset="0"/>
            </a:endParaRPr>
          </a:p>
        </p:txBody>
      </p:sp>
      <p:sp>
        <p:nvSpPr>
          <p:cNvPr id="6" name="Прямоугольник 5"/>
          <p:cNvSpPr/>
          <p:nvPr/>
        </p:nvSpPr>
        <p:spPr>
          <a:xfrm>
            <a:off x="179882" y="200401"/>
            <a:ext cx="8645764" cy="553998"/>
          </a:xfrm>
          <a:prstGeom prst="rect">
            <a:avLst/>
          </a:prstGeom>
        </p:spPr>
        <p:txBody>
          <a:bodyPr wrap="none">
            <a:spAutoFit/>
          </a:bodyPr>
          <a:lstStyle/>
          <a:p>
            <a:pPr algn="ctr"/>
            <a:r>
              <a:rPr lang="ru-RU" sz="1500" b="1" dirty="0" smtClean="0">
                <a:ln w="6350">
                  <a:noFill/>
                </a:ln>
                <a:latin typeface="Times New Roman" pitchFamily="18" charset="0"/>
                <a:ea typeface="Tahoma" panose="020B0604030504040204" pitchFamily="34" charset="0"/>
                <a:cs typeface="Times New Roman" pitchFamily="18" charset="0"/>
              </a:rPr>
              <a:t>Государственное автономное профессиональное образовательное учреждение Иркутской области</a:t>
            </a:r>
          </a:p>
          <a:p>
            <a:pPr algn="ctr"/>
            <a:r>
              <a:rPr lang="ru-RU" sz="1500" b="1" dirty="0" smtClean="0">
                <a:ln w="6350">
                  <a:noFill/>
                </a:ln>
                <a:latin typeface="Times New Roman" pitchFamily="18" charset="0"/>
                <a:ea typeface="Tahoma" panose="020B0604030504040204" pitchFamily="34" charset="0"/>
                <a:cs typeface="Times New Roman" pitchFamily="18" charset="0"/>
              </a:rPr>
              <a:t>«Ангарский техникум общественного питания и торговли»</a:t>
            </a:r>
          </a:p>
        </p:txBody>
      </p:sp>
    </p:spTree>
    <p:extLst>
      <p:ext uri="{BB962C8B-B14F-4D97-AF65-F5344CB8AC3E}">
        <p14:creationId xmlns:p14="http://schemas.microsoft.com/office/powerpoint/2010/main" xmlns="" val="2552666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63" y="0"/>
            <a:ext cx="913288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8856" y="212651"/>
            <a:ext cx="8748140" cy="6453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78636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60" y="0"/>
            <a:ext cx="9135879" cy="6858000"/>
          </a:xfrm>
          <a:prstGeom prst="rect">
            <a:avLst/>
          </a:prstGeom>
        </p:spPr>
      </p:pic>
      <p:pic>
        <p:nvPicPr>
          <p:cNvPr id="17412" name="Picture 4" descr="https://sun9-17.userapi.com/c855236/v855236299/1b51a1/cEfc-ET7Kq8.jpg"/>
          <p:cNvPicPr>
            <a:picLocks noChangeAspect="1" noChangeArrowheads="1"/>
          </p:cNvPicPr>
          <p:nvPr/>
        </p:nvPicPr>
        <p:blipFill>
          <a:blip r:embed="rId3"/>
          <a:srcRect/>
          <a:stretch>
            <a:fillRect/>
          </a:stretch>
        </p:blipFill>
        <p:spPr bwMode="auto">
          <a:xfrm>
            <a:off x="5054600" y="598714"/>
            <a:ext cx="3886200" cy="5829299"/>
          </a:xfrm>
          <a:prstGeom prst="rect">
            <a:avLst/>
          </a:prstGeom>
          <a:ln>
            <a:noFill/>
          </a:ln>
          <a:effectLst>
            <a:softEdge rad="112500"/>
          </a:effectLst>
        </p:spPr>
      </p:pic>
      <p:pic>
        <p:nvPicPr>
          <p:cNvPr id="17414" name="Picture 6" descr="https://sun9-51.userapi.com/c205616/v205616299/208f5/IVbat7IxgKQ.jpg"/>
          <p:cNvPicPr>
            <a:picLocks noChangeAspect="1" noChangeArrowheads="1"/>
          </p:cNvPicPr>
          <p:nvPr/>
        </p:nvPicPr>
        <p:blipFill>
          <a:blip r:embed="rId4" cstate="print"/>
          <a:srcRect/>
          <a:stretch>
            <a:fillRect/>
          </a:stretch>
        </p:blipFill>
        <p:spPr bwMode="auto">
          <a:xfrm>
            <a:off x="224654" y="3324771"/>
            <a:ext cx="4829946" cy="3297530"/>
          </a:xfrm>
          <a:prstGeom prst="rect">
            <a:avLst/>
          </a:prstGeom>
          <a:ln>
            <a:noFill/>
          </a:ln>
          <a:effectLst>
            <a:softEdge rad="112500"/>
          </a:effectLst>
        </p:spPr>
      </p:pic>
      <p:pic>
        <p:nvPicPr>
          <p:cNvPr id="6" name="Picture 2" descr="https://sun9-70.userapi.com/c858220/v858220299/134ac7/mNLxKN238K8.jpg"/>
          <p:cNvPicPr>
            <a:picLocks noChangeAspect="1" noChangeArrowheads="1"/>
          </p:cNvPicPr>
          <p:nvPr/>
        </p:nvPicPr>
        <p:blipFill>
          <a:blip r:embed="rId5" cstate="print"/>
          <a:srcRect/>
          <a:stretch>
            <a:fillRect/>
          </a:stretch>
        </p:blipFill>
        <p:spPr bwMode="auto">
          <a:xfrm>
            <a:off x="300668" y="232229"/>
            <a:ext cx="4312359" cy="290285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60" y="0"/>
            <a:ext cx="9135879" cy="6858000"/>
          </a:xfrm>
          <a:prstGeom prst="rect">
            <a:avLst/>
          </a:prstGeom>
        </p:spPr>
      </p:pic>
      <p:pic>
        <p:nvPicPr>
          <p:cNvPr id="16390" name="Picture 6" descr="https://sun9-46.userapi.com/c204828/v204828299/1fd33/7W9fOWhtBxU.jpg"/>
          <p:cNvPicPr>
            <a:picLocks noChangeAspect="1" noChangeArrowheads="1"/>
          </p:cNvPicPr>
          <p:nvPr/>
        </p:nvPicPr>
        <p:blipFill>
          <a:blip r:embed="rId3" cstate="print"/>
          <a:srcRect/>
          <a:stretch>
            <a:fillRect/>
          </a:stretch>
        </p:blipFill>
        <p:spPr bwMode="auto">
          <a:xfrm>
            <a:off x="4601980" y="209864"/>
            <a:ext cx="4357817" cy="2907482"/>
          </a:xfrm>
          <a:prstGeom prst="rect">
            <a:avLst/>
          </a:prstGeom>
          <a:ln>
            <a:noFill/>
          </a:ln>
          <a:effectLst>
            <a:softEdge rad="112500"/>
          </a:effectLst>
        </p:spPr>
      </p:pic>
      <p:pic>
        <p:nvPicPr>
          <p:cNvPr id="1026" name="Picture 2" descr="C:\Users\Нина\ФОТО ПР отдел 2019-2020\Мастер класс 27.09.2019\IMG_20190927_103902.jpg"/>
          <p:cNvPicPr>
            <a:picLocks noChangeAspect="1" noChangeArrowheads="1"/>
          </p:cNvPicPr>
          <p:nvPr/>
        </p:nvPicPr>
        <p:blipFill>
          <a:blip r:embed="rId4" cstate="print"/>
          <a:srcRect/>
          <a:stretch>
            <a:fillRect/>
          </a:stretch>
        </p:blipFill>
        <p:spPr bwMode="auto">
          <a:xfrm>
            <a:off x="236482" y="3141280"/>
            <a:ext cx="4619297" cy="3464473"/>
          </a:xfrm>
          <a:prstGeom prst="rect">
            <a:avLst/>
          </a:prstGeom>
          <a:ln>
            <a:noFill/>
          </a:ln>
          <a:effectLst>
            <a:softEdge rad="112500"/>
          </a:effectLst>
        </p:spPr>
      </p:pic>
      <p:pic>
        <p:nvPicPr>
          <p:cNvPr id="1027" name="Picture 3" descr="C:\Users\Нина\Desktop\фото 21.04.2021\3.jpg"/>
          <p:cNvPicPr>
            <a:picLocks noChangeAspect="1" noChangeArrowheads="1"/>
          </p:cNvPicPr>
          <p:nvPr/>
        </p:nvPicPr>
        <p:blipFill>
          <a:blip r:embed="rId5" cstate="print"/>
          <a:srcRect/>
          <a:stretch>
            <a:fillRect/>
          </a:stretch>
        </p:blipFill>
        <p:spPr bwMode="auto">
          <a:xfrm>
            <a:off x="4759552" y="3364362"/>
            <a:ext cx="4384448" cy="3115266"/>
          </a:xfrm>
          <a:prstGeom prst="rect">
            <a:avLst/>
          </a:prstGeom>
          <a:ln>
            <a:noFill/>
          </a:ln>
          <a:effectLst>
            <a:softEdge rad="112500"/>
          </a:effectLst>
        </p:spPr>
      </p:pic>
      <p:pic>
        <p:nvPicPr>
          <p:cNvPr id="1028" name="Picture 4" descr="C:\Users\Нина\Desktop\фото 21.04.2021\5.jpg"/>
          <p:cNvPicPr>
            <a:picLocks noChangeAspect="1" noChangeArrowheads="1"/>
          </p:cNvPicPr>
          <p:nvPr/>
        </p:nvPicPr>
        <p:blipFill>
          <a:blip r:embed="rId6" cstate="print"/>
          <a:srcRect/>
          <a:stretch>
            <a:fillRect/>
          </a:stretch>
        </p:blipFill>
        <p:spPr bwMode="auto">
          <a:xfrm>
            <a:off x="472966" y="204950"/>
            <a:ext cx="3941378" cy="295603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63" y="0"/>
            <a:ext cx="913288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366283" y="173204"/>
            <a:ext cx="6294474" cy="584775"/>
          </a:xfrm>
          <a:prstGeom prst="rect">
            <a:avLst/>
          </a:prstGeom>
          <a:noFill/>
        </p:spPr>
        <p:txBody>
          <a:bodyPr wrap="square" rtlCol="0">
            <a:spAutoFit/>
          </a:bodyPr>
          <a:lstStyle/>
          <a:p>
            <a:pPr algn="r"/>
            <a:r>
              <a:rPr lang="ru-RU" sz="3200" b="1" dirty="0" smtClean="0">
                <a:latin typeface="Times New Roman" panose="02020603050405020304" pitchFamily="18" charset="0"/>
                <a:cs typeface="Times New Roman" panose="02020603050405020304" pitchFamily="18" charset="0"/>
              </a:rPr>
              <a:t>Трудности студентов</a:t>
            </a:r>
            <a:endParaRPr lang="ru-RU" sz="32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3924077"/>
            <a:ext cx="8867553" cy="1323439"/>
          </a:xfrm>
          <a:prstGeom prst="rect">
            <a:avLst/>
          </a:prstGeom>
        </p:spPr>
        <p:txBody>
          <a:bodyPr wrap="square">
            <a:spAutoFit/>
          </a:bodyPr>
          <a:lstStyle/>
          <a:p>
            <a:pPr algn="just"/>
            <a:r>
              <a:rPr lang="ru-RU" sz="2000" dirty="0" smtClean="0">
                <a:latin typeface="Times New Roman"/>
                <a:ea typeface="Calibri"/>
                <a:cs typeface="Times New Roman"/>
              </a:rPr>
              <a:t>- </a:t>
            </a:r>
            <a:r>
              <a:rPr lang="ru-RU" sz="2000" dirty="0">
                <a:latin typeface="Times New Roman"/>
                <a:ea typeface="Calibri"/>
                <a:cs typeface="Times New Roman"/>
              </a:rPr>
              <a:t>ожидания студентов и представления их о своей будущей профессиональной деятельности в части з\п, трудозатрат на рабочем месте не всегда совпадают с реальностью (ребята рисуют радужную картинку: чаще всего они видят себя шеф-поваром в престижном ресторане с з\п не менее 40 тыс. </a:t>
            </a:r>
            <a:r>
              <a:rPr lang="ru-RU" sz="2000" dirty="0" err="1">
                <a:latin typeface="Times New Roman"/>
                <a:ea typeface="Calibri"/>
                <a:cs typeface="Times New Roman"/>
              </a:rPr>
              <a:t>руб</a:t>
            </a:r>
            <a:r>
              <a:rPr lang="ru-RU" sz="2000" dirty="0">
                <a:latin typeface="Times New Roman"/>
                <a:ea typeface="Calibri"/>
                <a:cs typeface="Times New Roman"/>
              </a:rPr>
              <a:t>).</a:t>
            </a:r>
            <a:endParaRPr lang="ru-RU" dirty="0">
              <a:ea typeface="Calibri"/>
              <a:cs typeface="Times New Roman"/>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692" y="589441"/>
            <a:ext cx="3334636" cy="333463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Прямоугольник 3"/>
          <p:cNvSpPr/>
          <p:nvPr/>
        </p:nvSpPr>
        <p:spPr>
          <a:xfrm>
            <a:off x="2636874" y="1016282"/>
            <a:ext cx="6326373" cy="2554545"/>
          </a:xfrm>
          <a:prstGeom prst="rect">
            <a:avLst/>
          </a:prstGeom>
        </p:spPr>
        <p:txBody>
          <a:bodyPr wrap="square">
            <a:spAutoFit/>
          </a:bodyPr>
          <a:lstStyle/>
          <a:p>
            <a:pPr marL="285750" lvl="0" indent="-285750" algn="just">
              <a:buFontTx/>
              <a:buChar char="-"/>
            </a:pPr>
            <a:r>
              <a:rPr lang="ru-RU" sz="2000" dirty="0">
                <a:solidFill>
                  <a:prstClr val="black"/>
                </a:solidFill>
                <a:latin typeface="Times New Roman"/>
                <a:ea typeface="Calibri"/>
                <a:cs typeface="Times New Roman"/>
              </a:rPr>
              <a:t>сложности вызывает всё то, что для нас кажется привычным и понятным -  от простых терминов (профессия, специальность, рынок труда) до таких понятий как национальная система квалификации, независимая оценка квалификации. Это накладывает свой отпечаток на проведение уроков, т.к. порой требуется значительное время на занятии для разбора привычной, на первый взгляд, терминологии.</a:t>
            </a:r>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7889" y="5232187"/>
            <a:ext cx="2555358" cy="14373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0752" y="5271754"/>
            <a:ext cx="2953304" cy="1419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00130" y="5128214"/>
            <a:ext cx="2099930" cy="157494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26398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63" y="0"/>
            <a:ext cx="913288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573619" y="233916"/>
            <a:ext cx="6422065" cy="523220"/>
          </a:xfrm>
          <a:prstGeom prst="rect">
            <a:avLst/>
          </a:prstGeom>
          <a:noFill/>
        </p:spPr>
        <p:txBody>
          <a:bodyPr wrap="square" rtlCol="0">
            <a:spAutoFit/>
          </a:bodyPr>
          <a:lstStyle/>
          <a:p>
            <a:pPr algn="ctr"/>
            <a:r>
              <a:rPr lang="ru-RU" sz="2800" b="1" dirty="0" smtClean="0">
                <a:latin typeface="Times New Roman" panose="02020603050405020304" pitchFamily="18" charset="0"/>
                <a:cs typeface="Times New Roman" panose="02020603050405020304" pitchFamily="18" charset="0"/>
              </a:rPr>
              <a:t>Трудности преподавателя</a:t>
            </a:r>
            <a:endParaRPr lang="ru-RU" sz="28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48857" y="924392"/>
            <a:ext cx="8768316" cy="2246769"/>
          </a:xfrm>
          <a:prstGeom prst="rect">
            <a:avLst/>
          </a:prstGeom>
        </p:spPr>
        <p:txBody>
          <a:bodyPr wrap="square">
            <a:spAutoFit/>
          </a:bodyPr>
          <a:lstStyle/>
          <a:p>
            <a:pPr algn="just"/>
            <a:r>
              <a:rPr lang="ru-RU" sz="2000" dirty="0">
                <a:latin typeface="Times New Roman"/>
                <a:ea typeface="Calibri"/>
                <a:cs typeface="Times New Roman"/>
              </a:rPr>
              <a:t>Кадровое обеспечение данной дисциплины </a:t>
            </a:r>
            <a:r>
              <a:rPr lang="ru-RU" sz="2000" dirty="0" smtClean="0">
                <a:latin typeface="Times New Roman"/>
                <a:ea typeface="Calibri"/>
                <a:cs typeface="Times New Roman"/>
              </a:rPr>
              <a:t>требует </a:t>
            </a:r>
            <a:r>
              <a:rPr lang="ru-RU" sz="2000" dirty="0">
                <a:latin typeface="Times New Roman"/>
                <a:ea typeface="Calibri"/>
                <a:cs typeface="Times New Roman"/>
              </a:rPr>
              <a:t>особого внимания, т.к. преподаватель должен сочетать в себе комплекс компетенций: с одной стороны это должен быть специалист, хорошо ориентирующийся и разбирающийся в той  профессиональной области, что и у будущих выпускников, а с другой стороны, те интерактивные формы работы, которые предполагает программа, предусматривают наличие у него  умений педагога-психолога, но кроме этого этот человек должен умело пользоваться ИКТ.</a:t>
            </a:r>
            <a:endParaRPr lang="ru-RU" dirty="0">
              <a:ea typeface="Calibri"/>
              <a:cs typeface="Times New Roman"/>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8856" y="3208374"/>
            <a:ext cx="6092455" cy="34270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83158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14620"/>
            <a:ext cx="9144000" cy="65629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60" y="0"/>
            <a:ext cx="9135879" cy="6858000"/>
          </a:xfrm>
          <a:prstGeom prst="rect">
            <a:avLst/>
          </a:prstGeom>
        </p:spPr>
      </p:pic>
      <p:graphicFrame>
        <p:nvGraphicFramePr>
          <p:cNvPr id="5" name="Таблица 4"/>
          <p:cNvGraphicFramePr>
            <a:graphicFrameLocks noGrp="1"/>
          </p:cNvGraphicFramePr>
          <p:nvPr/>
        </p:nvGraphicFramePr>
        <p:xfrm>
          <a:off x="177421" y="696035"/>
          <a:ext cx="8802806" cy="5940846"/>
        </p:xfrm>
        <a:graphic>
          <a:graphicData uri="http://schemas.openxmlformats.org/drawingml/2006/table">
            <a:tbl>
              <a:tblPr>
                <a:tableStyleId>{21E4AEA4-8DFA-4A89-87EB-49C32662AFE0}</a:tableStyleId>
              </a:tblPr>
              <a:tblGrid>
                <a:gridCol w="2489938"/>
                <a:gridCol w="3663315"/>
                <a:gridCol w="2649553"/>
              </a:tblGrid>
              <a:tr h="492427">
                <a:tc>
                  <a:txBody>
                    <a:bodyPr/>
                    <a:lstStyle/>
                    <a:p>
                      <a:pPr algn="ctr">
                        <a:lnSpc>
                          <a:spcPct val="115000"/>
                        </a:lnSpc>
                        <a:spcAft>
                          <a:spcPts val="0"/>
                        </a:spcAft>
                      </a:pPr>
                      <a:r>
                        <a:rPr lang="ru-RU" sz="1400" b="1" dirty="0">
                          <a:latin typeface="Times New Roman" pitchFamily="18" charset="0"/>
                          <a:cs typeface="Times New Roman" pitchFamily="18" charset="0"/>
                        </a:rPr>
                        <a:t>Код, профессия/специальность</a:t>
                      </a:r>
                      <a:endParaRPr lang="ru-RU" sz="1400" b="1"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pitchFamily="18" charset="0"/>
                          <a:cs typeface="Times New Roman" pitchFamily="18" charset="0"/>
                        </a:rPr>
                        <a:t>Учебный план </a:t>
                      </a:r>
                      <a:endParaRPr lang="ru-RU" sz="1400" b="1"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pitchFamily="18" charset="0"/>
                          <a:cs typeface="Times New Roman" pitchFamily="18" charset="0"/>
                        </a:rPr>
                        <a:t>Курс реализации</a:t>
                      </a:r>
                    </a:p>
                    <a:p>
                      <a:pPr algn="ctr">
                        <a:lnSpc>
                          <a:spcPct val="115000"/>
                        </a:lnSpc>
                        <a:spcAft>
                          <a:spcPts val="0"/>
                        </a:spcAft>
                      </a:pPr>
                      <a:r>
                        <a:rPr lang="ru-RU" sz="1400" b="1" dirty="0">
                          <a:latin typeface="Times New Roman" pitchFamily="18" charset="0"/>
                          <a:cs typeface="Times New Roman" pitchFamily="18" charset="0"/>
                        </a:rPr>
                        <a:t>УД "Конструктор карьеры"</a:t>
                      </a:r>
                      <a:endParaRPr lang="ru-RU" sz="1400" b="1"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5822">
                <a:tc rowSpan="4">
                  <a:txBody>
                    <a:bodyPr/>
                    <a:lstStyle/>
                    <a:p>
                      <a:pPr>
                        <a:lnSpc>
                          <a:spcPct val="115000"/>
                        </a:lnSpc>
                        <a:spcAft>
                          <a:spcPts val="0"/>
                        </a:spcAft>
                      </a:pPr>
                      <a:r>
                        <a:rPr lang="ru-RU" sz="1600" b="1" dirty="0">
                          <a:latin typeface="Times New Roman" pitchFamily="18" charset="0"/>
                          <a:cs typeface="Times New Roman" pitchFamily="18" charset="0"/>
                        </a:rPr>
                        <a:t>43.01.09 Повар, кондитер</a:t>
                      </a:r>
                      <a:endParaRPr lang="ru-RU" sz="1600" b="1"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cs typeface="Times New Roman" pitchFamily="18" charset="0"/>
                        </a:rPr>
                        <a:t>учебный план по профессии 43.01.09 Повар, кондитер на </a:t>
                      </a:r>
                      <a:r>
                        <a:rPr lang="ru-RU" sz="1600" dirty="0" smtClean="0">
                          <a:latin typeface="Times New Roman" pitchFamily="18" charset="0"/>
                          <a:cs typeface="Times New Roman" pitchFamily="18" charset="0"/>
                        </a:rPr>
                        <a:t>2018/2020 </a:t>
                      </a:r>
                      <a:r>
                        <a:rPr lang="ru-RU" sz="1600" dirty="0" err="1">
                          <a:latin typeface="Times New Roman" pitchFamily="18" charset="0"/>
                          <a:cs typeface="Times New Roman" pitchFamily="18" charset="0"/>
                        </a:rPr>
                        <a:t>гг</a:t>
                      </a:r>
                      <a:r>
                        <a:rPr lang="ru-RU" sz="1600" dirty="0">
                          <a:latin typeface="Times New Roman" pitchFamily="18" charset="0"/>
                          <a:cs typeface="Times New Roman" pitchFamily="18" charset="0"/>
                        </a:rPr>
                        <a:t>  (на базе среднего общего образования)</a:t>
                      </a: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nSpc>
                          <a:spcPct val="115000"/>
                        </a:lnSpc>
                        <a:spcAft>
                          <a:spcPts val="0"/>
                        </a:spcAft>
                      </a:pPr>
                      <a:r>
                        <a:rPr lang="ru-RU" sz="1600" dirty="0">
                          <a:latin typeface="Times New Roman" pitchFamily="18" charset="0"/>
                          <a:cs typeface="Times New Roman" pitchFamily="18" charset="0"/>
                        </a:rPr>
                        <a:t>1 курс, 1 полугодие, 54 часа</a:t>
                      </a: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0039">
                <a:tc vMerge="1">
                  <a:txBody>
                    <a:bodyPr/>
                    <a:lstStyle/>
                    <a:p>
                      <a:pPr>
                        <a:lnSpc>
                          <a:spcPct val="115000"/>
                        </a:lnSpc>
                        <a:spcAft>
                          <a:spcPts val="0"/>
                        </a:spcAft>
                      </a:pPr>
                      <a:endParaRPr lang="ru-RU" sz="1600" b="1"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cs typeface="Times New Roman" pitchFamily="18" charset="0"/>
                        </a:rPr>
                        <a:t>учебный план по профессии 43.01.09 Повар, кондитер на </a:t>
                      </a:r>
                      <a:r>
                        <a:rPr lang="ru-RU" sz="1600" dirty="0" smtClean="0">
                          <a:latin typeface="Times New Roman" pitchFamily="18" charset="0"/>
                          <a:cs typeface="Times New Roman" pitchFamily="18" charset="0"/>
                        </a:rPr>
                        <a:t>2019/2021 </a:t>
                      </a:r>
                      <a:r>
                        <a:rPr lang="ru-RU" sz="1600" dirty="0" err="1" smtClean="0">
                          <a:latin typeface="Times New Roman" pitchFamily="18" charset="0"/>
                          <a:cs typeface="Times New Roman" pitchFamily="18" charset="0"/>
                        </a:rPr>
                        <a:t>гг</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(на базе среднего общего образования)</a:t>
                      </a: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ct val="115000"/>
                        </a:lnSpc>
                        <a:spcAft>
                          <a:spcPts val="0"/>
                        </a:spcAft>
                      </a:pP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5822">
                <a:tc vMerge="1">
                  <a:txBody>
                    <a:bodyPr/>
                    <a:lstStyle/>
                    <a:p>
                      <a:pPr>
                        <a:lnSpc>
                          <a:spcPct val="115000"/>
                        </a:lnSpc>
                        <a:spcAft>
                          <a:spcPts val="0"/>
                        </a:spcAft>
                      </a:pPr>
                      <a:endParaRPr lang="ru-RU" sz="1600" b="1"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cs typeface="Times New Roman" pitchFamily="18" charset="0"/>
                        </a:rPr>
                        <a:t>учебный план по профессии 43.01.09 Повар, кондитер на 2020/2022 </a:t>
                      </a:r>
                      <a:r>
                        <a:rPr lang="ru-RU" sz="1600" dirty="0" err="1">
                          <a:latin typeface="Times New Roman" pitchFamily="18" charset="0"/>
                          <a:cs typeface="Times New Roman" pitchFamily="18" charset="0"/>
                        </a:rPr>
                        <a:t>гг</a:t>
                      </a:r>
                      <a:r>
                        <a:rPr lang="ru-RU" sz="1600" dirty="0">
                          <a:latin typeface="Times New Roman" pitchFamily="18" charset="0"/>
                          <a:cs typeface="Times New Roman" pitchFamily="18" charset="0"/>
                        </a:rPr>
                        <a:t>  (на базе среднего общего образования)</a:t>
                      </a: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ct val="115000"/>
                        </a:lnSpc>
                        <a:spcAft>
                          <a:spcPts val="0"/>
                        </a:spcAft>
                      </a:pP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8928">
                <a:tc vMerge="1">
                  <a:txBody>
                    <a:bodyPr/>
                    <a:lstStyle/>
                    <a:p>
                      <a:endParaRPr lang="ru-RU"/>
                    </a:p>
                  </a:txBody>
                  <a:tcPr/>
                </a:tc>
                <a:tc>
                  <a:txBody>
                    <a:bodyPr/>
                    <a:lstStyle/>
                    <a:p>
                      <a:pPr>
                        <a:lnSpc>
                          <a:spcPct val="115000"/>
                        </a:lnSpc>
                        <a:spcAft>
                          <a:spcPts val="0"/>
                        </a:spcAft>
                      </a:pPr>
                      <a:r>
                        <a:rPr lang="ru-RU" sz="1600">
                          <a:latin typeface="Times New Roman" pitchFamily="18" charset="0"/>
                          <a:cs typeface="Times New Roman" pitchFamily="18" charset="0"/>
                        </a:rPr>
                        <a:t>учебный план по профессии 43.01.09 Повар, кондитер на 2020/2024 гг (на базе основного общего образования)</a:t>
                      </a:r>
                      <a:endParaRPr lang="ru-RU" sz="160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cs typeface="Times New Roman" pitchFamily="18" charset="0"/>
                        </a:rPr>
                        <a:t>3 курс, 2 полугодие – 36 часов, 4 курс , 1 полугодие – 25 часов, 2 полугодие – 26 часов, итого 89 часов</a:t>
                      </a: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17808">
                <a:tc>
                  <a:txBody>
                    <a:bodyPr/>
                    <a:lstStyle/>
                    <a:p>
                      <a:pPr>
                        <a:lnSpc>
                          <a:spcPct val="115000"/>
                        </a:lnSpc>
                        <a:spcAft>
                          <a:spcPts val="0"/>
                        </a:spcAft>
                      </a:pPr>
                      <a:r>
                        <a:rPr lang="ru-RU" sz="1600" b="1" dirty="0">
                          <a:latin typeface="Times New Roman" pitchFamily="18" charset="0"/>
                          <a:cs typeface="Times New Roman" pitchFamily="18" charset="0"/>
                        </a:rPr>
                        <a:t>43.02.15 Поварское и кондитерское дело</a:t>
                      </a:r>
                      <a:endParaRPr lang="ru-RU" sz="1600" b="1"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1600">
                          <a:latin typeface="Times New Roman" pitchFamily="18" charset="0"/>
                          <a:cs typeface="Times New Roman" pitchFamily="18" charset="0"/>
                        </a:rPr>
                        <a:t>учебный план по специальности</a:t>
                      </a:r>
                    </a:p>
                    <a:p>
                      <a:pPr>
                        <a:lnSpc>
                          <a:spcPct val="115000"/>
                        </a:lnSpc>
                        <a:spcAft>
                          <a:spcPts val="0"/>
                        </a:spcAft>
                      </a:pPr>
                      <a:r>
                        <a:rPr lang="ru-RU" sz="1600">
                          <a:latin typeface="Times New Roman" pitchFamily="18" charset="0"/>
                          <a:cs typeface="Times New Roman" pitchFamily="18" charset="0"/>
                        </a:rPr>
                        <a:t>43.02.15 Поварское и кондитерское дело на 2020/2024 гг  (на базе основного общего образования)</a:t>
                      </a:r>
                      <a:endParaRPr lang="ru-RU" sz="160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ru-RU" sz="1600" dirty="0">
                          <a:latin typeface="Times New Roman" pitchFamily="18" charset="0"/>
                          <a:cs typeface="Times New Roman" pitchFamily="18" charset="0"/>
                        </a:rPr>
                        <a:t>3 курс, 2 полугодие – 54 часа</a:t>
                      </a:r>
                      <a:endParaRPr lang="ru-RU" sz="1600" dirty="0">
                        <a:latin typeface="Times New Roman" pitchFamily="18" charset="0"/>
                        <a:ea typeface="Times New Roman"/>
                        <a:cs typeface="Times New Roman" pitchFamily="18" charset="0"/>
                      </a:endParaRPr>
                    </a:p>
                  </a:txBody>
                  <a:tcPr marL="53544" marR="535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709683" y="286603"/>
            <a:ext cx="7670042"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Реализация УД «Конструктор карьеры» в ГАПОУ ИО АТОПТ</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333666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60" y="0"/>
            <a:ext cx="9135879" cy="6858000"/>
          </a:xfrm>
          <a:prstGeom prst="rect">
            <a:avLst/>
          </a:prstGeom>
        </p:spPr>
      </p:pic>
      <p:sp>
        <p:nvSpPr>
          <p:cNvPr id="6" name="TextBox 5"/>
          <p:cNvSpPr txBox="1"/>
          <p:nvPr/>
        </p:nvSpPr>
        <p:spPr>
          <a:xfrm>
            <a:off x="1291771" y="217715"/>
            <a:ext cx="6096000" cy="861774"/>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Методическое обеспечение</a:t>
            </a:r>
          </a:p>
          <a:p>
            <a:endParaRPr lang="ru-RU" dirty="0"/>
          </a:p>
        </p:txBody>
      </p:sp>
      <p:pic>
        <p:nvPicPr>
          <p:cNvPr id="8" name="Рисунок 7" descr="FOOODLE Школа Естественного Здоровья FOOODLE - Part 12"/>
          <p:cNvPicPr/>
          <p:nvPr/>
        </p:nvPicPr>
        <p:blipFill>
          <a:blip r:embed="rId3"/>
          <a:srcRect l="5000" t="5189" r="5156" b="20759"/>
          <a:stretch>
            <a:fillRect/>
          </a:stretch>
        </p:blipFill>
        <p:spPr bwMode="auto">
          <a:xfrm>
            <a:off x="3039533" y="2768601"/>
            <a:ext cx="6104467" cy="4089400"/>
          </a:xfrm>
          <a:prstGeom prst="rect">
            <a:avLst/>
          </a:prstGeom>
          <a:ln>
            <a:noFill/>
          </a:ln>
          <a:effectLst>
            <a:softEdge rad="112500"/>
          </a:effectLst>
        </p:spPr>
      </p:pic>
      <p:sp>
        <p:nvSpPr>
          <p:cNvPr id="1025" name="Rectangle 1"/>
          <p:cNvSpPr>
            <a:spLocks noChangeArrowheads="1"/>
          </p:cNvSpPr>
          <p:nvPr/>
        </p:nvSpPr>
        <p:spPr bwMode="auto">
          <a:xfrm>
            <a:off x="0" y="986971"/>
            <a:ext cx="914400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ts val="1200"/>
              </a:spcAft>
              <a:buClrTx/>
              <a:buSzTx/>
              <a:buFont typeface="Wingdings" pitchFamily="2" charset="2"/>
              <a:buChar char="v"/>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40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рабочая программа учебной дисциплины</a:t>
            </a:r>
            <a:r>
              <a:rPr lang="ru-RU" sz="1400" dirty="0" smtClean="0">
                <a:latin typeface="Times New Roman" pitchFamily="18" charset="0"/>
                <a:ea typeface="Calibri" pitchFamily="34" charset="0"/>
                <a:cs typeface="Times New Roman" pitchFamily="18" charset="0"/>
              </a:rPr>
              <a:t>  </a:t>
            </a:r>
            <a:r>
              <a:rPr kumimoji="0" lang="ru-RU" sz="240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УД.10 </a:t>
            </a:r>
            <a:r>
              <a:rPr lang="ru-RU" sz="2400" dirty="0" smtClean="0">
                <a:latin typeface="Times New Roman" pitchFamily="18" charset="0"/>
                <a:ea typeface="Calibri" pitchFamily="34" charset="0"/>
                <a:cs typeface="Times New Roman" pitchFamily="18" charset="0"/>
              </a:rPr>
              <a:t>«К</a:t>
            </a:r>
            <a:r>
              <a:rPr kumimoji="0" lang="ru-RU" sz="240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онструктор карьеры» программы подготовки квалифицированных рабочих и служащих </a:t>
            </a:r>
            <a:r>
              <a:rPr lang="ru-RU" sz="1400" dirty="0" smtClean="0">
                <a:latin typeface="Times New Roman" pitchFamily="18" charset="0"/>
                <a:ea typeface="Calibri" pitchFamily="34" charset="0"/>
                <a:cs typeface="Times New Roman" pitchFamily="18" charset="0"/>
              </a:rPr>
              <a:t> </a:t>
            </a:r>
            <a:r>
              <a:rPr kumimoji="0" lang="ru-RU" sz="240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 профессии 43.01.09 повар, кондитер;</a:t>
            </a:r>
          </a:p>
          <a:p>
            <a:pPr marL="0" marR="0" lvl="0" indent="0" defTabSz="914400" rtl="0" eaLnBrk="0" fontAlgn="base" latinLnBrk="0" hangingPunct="0">
              <a:lnSpc>
                <a:spcPct val="100000"/>
              </a:lnSpc>
              <a:spcBef>
                <a:spcPct val="0"/>
              </a:spcBef>
              <a:spcAft>
                <a:spcPts val="1200"/>
              </a:spcAft>
              <a:buClrTx/>
              <a:buSzTx/>
              <a:buFont typeface="Wingdings" pitchFamily="2" charset="2"/>
              <a:buChar char="v"/>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ru-RU" sz="2400" dirty="0" smtClean="0">
                <a:latin typeface="Times New Roman" pitchFamily="18" charset="0"/>
                <a:cs typeface="Times New Roman" pitchFamily="18" charset="0"/>
              </a:rPr>
              <a:t>методические рекомендации для выполнения практических работ;</a:t>
            </a:r>
          </a:p>
          <a:p>
            <a:pPr marL="0" marR="0" lvl="0" indent="0" defTabSz="914400" rtl="0" eaLnBrk="0" fontAlgn="base" latinLnBrk="0" hangingPunct="0">
              <a:lnSpc>
                <a:spcPct val="100000"/>
              </a:lnSpc>
              <a:spcBef>
                <a:spcPct val="0"/>
              </a:spcBef>
              <a:spcAft>
                <a:spcPts val="1200"/>
              </a:spcAft>
              <a:buClrTx/>
              <a:buSzTx/>
              <a:buFont typeface="Wingdings" pitchFamily="2" charset="2"/>
              <a:buChar char="v"/>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400" i="0" u="none" strike="noStrike" cap="none" normalizeH="0" baseline="0" dirty="0" smtClean="0">
                <a:ln>
                  <a:noFill/>
                </a:ln>
                <a:solidFill>
                  <a:schemeClr val="tx1"/>
                </a:solidFill>
                <a:effectLst/>
                <a:latin typeface="Times New Roman" pitchFamily="18" charset="0"/>
                <a:cs typeface="Times New Roman" pitchFamily="18" charset="0"/>
              </a:rPr>
              <a:t>УМК;</a:t>
            </a:r>
          </a:p>
          <a:p>
            <a:pPr marL="0" marR="0" lvl="0" indent="0" defTabSz="914400" rtl="0" eaLnBrk="0" fontAlgn="base" latinLnBrk="0" hangingPunct="0">
              <a:lnSpc>
                <a:spcPct val="100000"/>
              </a:lnSpc>
              <a:spcBef>
                <a:spcPct val="0"/>
              </a:spcBef>
              <a:spcAft>
                <a:spcPts val="1200"/>
              </a:spcAft>
              <a:buClrTx/>
              <a:buSzTx/>
              <a:buFont typeface="Wingdings" pitchFamily="2" charset="2"/>
              <a:buChar char="v"/>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ru-RU" sz="2400" dirty="0" smtClean="0">
                <a:latin typeface="Times New Roman" pitchFamily="18" charset="0"/>
                <a:cs typeface="Times New Roman" pitchFamily="18" charset="0"/>
              </a:rPr>
              <a:t>подбор учебных видео </a:t>
            </a:r>
            <a:r>
              <a:rPr lang="ru-RU" sz="2400" dirty="0" smtClean="0">
                <a:latin typeface="Times New Roman" pitchFamily="18" charset="0"/>
                <a:cs typeface="Times New Roman" pitchFamily="18" charset="0"/>
              </a:rPr>
              <a:t>роликов (сайт НАРК);</a:t>
            </a:r>
            <a:endParaRPr lang="ru-RU" sz="2400" dirty="0" smtClean="0">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ts val="1200"/>
              </a:spcAft>
              <a:buClrTx/>
              <a:buSzTx/>
              <a:buFont typeface="Wingdings" pitchFamily="2" charset="2"/>
              <a:buChar char="v"/>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400" i="0" u="none" strike="noStrike" cap="none" normalizeH="0" baseline="0" dirty="0" smtClean="0">
                <a:ln>
                  <a:noFill/>
                </a:ln>
                <a:solidFill>
                  <a:schemeClr val="tx1"/>
                </a:solidFill>
                <a:effectLst/>
                <a:latin typeface="Times New Roman" pitchFamily="18" charset="0"/>
                <a:cs typeface="Times New Roman" pitchFamily="18" charset="0"/>
              </a:rPr>
              <a:t>презентаций</a:t>
            </a:r>
            <a:r>
              <a:rPr kumimoji="0" lang="ru-RU" sz="2400" i="0" u="none" strike="noStrike" cap="none" normalizeH="0" dirty="0" smtClean="0">
                <a:ln>
                  <a:noFill/>
                </a:ln>
                <a:solidFill>
                  <a:schemeClr val="tx1"/>
                </a:solidFill>
                <a:effectLst/>
                <a:latin typeface="Times New Roman" pitchFamily="18" charset="0"/>
                <a:cs typeface="Times New Roman" pitchFamily="18" charset="0"/>
              </a:rPr>
              <a:t> для проведения уроков.</a:t>
            </a:r>
            <a:endParaRPr kumimoji="0" lang="ru-RU" sz="400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057206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60" y="0"/>
            <a:ext cx="9135879" cy="6858000"/>
          </a:xfrm>
          <a:prstGeom prst="rect">
            <a:avLst/>
          </a:prstGeom>
        </p:spPr>
      </p:pic>
      <p:sp>
        <p:nvSpPr>
          <p:cNvPr id="4" name="TextBox 3"/>
          <p:cNvSpPr txBox="1"/>
          <p:nvPr/>
        </p:nvSpPr>
        <p:spPr>
          <a:xfrm>
            <a:off x="1233714" y="391886"/>
            <a:ext cx="6183086" cy="523220"/>
          </a:xfrm>
          <a:prstGeom prst="rect">
            <a:avLst/>
          </a:prstGeom>
          <a:noFill/>
        </p:spPr>
        <p:txBody>
          <a:bodyPr wrap="square" rtlCol="0">
            <a:spAutoFit/>
          </a:bodyPr>
          <a:lstStyle/>
          <a:p>
            <a:pPr algn="ctr"/>
            <a:r>
              <a:rPr lang="ru-RU" sz="2800" dirty="0" smtClean="0">
                <a:latin typeface="Times New Roman" pitchFamily="18" charset="0"/>
                <a:cs typeface="Times New Roman" pitchFamily="18" charset="0"/>
              </a:rPr>
              <a:t>Интернет ресурсы</a:t>
            </a:r>
            <a:endParaRPr lang="ru-RU" sz="2800" dirty="0">
              <a:latin typeface="Times New Roman" pitchFamily="18" charset="0"/>
              <a:cs typeface="Times New Roman" pitchFamily="18" charset="0"/>
            </a:endParaRPr>
          </a:p>
        </p:txBody>
      </p:sp>
      <p:sp>
        <p:nvSpPr>
          <p:cNvPr id="18433" name="Rectangle 1"/>
          <p:cNvSpPr>
            <a:spLocks noChangeArrowheads="1"/>
          </p:cNvSpPr>
          <p:nvPr/>
        </p:nvSpPr>
        <p:spPr bwMode="auto">
          <a:xfrm>
            <a:off x="118533" y="769685"/>
            <a:ext cx="884257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Министерство труда и занятости населения Иркутской области</a:t>
            </a:r>
          </a:p>
          <a:p>
            <a:pPr marL="0" marR="0" lvl="0" indent="0" algn="l" defTabSz="914400" rtl="0" eaLnBrk="1" fontAlgn="base" latinLnBrk="0" hangingPunct="1">
              <a:lnSpc>
                <a:spcPct val="100000"/>
              </a:lnSpc>
              <a:spcBef>
                <a:spcPct val="0"/>
              </a:spcBef>
              <a:spcAft>
                <a:spcPct val="0"/>
              </a:spcAft>
              <a:buClrTx/>
              <a:buSzTx/>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3"/>
              </a:rPr>
              <a:t>https://irkzan.ru/</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ЦЗН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г.Ангарска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г.Иркутска)</a:t>
            </a:r>
          </a:p>
          <a:p>
            <a:pPr marL="0" marR="0" lvl="0" indent="0" algn="l" defTabSz="914400" rtl="0" eaLnBrk="0" fontAlgn="base" latinLnBrk="0" hangingPunct="0">
              <a:lnSpc>
                <a:spcPct val="100000"/>
              </a:lnSpc>
              <a:spcBef>
                <a:spcPct val="0"/>
              </a:spcBef>
              <a:spcAft>
                <a:spcPct val="0"/>
              </a:spcAft>
              <a:buClrTx/>
              <a:buSzTx/>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4"/>
              </a:rPr>
              <a:t>http://angzn.irtel.ru/</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5"/>
              </a:rPr>
              <a:t>https://centr-zanyatosti-naseleniya.ru/</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Национальное Агентство Развития Квалификаций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6"/>
              </a:rPr>
              <a:t>https://nark.ru/</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Информационные ресурсы НСК </a:t>
            </a:r>
          </a:p>
          <a:p>
            <a:pPr marL="0" marR="0" lvl="0" indent="0" algn="l" defTabSz="914400" rtl="0" eaLnBrk="0" fontAlgn="base" latinLnBrk="0" hangingPunct="0">
              <a:lnSpc>
                <a:spcPct val="100000"/>
              </a:lnSpc>
              <a:spcBef>
                <a:spcPct val="0"/>
              </a:spcBef>
              <a:spcAft>
                <a:spcPct val="0"/>
              </a:spcAft>
              <a:buClrTx/>
              <a:buSzTx/>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7"/>
              </a:rPr>
              <a:t>https://mcrk.urfu.ru/ru/nacionalnaja-sistema-kvalifikacii-nsk/informacionnye-resursy/</a:t>
            </a:r>
            <a:endParaRPr kumimoji="0" lang="ru-RU"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8435" name="Picture 3" descr="http://www.roditelisibiri.ru/wp-content/uploads/2018/02/123.jpg"/>
          <p:cNvPicPr>
            <a:picLocks noChangeAspect="1" noChangeArrowheads="1"/>
          </p:cNvPicPr>
          <p:nvPr/>
        </p:nvPicPr>
        <p:blipFill>
          <a:blip r:embed="rId8"/>
          <a:srcRect/>
          <a:stretch>
            <a:fillRect/>
          </a:stretch>
        </p:blipFill>
        <p:spPr bwMode="auto">
          <a:xfrm>
            <a:off x="5249334" y="3549497"/>
            <a:ext cx="3711774" cy="1114440"/>
          </a:xfrm>
          <a:prstGeom prst="rect">
            <a:avLst/>
          </a:prstGeom>
          <a:noFill/>
        </p:spPr>
      </p:pic>
      <p:pic>
        <p:nvPicPr>
          <p:cNvPr id="9" name="Рисунок 8"/>
          <p:cNvPicPr/>
          <p:nvPr/>
        </p:nvPicPr>
        <p:blipFill>
          <a:blip r:embed="rId9"/>
          <a:srcRect l="4873" t="11480" r="53994" b="69643"/>
          <a:stretch>
            <a:fillRect/>
          </a:stretch>
        </p:blipFill>
        <p:spPr bwMode="auto">
          <a:xfrm>
            <a:off x="189819" y="3549497"/>
            <a:ext cx="4881713" cy="1428901"/>
          </a:xfrm>
          <a:prstGeom prst="rect">
            <a:avLst/>
          </a:prstGeom>
          <a:noFill/>
          <a:ln w="9525">
            <a:noFill/>
            <a:miter lim="800000"/>
            <a:headEnd/>
            <a:tailEnd/>
          </a:ln>
        </p:spPr>
      </p:pic>
      <p:pic>
        <p:nvPicPr>
          <p:cNvPr id="18439" name="Picture 7" descr="https://irkzan.ru/image?file=%2fcms_data%2fusercontent%2fregionaleditor%2f%d0%b3%d0%bb%d0%b0%d0%b2%d0%bd%d0%b0%d1%8f%2f%d0%b3%d0%b5%d1%80%d0%b1.png&amp;width=0&amp;height=0&amp;crop=True&amp;theme=default"/>
          <p:cNvPicPr>
            <a:picLocks noChangeAspect="1" noChangeArrowheads="1"/>
          </p:cNvPicPr>
          <p:nvPr/>
        </p:nvPicPr>
        <p:blipFill>
          <a:blip r:embed="rId10"/>
          <a:srcRect/>
          <a:stretch>
            <a:fillRect/>
          </a:stretch>
        </p:blipFill>
        <p:spPr bwMode="auto">
          <a:xfrm>
            <a:off x="7105221" y="148167"/>
            <a:ext cx="2046514" cy="2046514"/>
          </a:xfrm>
          <a:prstGeom prst="rect">
            <a:avLst/>
          </a:prstGeom>
          <a:noFill/>
        </p:spPr>
      </p:pic>
      <p:pic>
        <p:nvPicPr>
          <p:cNvPr id="18441" name="Picture 9" descr="https://irkzan.ru/image?file=/cms_data/usercontent/regionaleditor/reg/htmltextfiles/%D0%BB%D0%BE%D0%B3%D0%BE-2.jpg&amp;theme=default"/>
          <p:cNvPicPr>
            <a:picLocks noChangeAspect="1" noChangeArrowheads="1"/>
          </p:cNvPicPr>
          <p:nvPr/>
        </p:nvPicPr>
        <p:blipFill>
          <a:blip r:embed="rId11"/>
          <a:srcRect/>
          <a:stretch>
            <a:fillRect/>
          </a:stretch>
        </p:blipFill>
        <p:spPr bwMode="auto">
          <a:xfrm>
            <a:off x="189819" y="5295404"/>
            <a:ext cx="7226980" cy="1359778"/>
          </a:xfrm>
          <a:prstGeom prst="rect">
            <a:avLst/>
          </a:prstGeom>
          <a:noFill/>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7482840" y="4721624"/>
            <a:ext cx="1495285" cy="19335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60" y="0"/>
            <a:ext cx="9135879" cy="6858000"/>
          </a:xfrm>
          <a:prstGeom prst="rect">
            <a:avLst/>
          </a:prstGeom>
        </p:spPr>
      </p:pic>
      <p:sp>
        <p:nvSpPr>
          <p:cNvPr id="3" name="Прямоугольник 2"/>
          <p:cNvSpPr/>
          <p:nvPr/>
        </p:nvSpPr>
        <p:spPr>
          <a:xfrm>
            <a:off x="126999" y="2145433"/>
            <a:ext cx="8708571" cy="923330"/>
          </a:xfrm>
          <a:prstGeom prst="rect">
            <a:avLst/>
          </a:prstGeom>
        </p:spPr>
        <p:txBody>
          <a:bodyPr wrap="square">
            <a:spAutoFit/>
          </a:bodyPr>
          <a:lstStyle/>
          <a:p>
            <a:r>
              <a:rPr lang="ru-RU" b="1" dirty="0" smtClean="0">
                <a:solidFill>
                  <a:srgbClr val="002060"/>
                </a:solidFill>
                <a:latin typeface="Times New Roman" pitchFamily="18" charset="0"/>
                <a:cs typeface="Times New Roman" pitchFamily="18" charset="0"/>
              </a:rPr>
              <a:t>2. </a:t>
            </a:r>
            <a:r>
              <a:rPr lang="ru-RU" dirty="0" smtClean="0">
                <a:solidFill>
                  <a:srgbClr val="002060"/>
                </a:solidFill>
                <a:latin typeface="Times New Roman" pitchFamily="18" charset="0"/>
                <a:cs typeface="Times New Roman" pitchFamily="18" charset="0"/>
              </a:rPr>
              <a:t>Комплексы оценочных средств, </a:t>
            </a:r>
            <a:r>
              <a:rPr lang="ru-RU" dirty="0" err="1" smtClean="0">
                <a:solidFill>
                  <a:srgbClr val="002060"/>
                </a:solidFill>
                <a:latin typeface="Times New Roman" pitchFamily="18" charset="0"/>
                <a:cs typeface="Times New Roman" pitchFamily="18" charset="0"/>
              </a:rPr>
              <a:t>соответсвующие</a:t>
            </a:r>
            <a:r>
              <a:rPr lang="ru-RU" dirty="0" smtClean="0">
                <a:solidFill>
                  <a:srgbClr val="002060"/>
                </a:solidFill>
                <a:latin typeface="Times New Roman" pitchFamily="18" charset="0"/>
                <a:cs typeface="Times New Roman" pitchFamily="18" charset="0"/>
              </a:rPr>
              <a:t> МСВ</a:t>
            </a:r>
          </a:p>
          <a:p>
            <a:r>
              <a:rPr lang="ru-RU" dirty="0" smtClean="0">
                <a:solidFill>
                  <a:schemeClr val="bg1"/>
                </a:solidFill>
                <a:latin typeface="Times New Roman" pitchFamily="18" charset="0"/>
                <a:cs typeface="Times New Roman" pitchFamily="18" charset="0"/>
                <a:hlinkClick r:id="rId3"/>
              </a:rPr>
              <a:t>https://worldskills.ru/nashi-proektyi/akademiya-worldskills/bazovyij-czentr/materialyi.html</a:t>
            </a:r>
            <a:endParaRPr lang="en-US" dirty="0" smtClean="0">
              <a:solidFill>
                <a:schemeClr val="bg1"/>
              </a:solidFill>
              <a:latin typeface="Times New Roman" pitchFamily="18" charset="0"/>
              <a:cs typeface="Times New Roman" pitchFamily="18" charset="0"/>
            </a:endParaRPr>
          </a:p>
          <a:p>
            <a:endParaRPr lang="ru-RU" dirty="0" smtClean="0">
              <a:solidFill>
                <a:schemeClr val="bg1"/>
              </a:solidFill>
              <a:latin typeface="Times New Roman" pitchFamily="18" charset="0"/>
              <a:cs typeface="Times New Roman" pitchFamily="18" charset="0"/>
            </a:endParaRPr>
          </a:p>
        </p:txBody>
      </p:sp>
      <p:sp>
        <p:nvSpPr>
          <p:cNvPr id="4" name="Прямоугольник 3"/>
          <p:cNvSpPr/>
          <p:nvPr/>
        </p:nvSpPr>
        <p:spPr>
          <a:xfrm>
            <a:off x="126999" y="2828415"/>
            <a:ext cx="8715829" cy="1754326"/>
          </a:xfrm>
          <a:prstGeom prst="rect">
            <a:avLst/>
          </a:prstGeom>
        </p:spPr>
        <p:txBody>
          <a:bodyPr wrap="square">
            <a:spAutoFit/>
          </a:bodyPr>
          <a:lstStyle/>
          <a:p>
            <a:r>
              <a:rPr lang="ru-RU" b="1" dirty="0" smtClean="0">
                <a:solidFill>
                  <a:srgbClr val="002060"/>
                </a:solidFill>
                <a:latin typeface="Times New Roman" pitchFamily="18" charset="0"/>
                <a:cs typeface="Times New Roman" pitchFamily="18" charset="0"/>
              </a:rPr>
              <a:t>3. </a:t>
            </a:r>
            <a:r>
              <a:rPr lang="ru-RU" dirty="0" smtClean="0">
                <a:solidFill>
                  <a:srgbClr val="002060"/>
                </a:solidFill>
                <a:latin typeface="Times New Roman" pitchFamily="18" charset="0"/>
                <a:cs typeface="Times New Roman" pitchFamily="18" charset="0"/>
              </a:rPr>
              <a:t>Программа аттестации поваров</a:t>
            </a:r>
          </a:p>
          <a:p>
            <a:pPr>
              <a:buFontTx/>
              <a:buNone/>
            </a:pPr>
            <a:r>
              <a:rPr lang="ru-RU" dirty="0" smtClean="0">
                <a:solidFill>
                  <a:schemeClr val="bg1"/>
                </a:solidFill>
                <a:latin typeface="Times New Roman" pitchFamily="18" charset="0"/>
                <a:cs typeface="Times New Roman" pitchFamily="18" charset="0"/>
                <a:hlinkClick r:id="rId4"/>
              </a:rPr>
              <a:t>https://tekhnolog.com/2018/03/18/programma-attestatsii-povarov-bilet-1/</a:t>
            </a:r>
            <a:endParaRPr lang="ru-RU" dirty="0" smtClean="0">
              <a:solidFill>
                <a:schemeClr val="bg1"/>
              </a:solidFill>
              <a:latin typeface="Times New Roman" pitchFamily="18" charset="0"/>
              <a:cs typeface="Times New Roman" pitchFamily="18" charset="0"/>
            </a:endParaRPr>
          </a:p>
          <a:p>
            <a:pPr>
              <a:buFontTx/>
              <a:buNone/>
            </a:pPr>
            <a:endParaRPr lang="ru-RU" dirty="0" smtClean="0">
              <a:solidFill>
                <a:schemeClr val="bg1"/>
              </a:solidFill>
              <a:latin typeface="Times New Roman" pitchFamily="18" charset="0"/>
              <a:cs typeface="Times New Roman" pitchFamily="18" charset="0"/>
            </a:endParaRPr>
          </a:p>
          <a:p>
            <a:r>
              <a:rPr lang="ru-RU" b="1" dirty="0" smtClean="0">
                <a:latin typeface="Times New Roman" pitchFamily="18" charset="0"/>
                <a:cs typeface="Times New Roman" pitchFamily="18" charset="0"/>
              </a:rPr>
              <a:t>4</a:t>
            </a:r>
            <a:r>
              <a:rPr lang="ru-RU" b="1" dirty="0" smtClean="0">
                <a:solidFill>
                  <a:srgbClr val="002060"/>
                </a:solidFill>
                <a:latin typeface="Times New Roman" pitchFamily="18" charset="0"/>
                <a:cs typeface="Times New Roman" pitchFamily="18" charset="0"/>
              </a:rPr>
              <a:t>. </a:t>
            </a:r>
            <a:r>
              <a:rPr lang="ru-RU" dirty="0" smtClean="0">
                <a:solidFill>
                  <a:srgbClr val="002060"/>
                </a:solidFill>
                <a:latin typeface="Times New Roman" pitchFamily="18" charset="0"/>
                <a:cs typeface="Times New Roman" pitchFamily="18" charset="0"/>
              </a:rPr>
              <a:t>Анкета “Деловые качества” для сотрудника предприятия общественного питания</a:t>
            </a:r>
          </a:p>
          <a:p>
            <a:pPr>
              <a:buFontTx/>
              <a:buNone/>
            </a:pPr>
            <a:r>
              <a:rPr lang="ru-RU" dirty="0" smtClean="0">
                <a:solidFill>
                  <a:schemeClr val="bg1"/>
                </a:solidFill>
                <a:latin typeface="Times New Roman" pitchFamily="18" charset="0"/>
                <a:cs typeface="Times New Roman" pitchFamily="18" charset="0"/>
                <a:hlinkClick r:id="rId5"/>
              </a:rPr>
              <a:t>https://www.pitportal.ru/persona/9062.html</a:t>
            </a:r>
            <a:endParaRPr lang="ru-RU" dirty="0" smtClean="0">
              <a:solidFill>
                <a:schemeClr val="bg1"/>
              </a:solidFill>
              <a:latin typeface="Times New Roman" pitchFamily="18" charset="0"/>
              <a:cs typeface="Times New Roman" pitchFamily="18" charset="0"/>
            </a:endParaRPr>
          </a:p>
          <a:p>
            <a:pPr>
              <a:buFontTx/>
              <a:buNone/>
            </a:pPr>
            <a:endParaRPr lang="ru-RU" dirty="0" smtClean="0">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060" y="4307469"/>
            <a:ext cx="3789007" cy="252600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Прямоугольник 4"/>
          <p:cNvSpPr/>
          <p:nvPr/>
        </p:nvSpPr>
        <p:spPr>
          <a:xfrm>
            <a:off x="3793067" y="4493737"/>
            <a:ext cx="5176761" cy="1477328"/>
          </a:xfrm>
          <a:prstGeom prst="rect">
            <a:avLst/>
          </a:prstGeom>
        </p:spPr>
        <p:txBody>
          <a:bodyPr wrap="square">
            <a:spAutoFit/>
          </a:bodyPr>
          <a:lstStyle/>
          <a:p>
            <a:pPr lvl="0"/>
            <a:r>
              <a:rPr lang="ru-RU" b="1" dirty="0">
                <a:solidFill>
                  <a:prstClr val="black"/>
                </a:solidFill>
                <a:latin typeface="Times New Roman" pitchFamily="18" charset="0"/>
                <a:cs typeface="Times New Roman" pitchFamily="18" charset="0"/>
              </a:rPr>
              <a:t>5. </a:t>
            </a:r>
            <a:r>
              <a:rPr lang="ru-RU" dirty="0">
                <a:solidFill>
                  <a:srgbClr val="002060"/>
                </a:solidFill>
                <a:latin typeface="Times New Roman" pitchFamily="18" charset="0"/>
                <a:cs typeface="Times New Roman" pitchFamily="18" charset="0"/>
              </a:rPr>
              <a:t>Аттестация сотрудников в ресторанах: подробная процедура, примеры проверочных тестов и их анализ</a:t>
            </a:r>
          </a:p>
          <a:p>
            <a:pPr lvl="0"/>
            <a:r>
              <a:rPr lang="ru-RU" dirty="0">
                <a:solidFill>
                  <a:prstClr val="white"/>
                </a:solidFill>
                <a:latin typeface="Times New Roman" pitchFamily="18" charset="0"/>
                <a:cs typeface="Times New Roman" pitchFamily="18" charset="0"/>
                <a:hlinkClick r:id="rId7"/>
              </a:rPr>
              <a:t>https://www.chefs.by/news/attestatsiya-sotrudnikov-v-restoranah/</a:t>
            </a:r>
            <a:endParaRPr lang="ru-RU" dirty="0">
              <a:solidFill>
                <a:prstClr val="white"/>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839833" y="127256"/>
            <a:ext cx="3199392" cy="2218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Прямоугольник 5"/>
          <p:cNvSpPr/>
          <p:nvPr/>
        </p:nvSpPr>
        <p:spPr>
          <a:xfrm>
            <a:off x="126999" y="127256"/>
            <a:ext cx="6189133" cy="2031325"/>
          </a:xfrm>
          <a:prstGeom prst="rect">
            <a:avLst/>
          </a:prstGeom>
        </p:spPr>
        <p:txBody>
          <a:bodyPr wrap="square">
            <a:spAutoFit/>
          </a:bodyPr>
          <a:lstStyle/>
          <a:p>
            <a:pPr lvl="0"/>
            <a:r>
              <a:rPr lang="ru-RU" b="1" dirty="0">
                <a:solidFill>
                  <a:srgbClr val="002060"/>
                </a:solidFill>
                <a:latin typeface="Times New Roman" pitchFamily="18" charset="0"/>
                <a:cs typeface="Times New Roman" pitchFamily="18" charset="0"/>
              </a:rPr>
              <a:t>1. </a:t>
            </a:r>
            <a:r>
              <a:rPr lang="ru-RU" dirty="0">
                <a:solidFill>
                  <a:srgbClr val="002060"/>
                </a:solidFill>
                <a:latin typeface="Times New Roman" pitchFamily="18" charset="0"/>
                <a:cs typeface="Times New Roman" pitchFamily="18" charset="0"/>
              </a:rPr>
              <a:t>Использование примеров оценочных средств для самооценки студентов знаний в соответствии с различными уровнями квалификации. Реестр сведений о проведении независимой оценки квалификации. Оценочные средства</a:t>
            </a:r>
          </a:p>
          <a:p>
            <a:pPr lvl="0"/>
            <a:r>
              <a:rPr lang="ru-RU" dirty="0">
                <a:solidFill>
                  <a:prstClr val="white"/>
                </a:solidFill>
                <a:latin typeface="Times New Roman" pitchFamily="18" charset="0"/>
                <a:cs typeface="Times New Roman" pitchFamily="18" charset="0"/>
                <a:hlinkClick r:id="rId9"/>
              </a:rPr>
              <a:t>https://nok-nark.ru/os/list/?filter%5BPROPERTY_SPK_ID%5D=350204&amp;sort%5Bby%5D=CODE&amp;sort%5Border%5D=asc</a:t>
            </a:r>
            <a:endParaRPr lang="ru-RU"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3288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780770" y="177799"/>
            <a:ext cx="6236230" cy="461665"/>
          </a:xfrm>
          <a:prstGeom prst="rect">
            <a:avLst/>
          </a:prstGeom>
          <a:noFill/>
        </p:spPr>
        <p:txBody>
          <a:bodyPr wrap="square" rtlCol="0">
            <a:spAutoFit/>
          </a:bodyPr>
          <a:lstStyle/>
          <a:p>
            <a:pPr algn="r"/>
            <a:r>
              <a:rPr lang="ru-RU" sz="2400" b="1" dirty="0" smtClean="0">
                <a:latin typeface="Times New Roman" panose="02020603050405020304" pitchFamily="18" charset="0"/>
                <a:cs typeface="Times New Roman" panose="02020603050405020304" pitchFamily="18" charset="0"/>
              </a:rPr>
              <a:t>Практические работы студентов</a:t>
            </a:r>
            <a:endParaRPr lang="ru-RU" sz="2400" b="1"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97" y="67213"/>
            <a:ext cx="2776007" cy="342952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61675" y="639464"/>
            <a:ext cx="3059202" cy="19315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95581" y="2020620"/>
            <a:ext cx="4021419" cy="2102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2497" y="4123268"/>
            <a:ext cx="8944503" cy="26045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272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63" y="0"/>
            <a:ext cx="913288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829" y="110067"/>
            <a:ext cx="5282671" cy="3538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37882" y="1295401"/>
            <a:ext cx="5229390" cy="5497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8853" y="3905250"/>
            <a:ext cx="3659029" cy="27432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95029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63" y="0"/>
            <a:ext cx="913288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7591" y="115856"/>
            <a:ext cx="8856921" cy="6626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40858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63" y="0"/>
            <a:ext cx="913288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93" y="520994"/>
            <a:ext cx="8989825" cy="6209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08480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TotalTime>
  <Words>555</Words>
  <Application>Microsoft Office PowerPoint</Application>
  <PresentationFormat>Экран (4:3)</PresentationFormat>
  <Paragraphs>52</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Горяйнов</dc:creator>
  <cp:lastModifiedBy>Нина</cp:lastModifiedBy>
  <cp:revision>53</cp:revision>
  <dcterms:created xsi:type="dcterms:W3CDTF">2013-11-19T05:52:05Z</dcterms:created>
  <dcterms:modified xsi:type="dcterms:W3CDTF">2021-05-12T00:30:03Z</dcterms:modified>
</cp:coreProperties>
</file>