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5" r:id="rId1"/>
  </p:sldMasterIdLst>
  <p:notesMasterIdLst>
    <p:notesMasterId r:id="rId16"/>
  </p:notesMasterIdLst>
  <p:sldIdLst>
    <p:sldId id="2215" r:id="rId2"/>
    <p:sldId id="3377" r:id="rId3"/>
    <p:sldId id="3385" r:id="rId4"/>
    <p:sldId id="3370" r:id="rId5"/>
    <p:sldId id="3368" r:id="rId6"/>
    <p:sldId id="3371" r:id="rId7"/>
    <p:sldId id="3372" r:id="rId8"/>
    <p:sldId id="3374" r:id="rId9"/>
    <p:sldId id="3375" r:id="rId10"/>
    <p:sldId id="3378" r:id="rId11"/>
    <p:sldId id="3383" r:id="rId12"/>
    <p:sldId id="3381" r:id="rId13"/>
    <p:sldId id="3382" r:id="rId14"/>
    <p:sldId id="3364" r:id="rId15"/>
  </p:sldIdLst>
  <p:sldSz cx="24377650" cy="13716000"/>
  <p:notesSz cx="6858000" cy="9144000"/>
  <p:custDataLst>
    <p:tags r:id="rId17"/>
  </p:custDataLst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480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pos="9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61"/>
    <a:srgbClr val="CCCCCC"/>
    <a:srgbClr val="205F75"/>
    <a:srgbClr val="48C8F5"/>
    <a:srgbClr val="FFBA43"/>
    <a:srgbClr val="8B8B8B"/>
    <a:srgbClr val="A3A3A3"/>
    <a:srgbClr val="FFC663"/>
    <a:srgbClr val="5A5A5A"/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6271" autoAdjust="0"/>
  </p:normalViewPr>
  <p:slideViewPr>
    <p:cSldViewPr snapToGrid="0" snapToObjects="1">
      <p:cViewPr varScale="1">
        <p:scale>
          <a:sx n="58" d="100"/>
          <a:sy n="58" d="100"/>
        </p:scale>
        <p:origin x="954" y="114"/>
      </p:cViewPr>
      <p:guideLst>
        <p:guide orient="horz" pos="480"/>
        <p:guide pos="14398"/>
        <p:guide orient="horz" pos="8160"/>
        <p:guide pos="958"/>
      </p:guideLst>
    </p:cSldViewPr>
  </p:slideViewPr>
  <p:outlineViewPr>
    <p:cViewPr>
      <p:scale>
        <a:sx n="35" d="100"/>
        <a:sy n="35" d="100"/>
      </p:scale>
      <p:origin x="0" y="-248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0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PT Serif" panose="020A0603040505020204" pitchFamily="18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PT Serif" panose="020A0603040505020204" pitchFamily="18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PT Serif" panose="020A0603040505020204" pitchFamily="18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PT Serif" panose="020A0603040505020204" pitchFamily="18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1pPr>
    <a:lvl2pPr marL="914217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2pPr>
    <a:lvl3pPr marL="1828434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3pPr>
    <a:lvl4pPr marL="2742651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4pPr>
    <a:lvl5pPr marL="3656868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51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147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362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2117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203AD769-FC64-1343-B821-6DD90E2432A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" y="2645229"/>
            <a:ext cx="24377651" cy="84255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6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871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Picture"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6295B25-9368-0043-B691-DE6DF16778C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24377646" cy="13716000"/>
          </a:xfrm>
          <a:prstGeom prst="rect">
            <a:avLst/>
          </a:prstGeom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07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A4DE59CD-F7EF-D045-9A01-8CB50D9E82C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188825" y="0"/>
            <a:ext cx="12188825" cy="13716000"/>
          </a:xfrm>
          <a:prstGeom prst="rect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8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1CAB416D-699C-1441-B318-50BEE75FC0A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295890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C88E4646-E9C8-2F43-96CD-BA808FE8376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9070955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0D29C54C-A3D3-DF4F-A8CE-929AB72CA45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520825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3F187603-B288-424D-8566-7CB22ABB77C5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397624" y="6382108"/>
            <a:ext cx="2807336" cy="2807574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C7F72402-C348-1242-B6F6-E7F77EDE684E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5172689" y="6382108"/>
            <a:ext cx="2807336" cy="2807574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7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1CAB416D-699C-1441-B318-50BEE75FC0A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295890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C88E4646-E9C8-2F43-96CD-BA808FE8376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7915923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0D29C54C-A3D3-DF4F-A8CE-929AB72CA45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675857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793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0D29C54C-A3D3-DF4F-A8CE-929AB72CA45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5047797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67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DD7B4DF9-F4CD-8348-96A3-DB7AEF40F57F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12188826" y="6858000"/>
            <a:ext cx="12188824" cy="6858000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645B37BB-879B-C14B-BA08-07975762310C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12188825" y="0"/>
            <a:ext cx="12188824" cy="6858001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1E95702-1578-B744-9130-55B3B94F741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"/>
            <a:ext cx="10058400" cy="13715999"/>
          </a:xfrm>
          <a:custGeom>
            <a:avLst/>
            <a:gdLst>
              <a:gd name="connsiteX0" fmla="*/ 0 w 10058400"/>
              <a:gd name="connsiteY0" fmla="*/ 0 h 13715999"/>
              <a:gd name="connsiteX1" fmla="*/ 10058400 w 10058400"/>
              <a:gd name="connsiteY1" fmla="*/ 0 h 13715999"/>
              <a:gd name="connsiteX2" fmla="*/ 5666812 w 10058400"/>
              <a:gd name="connsiteY2" fmla="*/ 13715999 h 13715999"/>
              <a:gd name="connsiteX3" fmla="*/ 0 w 10058400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8400" h="13715999">
                <a:moveTo>
                  <a:pt x="0" y="0"/>
                </a:moveTo>
                <a:lnTo>
                  <a:pt x="10058400" y="0"/>
                </a:lnTo>
                <a:lnTo>
                  <a:pt x="566681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32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CE00782E-4C24-ED44-8642-3E6127757C63}"/>
              </a:ext>
            </a:extLst>
          </p:cNvPr>
          <p:cNvSpPr>
            <a:spLocks noGrp="1"/>
          </p:cNvSpPr>
          <p:nvPr userDrawn="1">
            <p:ph type="pic" sz="quarter" idx="17"/>
          </p:nvPr>
        </p:nvSpPr>
        <p:spPr>
          <a:xfrm>
            <a:off x="2755113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7574E609-94B7-3248-B664-2520CD94AEE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1147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28CAB6C0-80B5-0145-BB48-171DC389787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3487180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13CDD826-7A09-0E46-924D-3E22C1ADC0D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8837846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4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CBDB90-54CE-7244-803E-647CA61D2CD7}"/>
              </a:ext>
            </a:extLst>
          </p:cNvPr>
          <p:cNvSpPr txBox="1"/>
          <p:nvPr userDrawn="1"/>
        </p:nvSpPr>
        <p:spPr>
          <a:xfrm>
            <a:off x="22388473" y="12611172"/>
            <a:ext cx="575800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fld id="{D93340F3-85EA-5849-99E4-E0C4FF56AC6F}" type="slidenum">
              <a:rPr lang="en-US" sz="2400" b="0" i="0" smtClean="0">
                <a:solidFill>
                  <a:schemeClr val="bg1">
                    <a:lumMod val="6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pPr algn="r"/>
              <a:t>‹#›</a:t>
            </a:fld>
            <a:endParaRPr lang="en-US" sz="2400" b="0" i="0" dirty="0">
              <a:solidFill>
                <a:schemeClr val="bg1">
                  <a:lumMod val="6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7" r:id="rId2"/>
    <p:sldLayoutId id="2147484093" r:id="rId3"/>
    <p:sldLayoutId id="2147484096" r:id="rId4"/>
    <p:sldLayoutId id="2147484098" r:id="rId5"/>
    <p:sldLayoutId id="2147484097" r:id="rId6"/>
    <p:sldLayoutId id="2147484014" r:id="rId7"/>
    <p:sldLayoutId id="2147484094" r:id="rId8"/>
    <p:sldLayoutId id="2147484095" r:id="rId9"/>
    <p:sldLayoutId id="2147484102" r:id="rId10"/>
    <p:sldLayoutId id="214748410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828343" rtl="0" eaLnBrk="1" latinLnBrk="0" hangingPunct="1">
        <a:lnSpc>
          <a:spcPct val="100000"/>
        </a:lnSpc>
        <a:spcBef>
          <a:spcPct val="0"/>
        </a:spcBef>
        <a:buNone/>
        <a:defRPr sz="8000" b="1" i="0" kern="1200" spc="300">
          <a:solidFill>
            <a:schemeClr val="tx1"/>
          </a:solidFill>
          <a:latin typeface="PT Serif" panose="020A0603040505020204" pitchFamily="18" charset="77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44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36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72621" y="5181966"/>
            <a:ext cx="16832411" cy="25545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004861"/>
                </a:solidFill>
                <a:latin typeface="+mj-lt"/>
                <a:ea typeface="Source Sans Pro" panose="020B0503030403020204" pitchFamily="34" charset="0"/>
                <a:cs typeface="Mukta" panose="020B0000000000000000" pitchFamily="34" charset="77"/>
              </a:rPr>
              <a:t>Сетевые формы реализации образовательных программ</a:t>
            </a:r>
            <a:endParaRPr lang="en-US" sz="8000" b="1" dirty="0">
              <a:solidFill>
                <a:srgbClr val="004861"/>
              </a:solidFill>
              <a:latin typeface="+mj-lt"/>
              <a:ea typeface="Source Sans Pro" panose="020B0503030403020204" pitchFamily="34" charset="0"/>
              <a:cs typeface="Mukta" panose="020B0000000000000000" pitchFamily="34" charset="77"/>
            </a:endParaRPr>
          </a:p>
        </p:txBody>
      </p:sp>
      <p:sp>
        <p:nvSpPr>
          <p:cNvPr id="6" name="Half Frame 5">
            <a:extLst>
              <a:ext uri="{FF2B5EF4-FFF2-40B4-BE49-F238E27FC236}">
                <a16:creationId xmlns:a16="http://schemas.microsoft.com/office/drawing/2014/main" id="{FBE69680-E96C-EA4C-AB95-423018BE629B}"/>
              </a:ext>
            </a:extLst>
          </p:cNvPr>
          <p:cNvSpPr/>
          <p:nvPr/>
        </p:nvSpPr>
        <p:spPr>
          <a:xfrm>
            <a:off x="1745726" y="3295212"/>
            <a:ext cx="7618407" cy="4833257"/>
          </a:xfrm>
          <a:prstGeom prst="halfFrame">
            <a:avLst>
              <a:gd name="adj1" fmla="val 3484"/>
              <a:gd name="adj2" fmla="val 3159"/>
            </a:avLst>
          </a:prstGeom>
          <a:solidFill>
            <a:srgbClr val="0048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oto Sans ExtraLight" panose="020B0302040504020204" pitchFamily="34" charset="0"/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id="{53A1B986-4B82-924B-9E4B-1ED0E389F8EC}"/>
              </a:ext>
            </a:extLst>
          </p:cNvPr>
          <p:cNvSpPr/>
          <p:nvPr/>
        </p:nvSpPr>
        <p:spPr>
          <a:xfrm rot="10800000">
            <a:off x="14410266" y="5578088"/>
            <a:ext cx="8219253" cy="4833257"/>
          </a:xfrm>
          <a:prstGeom prst="halfFrame">
            <a:avLst>
              <a:gd name="adj1" fmla="val 3484"/>
              <a:gd name="adj2" fmla="val 3159"/>
            </a:avLst>
          </a:prstGeom>
          <a:solidFill>
            <a:srgbClr val="0048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oto Sans ExtraLight" panose="020B0302040504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06" y="446201"/>
            <a:ext cx="4745746" cy="71932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0799" y="169557"/>
            <a:ext cx="5100178" cy="12726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453858" y="10807467"/>
            <a:ext cx="7137685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spcBef>
                <a:spcPts val="1200"/>
              </a:spcBef>
            </a:pPr>
            <a:r>
              <a:rPr lang="ru-RU" sz="2000" b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+mj-lt"/>
                <a:ea typeface="Source Sans Pro" panose="020B0503030403020204" pitchFamily="34" charset="0"/>
                <a:cs typeface="Mukta" panose="020B0000000000000000" pitchFamily="34" charset="77"/>
              </a:rPr>
              <a:t>Дошина</a:t>
            </a:r>
            <a:r>
              <a:rPr lang="ru-RU" sz="20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lt"/>
                <a:ea typeface="Source Sans Pro" panose="020B0503030403020204" pitchFamily="34" charset="0"/>
                <a:cs typeface="Mukta" panose="020B0000000000000000" pitchFamily="34" charset="77"/>
              </a:rPr>
              <a:t> Елена Владимировна </a:t>
            </a:r>
          </a:p>
          <a:p>
            <a:pPr algn="r">
              <a:spcBef>
                <a:spcPts val="1200"/>
              </a:spcBef>
            </a:pPr>
            <a:r>
              <a:rPr lang="ru-RU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lt"/>
                <a:ea typeface="Source Sans Pro" panose="020B0503030403020204" pitchFamily="34" charset="0"/>
                <a:cs typeface="Mukta" panose="020B0000000000000000" pitchFamily="34" charset="77"/>
              </a:rPr>
              <a:t>Руководитель центра сопровождения кадрового обеспечения промышленного роста региона</a:t>
            </a:r>
            <a:endParaRPr lang="en-US" sz="2000" dirty="0">
              <a:solidFill>
                <a:schemeClr val="tx2">
                  <a:lumMod val="50000"/>
                  <a:lumOff val="50000"/>
                </a:schemeClr>
              </a:solidFill>
              <a:latin typeface="+mj-lt"/>
              <a:ea typeface="Source Sans Pro" panose="020B0503030403020204" pitchFamily="34" charset="0"/>
              <a:cs typeface="Mukta" panose="020B0000000000000000" pitchFamily="34" charset="7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141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6157" y="4930928"/>
            <a:ext cx="16832411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004861"/>
                </a:solidFill>
                <a:latin typeface="+mj-lt"/>
                <a:ea typeface="Source Sans Pro" panose="020B0503030403020204" pitchFamily="34" charset="0"/>
                <a:cs typeface="Mukta" panose="020B0000000000000000" pitchFamily="34" charset="77"/>
              </a:rPr>
              <a:t>Практики и подходы к реализации образовательных программ в сетевой форме</a:t>
            </a:r>
            <a:endParaRPr lang="en-US" sz="8000" b="1" dirty="0">
              <a:solidFill>
                <a:srgbClr val="004861"/>
              </a:solidFill>
              <a:latin typeface="+mj-lt"/>
              <a:ea typeface="Source Sans Pro" panose="020B0503030403020204" pitchFamily="34" charset="0"/>
              <a:cs typeface="Mukta" panose="020B0000000000000000" pitchFamily="34" charset="77"/>
            </a:endParaRPr>
          </a:p>
        </p:txBody>
      </p:sp>
      <p:sp>
        <p:nvSpPr>
          <p:cNvPr id="6" name="Half Frame 5">
            <a:extLst>
              <a:ext uri="{FF2B5EF4-FFF2-40B4-BE49-F238E27FC236}">
                <a16:creationId xmlns:a16="http://schemas.microsoft.com/office/drawing/2014/main" id="{FBE69680-E96C-EA4C-AB95-423018BE629B}"/>
              </a:ext>
            </a:extLst>
          </p:cNvPr>
          <p:cNvSpPr/>
          <p:nvPr/>
        </p:nvSpPr>
        <p:spPr>
          <a:xfrm>
            <a:off x="1745726" y="3295212"/>
            <a:ext cx="7618407" cy="4833257"/>
          </a:xfrm>
          <a:prstGeom prst="halfFrame">
            <a:avLst>
              <a:gd name="adj1" fmla="val 3484"/>
              <a:gd name="adj2" fmla="val 3159"/>
            </a:avLst>
          </a:prstGeom>
          <a:solidFill>
            <a:srgbClr val="0048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oto Sans ExtraLight" panose="020B0302040504020204" pitchFamily="34" charset="0"/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id="{53A1B986-4B82-924B-9E4B-1ED0E389F8EC}"/>
              </a:ext>
            </a:extLst>
          </p:cNvPr>
          <p:cNvSpPr/>
          <p:nvPr/>
        </p:nvSpPr>
        <p:spPr>
          <a:xfrm rot="10800000">
            <a:off x="14410266" y="5578088"/>
            <a:ext cx="8219253" cy="4833257"/>
          </a:xfrm>
          <a:prstGeom prst="halfFrame">
            <a:avLst>
              <a:gd name="adj1" fmla="val 3484"/>
              <a:gd name="adj2" fmla="val 3159"/>
            </a:avLst>
          </a:prstGeom>
          <a:solidFill>
            <a:srgbClr val="0048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oto Sans ExtraLight" panose="020B0302040504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06" y="446201"/>
            <a:ext cx="4745746" cy="71932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0799" y="169557"/>
            <a:ext cx="5100178" cy="12726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453858" y="10807467"/>
            <a:ext cx="7137685" cy="147732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spcBef>
                <a:spcPts val="1200"/>
              </a:spcBef>
            </a:pPr>
            <a:r>
              <a:rPr lang="ru-RU" sz="2000" b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+mj-lt"/>
                <a:ea typeface="Source Sans Pro" panose="020B0503030403020204" pitchFamily="34" charset="0"/>
                <a:cs typeface="Mukta" panose="020B0000000000000000" pitchFamily="34" charset="77"/>
              </a:rPr>
              <a:t>Бухарова</a:t>
            </a:r>
            <a:r>
              <a:rPr lang="ru-RU" sz="20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lt"/>
                <a:ea typeface="Source Sans Pro" panose="020B0503030403020204" pitchFamily="34" charset="0"/>
                <a:cs typeface="Mukta" panose="020B0000000000000000" pitchFamily="34" charset="77"/>
              </a:rPr>
              <a:t> Екатерина Анатольевна</a:t>
            </a:r>
          </a:p>
          <a:p>
            <a:pPr algn="r">
              <a:spcBef>
                <a:spcPts val="1200"/>
              </a:spcBef>
            </a:pPr>
            <a:r>
              <a:rPr lang="ru-RU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lt"/>
                <a:ea typeface="Source Sans Pro" panose="020B0503030403020204" pitchFamily="34" charset="0"/>
                <a:cs typeface="Mukta" panose="020B0000000000000000" pitchFamily="34" charset="77"/>
              </a:rPr>
              <a:t>Старший методист центра сопровождения кадрового обеспечения промышленного роста региона</a:t>
            </a:r>
            <a:endParaRPr lang="en-US" sz="2000" dirty="0">
              <a:solidFill>
                <a:schemeClr val="tx2">
                  <a:lumMod val="50000"/>
                  <a:lumOff val="50000"/>
                </a:schemeClr>
              </a:solidFill>
              <a:latin typeface="+mj-lt"/>
              <a:ea typeface="Source Sans Pro" panose="020B0503030403020204" pitchFamily="34" charset="0"/>
              <a:cs typeface="Mukta" panose="020B0000000000000000" pitchFamily="34" charset="7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555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9">
            <a:extLst>
              <a:ext uri="{FF2B5EF4-FFF2-40B4-BE49-F238E27FC236}">
                <a16:creationId xmlns:a16="http://schemas.microsoft.com/office/drawing/2014/main" id="{D8605881-6384-FC48-A319-5BD51E8BE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4528" y="5467593"/>
            <a:ext cx="6260369" cy="1297427"/>
          </a:xfrm>
          <a:prstGeom prst="roundRect">
            <a:avLst>
              <a:gd name="adj" fmla="val 5060"/>
            </a:avLst>
          </a:prstGeom>
          <a:solidFill>
            <a:srgbClr val="FFBA4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22" name="Freeform 69">
            <a:extLst>
              <a:ext uri="{FF2B5EF4-FFF2-40B4-BE49-F238E27FC236}">
                <a16:creationId xmlns:a16="http://schemas.microsoft.com/office/drawing/2014/main" id="{9D7E8554-34FD-2647-91AB-B2EF1AEB5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1557" y="3974076"/>
            <a:ext cx="2165685" cy="516531"/>
          </a:xfrm>
          <a:prstGeom prst="roundRect">
            <a:avLst>
              <a:gd name="adj" fmla="val 5060"/>
            </a:avLst>
          </a:prstGeom>
          <a:solidFill>
            <a:srgbClr val="FFBA4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6A6EDF6-04DA-374B-BE1F-7FE7E86127E9}"/>
              </a:ext>
            </a:extLst>
          </p:cNvPr>
          <p:cNvSpPr txBox="1"/>
          <p:nvPr/>
        </p:nvSpPr>
        <p:spPr>
          <a:xfrm>
            <a:off x="11200004" y="3959184"/>
            <a:ext cx="23552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b="1" spc="141" dirty="0" smtClean="0">
                <a:solidFill>
                  <a:srgbClr val="004861"/>
                </a:solidFill>
                <a:cs typeface="Poppins" pitchFamily="2" charset="77"/>
              </a:rPr>
              <a:t>РОИВ</a:t>
            </a:r>
            <a:endParaRPr lang="en-US" sz="2800" b="1" spc="141" dirty="0">
              <a:solidFill>
                <a:srgbClr val="004861"/>
              </a:solidFill>
              <a:cs typeface="Poppins" pitchFamily="2" charset="77"/>
            </a:endParaRPr>
          </a:p>
        </p:txBody>
      </p:sp>
      <p:sp>
        <p:nvSpPr>
          <p:cNvPr id="27" name="Freeform 69">
            <a:extLst>
              <a:ext uri="{FF2B5EF4-FFF2-40B4-BE49-F238E27FC236}">
                <a16:creationId xmlns:a16="http://schemas.microsoft.com/office/drawing/2014/main" id="{75759D7B-6A91-43E9-9D3A-59DC3FD00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2626" y="10017198"/>
            <a:ext cx="4957796" cy="2182805"/>
          </a:xfrm>
          <a:prstGeom prst="roundRect">
            <a:avLst>
              <a:gd name="adj" fmla="val 5060"/>
            </a:avLst>
          </a:prstGeom>
          <a:solidFill>
            <a:srgbClr val="00486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B82665C-94E8-A34D-A654-4B9509BB3DC1}"/>
              </a:ext>
            </a:extLst>
          </p:cNvPr>
          <p:cNvSpPr txBox="1"/>
          <p:nvPr/>
        </p:nvSpPr>
        <p:spPr>
          <a:xfrm>
            <a:off x="9123278" y="6003103"/>
            <a:ext cx="65087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b="1" spc="141" dirty="0" smtClean="0">
                <a:solidFill>
                  <a:srgbClr val="004861"/>
                </a:solidFill>
                <a:latin typeface="+mj-lt"/>
                <a:cs typeface="Poppins" pitchFamily="2" charset="77"/>
              </a:rPr>
              <a:t>ГАПОУ РО «РКТМ»</a:t>
            </a:r>
            <a:endParaRPr lang="en-US" sz="2000" b="1" spc="141" dirty="0">
              <a:solidFill>
                <a:srgbClr val="004861"/>
              </a:solidFill>
              <a:latin typeface="+mj-lt"/>
              <a:cs typeface="Poppins" pitchFamily="2" charset="77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349977" y="5513089"/>
            <a:ext cx="6089471" cy="4708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260615" y="6405082"/>
            <a:ext cx="4219074" cy="34438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82665C-94E8-A34D-A654-4B9509BB3DC1}"/>
              </a:ext>
            </a:extLst>
          </p:cNvPr>
          <p:cNvSpPr txBox="1"/>
          <p:nvPr/>
        </p:nvSpPr>
        <p:spPr>
          <a:xfrm>
            <a:off x="9098060" y="6363140"/>
            <a:ext cx="650875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800" spc="141" dirty="0" smtClean="0">
                <a:solidFill>
                  <a:srgbClr val="004861"/>
                </a:solidFill>
                <a:latin typeface="+mj-lt"/>
                <a:cs typeface="Poppins" pitchFamily="2" charset="77"/>
              </a:rPr>
              <a:t>Образовательная программа  </a:t>
            </a:r>
            <a:endParaRPr lang="en-US" sz="1800" spc="141" dirty="0">
              <a:solidFill>
                <a:srgbClr val="004861"/>
              </a:solidFill>
              <a:latin typeface="+mj-lt"/>
              <a:cs typeface="Poppins" pitchFamily="2" charset="7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64528" y="5548462"/>
            <a:ext cx="6375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4861"/>
                </a:solidFill>
              </a:rPr>
              <a:t>Оператор </a:t>
            </a:r>
            <a:r>
              <a:rPr lang="ru-RU" sz="2000" dirty="0">
                <a:solidFill>
                  <a:srgbClr val="004861"/>
                </a:solidFill>
              </a:rPr>
              <a:t>р</a:t>
            </a:r>
            <a:r>
              <a:rPr lang="ru-RU" sz="2000" dirty="0" smtClean="0">
                <a:solidFill>
                  <a:srgbClr val="004861"/>
                </a:solidFill>
              </a:rPr>
              <a:t>еализации ОП в сетевой форме</a:t>
            </a:r>
            <a:endParaRPr lang="ru-RU" sz="2000" dirty="0">
              <a:solidFill>
                <a:srgbClr val="004861"/>
              </a:solidFill>
            </a:endParaRPr>
          </a:p>
        </p:txBody>
      </p:sp>
      <p:cxnSp>
        <p:nvCxnSpPr>
          <p:cNvPr id="53" name="Прямая со стрелкой 52"/>
          <p:cNvCxnSpPr/>
          <p:nvPr/>
        </p:nvCxnSpPr>
        <p:spPr>
          <a:xfrm flipV="1">
            <a:off x="8694821" y="6765020"/>
            <a:ext cx="701895" cy="3245254"/>
          </a:xfrm>
          <a:prstGeom prst="straightConnector1">
            <a:avLst/>
          </a:prstGeom>
          <a:ln w="57150">
            <a:solidFill>
              <a:srgbClr val="8B8B8B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H="1" flipV="1">
            <a:off x="15356959" y="6749468"/>
            <a:ext cx="498013" cy="3260806"/>
          </a:xfrm>
          <a:prstGeom prst="straightConnector1">
            <a:avLst/>
          </a:prstGeom>
          <a:ln w="57150">
            <a:solidFill>
              <a:srgbClr val="8B8B8B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Скругленный прямоугольник 72"/>
          <p:cNvSpPr/>
          <p:nvPr/>
        </p:nvSpPr>
        <p:spPr>
          <a:xfrm>
            <a:off x="5923877" y="10149465"/>
            <a:ext cx="4588043" cy="53414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310683" y="11406406"/>
            <a:ext cx="3800306" cy="6997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TextBox 85"/>
          <p:cNvSpPr txBox="1"/>
          <p:nvPr/>
        </p:nvSpPr>
        <p:spPr>
          <a:xfrm>
            <a:off x="6081470" y="10062803"/>
            <a:ext cx="446503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dirty="0" smtClean="0">
                <a:solidFill>
                  <a:srgbClr val="004861"/>
                </a:solidFill>
              </a:rPr>
              <a:t>Субъект реализации ОП в сетевой форме </a:t>
            </a:r>
            <a:endParaRPr lang="ru-RU" sz="1900" dirty="0">
              <a:solidFill>
                <a:srgbClr val="00486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527293" y="10791595"/>
            <a:ext cx="5381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Образовательная организация</a:t>
            </a:r>
            <a:endParaRPr lang="ru-RU" sz="2400" b="1" dirty="0">
              <a:solidFill>
                <a:srgbClr val="004861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9A51CF3-EAB9-4C4F-A66E-128F74E81E5D}"/>
              </a:ext>
            </a:extLst>
          </p:cNvPr>
          <p:cNvSpPr txBox="1"/>
          <p:nvPr/>
        </p:nvSpPr>
        <p:spPr>
          <a:xfrm>
            <a:off x="4260746" y="2209062"/>
            <a:ext cx="17162471" cy="1446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4861"/>
                </a:solidFill>
                <a:cs typeface="Poppins" pitchFamily="2" charset="77"/>
              </a:rPr>
              <a:t>Ролевая структура реализации образовательной программы в сетевой форме</a:t>
            </a:r>
            <a:endParaRPr lang="en-US" sz="4400" b="1" dirty="0">
              <a:solidFill>
                <a:srgbClr val="004861"/>
              </a:solidFill>
              <a:cs typeface="Poppins" pitchFamily="2" charset="77"/>
            </a:endParaRPr>
          </a:p>
        </p:txBody>
      </p:sp>
      <p:pic>
        <p:nvPicPr>
          <p:cNvPr id="93" name="Рисунок 9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06" y="446201"/>
            <a:ext cx="4745746" cy="719329"/>
          </a:xfrm>
          <a:prstGeom prst="rect">
            <a:avLst/>
          </a:prstGeom>
        </p:spPr>
      </p:pic>
      <p:pic>
        <p:nvPicPr>
          <p:cNvPr id="94" name="Рисунок 9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0799" y="169557"/>
            <a:ext cx="5100178" cy="1272616"/>
          </a:xfrm>
          <a:prstGeom prst="rect">
            <a:avLst/>
          </a:prstGeom>
        </p:spPr>
      </p:pic>
      <p:cxnSp>
        <p:nvCxnSpPr>
          <p:cNvPr id="12" name="Прямая со стрелкой 11"/>
          <p:cNvCxnSpPr>
            <a:stCxn id="16" idx="0"/>
          </p:cNvCxnSpPr>
          <p:nvPr/>
        </p:nvCxnSpPr>
        <p:spPr>
          <a:xfrm flipV="1">
            <a:off x="12394713" y="4475463"/>
            <a:ext cx="0" cy="992130"/>
          </a:xfrm>
          <a:prstGeom prst="straightConnector1">
            <a:avLst/>
          </a:prstGeom>
          <a:ln w="57150">
            <a:solidFill>
              <a:srgbClr val="8B8B8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Управляющая кнопка: документ 14">
            <a:hlinkClick r:id="" action="ppaction://noaction" highlightClick="1"/>
          </p:cNvPr>
          <p:cNvSpPr/>
          <p:nvPr/>
        </p:nvSpPr>
        <p:spPr>
          <a:xfrm>
            <a:off x="12670169" y="4744838"/>
            <a:ext cx="465221" cy="437134"/>
          </a:xfrm>
          <a:prstGeom prst="actionButtonDocument">
            <a:avLst/>
          </a:prstGeom>
          <a:solidFill>
            <a:schemeClr val="bg1"/>
          </a:solidFill>
          <a:ln>
            <a:solidFill>
              <a:srgbClr val="0048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9962132" y="6918166"/>
            <a:ext cx="5416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Договор о сетевой форме реализации образовательной программы </a:t>
            </a:r>
            <a:endParaRPr lang="ru-RU" sz="1800" dirty="0"/>
          </a:p>
        </p:txBody>
      </p:sp>
      <p:sp>
        <p:nvSpPr>
          <p:cNvPr id="52" name="TextBox 51"/>
          <p:cNvSpPr txBox="1"/>
          <p:nvPr/>
        </p:nvSpPr>
        <p:spPr>
          <a:xfrm>
            <a:off x="9962132" y="7573891"/>
            <a:ext cx="5517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Общий план</a:t>
            </a:r>
            <a:endParaRPr lang="ru-RU" sz="1800" dirty="0"/>
          </a:p>
        </p:txBody>
      </p:sp>
      <p:sp>
        <p:nvSpPr>
          <p:cNvPr id="54" name="TextBox 53"/>
          <p:cNvSpPr txBox="1"/>
          <p:nvPr/>
        </p:nvSpPr>
        <p:spPr>
          <a:xfrm>
            <a:off x="9962132" y="8069337"/>
            <a:ext cx="5517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Годовой календарный учебный график </a:t>
            </a:r>
            <a:endParaRPr lang="ru-RU" sz="1800" dirty="0"/>
          </a:p>
        </p:txBody>
      </p:sp>
      <p:sp>
        <p:nvSpPr>
          <p:cNvPr id="55" name="TextBox 54"/>
          <p:cNvSpPr txBox="1"/>
          <p:nvPr/>
        </p:nvSpPr>
        <p:spPr>
          <a:xfrm>
            <a:off x="9962132" y="8574177"/>
            <a:ext cx="5517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Расписание занятий </a:t>
            </a:r>
            <a:endParaRPr lang="ru-RU" sz="1800" dirty="0"/>
          </a:p>
        </p:txBody>
      </p:sp>
      <p:sp>
        <p:nvSpPr>
          <p:cNvPr id="56" name="TextBox 55"/>
          <p:cNvSpPr txBox="1"/>
          <p:nvPr/>
        </p:nvSpPr>
        <p:spPr>
          <a:xfrm>
            <a:off x="9962129" y="8968992"/>
            <a:ext cx="5293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Письменное согласие обучающихся на реализацию образовательной программы в сетевой форме</a:t>
            </a:r>
            <a:endParaRPr lang="ru-RU" sz="1800" dirty="0"/>
          </a:p>
        </p:txBody>
      </p:sp>
      <p:sp>
        <p:nvSpPr>
          <p:cNvPr id="57" name="Freeform 146">
            <a:extLst>
              <a:ext uri="{FF2B5EF4-FFF2-40B4-BE49-F238E27FC236}">
                <a16:creationId xmlns:a16="http://schemas.microsoft.com/office/drawing/2014/main" id="{C44FFF0E-7238-418F-9458-C0F9A56BC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6793" y="9166545"/>
            <a:ext cx="216443" cy="230176"/>
          </a:xfrm>
          <a:custGeom>
            <a:avLst/>
            <a:gdLst>
              <a:gd name="T0" fmla="*/ 0 w 2086"/>
              <a:gd name="T1" fmla="*/ 724 h 2350"/>
              <a:gd name="T2" fmla="*/ 0 w 2086"/>
              <a:gd name="T3" fmla="*/ 1626 h 2350"/>
              <a:gd name="T4" fmla="*/ 0 w 2086"/>
              <a:gd name="T5" fmla="*/ 1626 h 2350"/>
              <a:gd name="T6" fmla="*/ 131 w 2086"/>
              <a:gd name="T7" fmla="*/ 1852 h 2350"/>
              <a:gd name="T8" fmla="*/ 912 w 2086"/>
              <a:gd name="T9" fmla="*/ 2303 h 2350"/>
              <a:gd name="T10" fmla="*/ 912 w 2086"/>
              <a:gd name="T11" fmla="*/ 2303 h 2350"/>
              <a:gd name="T12" fmla="*/ 1174 w 2086"/>
              <a:gd name="T13" fmla="*/ 2303 h 2350"/>
              <a:gd name="T14" fmla="*/ 1953 w 2086"/>
              <a:gd name="T15" fmla="*/ 1852 h 2350"/>
              <a:gd name="T16" fmla="*/ 1953 w 2086"/>
              <a:gd name="T17" fmla="*/ 1852 h 2350"/>
              <a:gd name="T18" fmla="*/ 2085 w 2086"/>
              <a:gd name="T19" fmla="*/ 1626 h 2350"/>
              <a:gd name="T20" fmla="*/ 2085 w 2086"/>
              <a:gd name="T21" fmla="*/ 724 h 2350"/>
              <a:gd name="T22" fmla="*/ 2085 w 2086"/>
              <a:gd name="T23" fmla="*/ 724 h 2350"/>
              <a:gd name="T24" fmla="*/ 1953 w 2086"/>
              <a:gd name="T25" fmla="*/ 498 h 2350"/>
              <a:gd name="T26" fmla="*/ 1174 w 2086"/>
              <a:gd name="T27" fmla="*/ 47 h 2350"/>
              <a:gd name="T28" fmla="*/ 1174 w 2086"/>
              <a:gd name="T29" fmla="*/ 47 h 2350"/>
              <a:gd name="T30" fmla="*/ 912 w 2086"/>
              <a:gd name="T31" fmla="*/ 47 h 2350"/>
              <a:gd name="T32" fmla="*/ 131 w 2086"/>
              <a:gd name="T33" fmla="*/ 498 h 2350"/>
              <a:gd name="T34" fmla="*/ 131 w 2086"/>
              <a:gd name="T35" fmla="*/ 498 h 2350"/>
              <a:gd name="T36" fmla="*/ 0 w 2086"/>
              <a:gd name="T37" fmla="*/ 724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086" h="2350">
                <a:moveTo>
                  <a:pt x="0" y="724"/>
                </a:moveTo>
                <a:lnTo>
                  <a:pt x="0" y="1626"/>
                </a:lnTo>
                <a:lnTo>
                  <a:pt x="0" y="1626"/>
                </a:lnTo>
                <a:cubicBezTo>
                  <a:pt x="0" y="1719"/>
                  <a:pt x="50" y="1806"/>
                  <a:pt x="131" y="1852"/>
                </a:cubicBezTo>
                <a:lnTo>
                  <a:pt x="912" y="2303"/>
                </a:lnTo>
                <a:lnTo>
                  <a:pt x="912" y="2303"/>
                </a:lnTo>
                <a:cubicBezTo>
                  <a:pt x="993" y="2349"/>
                  <a:pt x="1093" y="2349"/>
                  <a:pt x="1174" y="2303"/>
                </a:cubicBezTo>
                <a:lnTo>
                  <a:pt x="1953" y="1852"/>
                </a:lnTo>
                <a:lnTo>
                  <a:pt x="1953" y="1852"/>
                </a:lnTo>
                <a:cubicBezTo>
                  <a:pt x="2035" y="1806"/>
                  <a:pt x="2085" y="1719"/>
                  <a:pt x="2085" y="1626"/>
                </a:cubicBezTo>
                <a:lnTo>
                  <a:pt x="2085" y="724"/>
                </a:lnTo>
                <a:lnTo>
                  <a:pt x="2085" y="724"/>
                </a:lnTo>
                <a:cubicBezTo>
                  <a:pt x="2085" y="631"/>
                  <a:pt x="2035" y="545"/>
                  <a:pt x="1953" y="498"/>
                </a:cubicBezTo>
                <a:lnTo>
                  <a:pt x="1174" y="47"/>
                </a:lnTo>
                <a:lnTo>
                  <a:pt x="1174" y="47"/>
                </a:lnTo>
                <a:cubicBezTo>
                  <a:pt x="1093" y="0"/>
                  <a:pt x="993" y="0"/>
                  <a:pt x="912" y="47"/>
                </a:cubicBezTo>
                <a:lnTo>
                  <a:pt x="131" y="498"/>
                </a:lnTo>
                <a:lnTo>
                  <a:pt x="131" y="498"/>
                </a:lnTo>
                <a:cubicBezTo>
                  <a:pt x="50" y="545"/>
                  <a:pt x="0" y="631"/>
                  <a:pt x="0" y="724"/>
                </a:cubicBezTo>
              </a:path>
            </a:pathLst>
          </a:custGeom>
          <a:solidFill>
            <a:srgbClr val="00486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58" name="Freeform 146">
            <a:extLst>
              <a:ext uri="{FF2B5EF4-FFF2-40B4-BE49-F238E27FC236}">
                <a16:creationId xmlns:a16="http://schemas.microsoft.com/office/drawing/2014/main" id="{C44FFF0E-7238-418F-9458-C0F9A56BC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6792" y="7666116"/>
            <a:ext cx="216443" cy="230176"/>
          </a:xfrm>
          <a:custGeom>
            <a:avLst/>
            <a:gdLst>
              <a:gd name="T0" fmla="*/ 0 w 2086"/>
              <a:gd name="T1" fmla="*/ 724 h 2350"/>
              <a:gd name="T2" fmla="*/ 0 w 2086"/>
              <a:gd name="T3" fmla="*/ 1626 h 2350"/>
              <a:gd name="T4" fmla="*/ 0 w 2086"/>
              <a:gd name="T5" fmla="*/ 1626 h 2350"/>
              <a:gd name="T6" fmla="*/ 131 w 2086"/>
              <a:gd name="T7" fmla="*/ 1852 h 2350"/>
              <a:gd name="T8" fmla="*/ 912 w 2086"/>
              <a:gd name="T9" fmla="*/ 2303 h 2350"/>
              <a:gd name="T10" fmla="*/ 912 w 2086"/>
              <a:gd name="T11" fmla="*/ 2303 h 2350"/>
              <a:gd name="T12" fmla="*/ 1174 w 2086"/>
              <a:gd name="T13" fmla="*/ 2303 h 2350"/>
              <a:gd name="T14" fmla="*/ 1953 w 2086"/>
              <a:gd name="T15" fmla="*/ 1852 h 2350"/>
              <a:gd name="T16" fmla="*/ 1953 w 2086"/>
              <a:gd name="T17" fmla="*/ 1852 h 2350"/>
              <a:gd name="T18" fmla="*/ 2085 w 2086"/>
              <a:gd name="T19" fmla="*/ 1626 h 2350"/>
              <a:gd name="T20" fmla="*/ 2085 w 2086"/>
              <a:gd name="T21" fmla="*/ 724 h 2350"/>
              <a:gd name="T22" fmla="*/ 2085 w 2086"/>
              <a:gd name="T23" fmla="*/ 724 h 2350"/>
              <a:gd name="T24" fmla="*/ 1953 w 2086"/>
              <a:gd name="T25" fmla="*/ 498 h 2350"/>
              <a:gd name="T26" fmla="*/ 1174 w 2086"/>
              <a:gd name="T27" fmla="*/ 47 h 2350"/>
              <a:gd name="T28" fmla="*/ 1174 w 2086"/>
              <a:gd name="T29" fmla="*/ 47 h 2350"/>
              <a:gd name="T30" fmla="*/ 912 w 2086"/>
              <a:gd name="T31" fmla="*/ 47 h 2350"/>
              <a:gd name="T32" fmla="*/ 131 w 2086"/>
              <a:gd name="T33" fmla="*/ 498 h 2350"/>
              <a:gd name="T34" fmla="*/ 131 w 2086"/>
              <a:gd name="T35" fmla="*/ 498 h 2350"/>
              <a:gd name="T36" fmla="*/ 0 w 2086"/>
              <a:gd name="T37" fmla="*/ 724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086" h="2350">
                <a:moveTo>
                  <a:pt x="0" y="724"/>
                </a:moveTo>
                <a:lnTo>
                  <a:pt x="0" y="1626"/>
                </a:lnTo>
                <a:lnTo>
                  <a:pt x="0" y="1626"/>
                </a:lnTo>
                <a:cubicBezTo>
                  <a:pt x="0" y="1719"/>
                  <a:pt x="50" y="1806"/>
                  <a:pt x="131" y="1852"/>
                </a:cubicBezTo>
                <a:lnTo>
                  <a:pt x="912" y="2303"/>
                </a:lnTo>
                <a:lnTo>
                  <a:pt x="912" y="2303"/>
                </a:lnTo>
                <a:cubicBezTo>
                  <a:pt x="993" y="2349"/>
                  <a:pt x="1093" y="2349"/>
                  <a:pt x="1174" y="2303"/>
                </a:cubicBezTo>
                <a:lnTo>
                  <a:pt x="1953" y="1852"/>
                </a:lnTo>
                <a:lnTo>
                  <a:pt x="1953" y="1852"/>
                </a:lnTo>
                <a:cubicBezTo>
                  <a:pt x="2035" y="1806"/>
                  <a:pt x="2085" y="1719"/>
                  <a:pt x="2085" y="1626"/>
                </a:cubicBezTo>
                <a:lnTo>
                  <a:pt x="2085" y="724"/>
                </a:lnTo>
                <a:lnTo>
                  <a:pt x="2085" y="724"/>
                </a:lnTo>
                <a:cubicBezTo>
                  <a:pt x="2085" y="631"/>
                  <a:pt x="2035" y="545"/>
                  <a:pt x="1953" y="498"/>
                </a:cubicBezTo>
                <a:lnTo>
                  <a:pt x="1174" y="47"/>
                </a:lnTo>
                <a:lnTo>
                  <a:pt x="1174" y="47"/>
                </a:lnTo>
                <a:cubicBezTo>
                  <a:pt x="1093" y="0"/>
                  <a:pt x="993" y="0"/>
                  <a:pt x="912" y="47"/>
                </a:cubicBezTo>
                <a:lnTo>
                  <a:pt x="131" y="498"/>
                </a:lnTo>
                <a:lnTo>
                  <a:pt x="131" y="498"/>
                </a:lnTo>
                <a:cubicBezTo>
                  <a:pt x="50" y="545"/>
                  <a:pt x="0" y="631"/>
                  <a:pt x="0" y="724"/>
                </a:cubicBezTo>
              </a:path>
            </a:pathLst>
          </a:custGeom>
          <a:solidFill>
            <a:srgbClr val="FFBA4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59" name="Freeform 146">
            <a:extLst>
              <a:ext uri="{FF2B5EF4-FFF2-40B4-BE49-F238E27FC236}">
                <a16:creationId xmlns:a16="http://schemas.microsoft.com/office/drawing/2014/main" id="{C44FFF0E-7238-418F-9458-C0F9A56BC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6791" y="8666402"/>
            <a:ext cx="216443" cy="230176"/>
          </a:xfrm>
          <a:custGeom>
            <a:avLst/>
            <a:gdLst>
              <a:gd name="T0" fmla="*/ 0 w 2086"/>
              <a:gd name="T1" fmla="*/ 724 h 2350"/>
              <a:gd name="T2" fmla="*/ 0 w 2086"/>
              <a:gd name="T3" fmla="*/ 1626 h 2350"/>
              <a:gd name="T4" fmla="*/ 0 w 2086"/>
              <a:gd name="T5" fmla="*/ 1626 h 2350"/>
              <a:gd name="T6" fmla="*/ 131 w 2086"/>
              <a:gd name="T7" fmla="*/ 1852 h 2350"/>
              <a:gd name="T8" fmla="*/ 912 w 2086"/>
              <a:gd name="T9" fmla="*/ 2303 h 2350"/>
              <a:gd name="T10" fmla="*/ 912 w 2086"/>
              <a:gd name="T11" fmla="*/ 2303 h 2350"/>
              <a:gd name="T12" fmla="*/ 1174 w 2086"/>
              <a:gd name="T13" fmla="*/ 2303 h 2350"/>
              <a:gd name="T14" fmla="*/ 1953 w 2086"/>
              <a:gd name="T15" fmla="*/ 1852 h 2350"/>
              <a:gd name="T16" fmla="*/ 1953 w 2086"/>
              <a:gd name="T17" fmla="*/ 1852 h 2350"/>
              <a:gd name="T18" fmla="*/ 2085 w 2086"/>
              <a:gd name="T19" fmla="*/ 1626 h 2350"/>
              <a:gd name="T20" fmla="*/ 2085 w 2086"/>
              <a:gd name="T21" fmla="*/ 724 h 2350"/>
              <a:gd name="T22" fmla="*/ 2085 w 2086"/>
              <a:gd name="T23" fmla="*/ 724 h 2350"/>
              <a:gd name="T24" fmla="*/ 1953 w 2086"/>
              <a:gd name="T25" fmla="*/ 498 h 2350"/>
              <a:gd name="T26" fmla="*/ 1174 w 2086"/>
              <a:gd name="T27" fmla="*/ 47 h 2350"/>
              <a:gd name="T28" fmla="*/ 1174 w 2086"/>
              <a:gd name="T29" fmla="*/ 47 h 2350"/>
              <a:gd name="T30" fmla="*/ 912 w 2086"/>
              <a:gd name="T31" fmla="*/ 47 h 2350"/>
              <a:gd name="T32" fmla="*/ 131 w 2086"/>
              <a:gd name="T33" fmla="*/ 498 h 2350"/>
              <a:gd name="T34" fmla="*/ 131 w 2086"/>
              <a:gd name="T35" fmla="*/ 498 h 2350"/>
              <a:gd name="T36" fmla="*/ 0 w 2086"/>
              <a:gd name="T37" fmla="*/ 724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086" h="2350">
                <a:moveTo>
                  <a:pt x="0" y="724"/>
                </a:moveTo>
                <a:lnTo>
                  <a:pt x="0" y="1626"/>
                </a:lnTo>
                <a:lnTo>
                  <a:pt x="0" y="1626"/>
                </a:lnTo>
                <a:cubicBezTo>
                  <a:pt x="0" y="1719"/>
                  <a:pt x="50" y="1806"/>
                  <a:pt x="131" y="1852"/>
                </a:cubicBezTo>
                <a:lnTo>
                  <a:pt x="912" y="2303"/>
                </a:lnTo>
                <a:lnTo>
                  <a:pt x="912" y="2303"/>
                </a:lnTo>
                <a:cubicBezTo>
                  <a:pt x="993" y="2349"/>
                  <a:pt x="1093" y="2349"/>
                  <a:pt x="1174" y="2303"/>
                </a:cubicBezTo>
                <a:lnTo>
                  <a:pt x="1953" y="1852"/>
                </a:lnTo>
                <a:lnTo>
                  <a:pt x="1953" y="1852"/>
                </a:lnTo>
                <a:cubicBezTo>
                  <a:pt x="2035" y="1806"/>
                  <a:pt x="2085" y="1719"/>
                  <a:pt x="2085" y="1626"/>
                </a:cubicBezTo>
                <a:lnTo>
                  <a:pt x="2085" y="724"/>
                </a:lnTo>
                <a:lnTo>
                  <a:pt x="2085" y="724"/>
                </a:lnTo>
                <a:cubicBezTo>
                  <a:pt x="2085" y="631"/>
                  <a:pt x="2035" y="545"/>
                  <a:pt x="1953" y="498"/>
                </a:cubicBezTo>
                <a:lnTo>
                  <a:pt x="1174" y="47"/>
                </a:lnTo>
                <a:lnTo>
                  <a:pt x="1174" y="47"/>
                </a:lnTo>
                <a:cubicBezTo>
                  <a:pt x="1093" y="0"/>
                  <a:pt x="993" y="0"/>
                  <a:pt x="912" y="47"/>
                </a:cubicBezTo>
                <a:lnTo>
                  <a:pt x="131" y="498"/>
                </a:lnTo>
                <a:lnTo>
                  <a:pt x="131" y="498"/>
                </a:lnTo>
                <a:cubicBezTo>
                  <a:pt x="50" y="545"/>
                  <a:pt x="0" y="631"/>
                  <a:pt x="0" y="724"/>
                </a:cubicBezTo>
              </a:path>
            </a:pathLst>
          </a:custGeom>
          <a:solidFill>
            <a:srgbClr val="FFBA4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62" name="Freeform 146">
            <a:extLst>
              <a:ext uri="{FF2B5EF4-FFF2-40B4-BE49-F238E27FC236}">
                <a16:creationId xmlns:a16="http://schemas.microsoft.com/office/drawing/2014/main" id="{C44FFF0E-7238-418F-9458-C0F9A56BC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6793" y="7165973"/>
            <a:ext cx="216443" cy="230176"/>
          </a:xfrm>
          <a:custGeom>
            <a:avLst/>
            <a:gdLst>
              <a:gd name="T0" fmla="*/ 0 w 2086"/>
              <a:gd name="T1" fmla="*/ 724 h 2350"/>
              <a:gd name="T2" fmla="*/ 0 w 2086"/>
              <a:gd name="T3" fmla="*/ 1626 h 2350"/>
              <a:gd name="T4" fmla="*/ 0 w 2086"/>
              <a:gd name="T5" fmla="*/ 1626 h 2350"/>
              <a:gd name="T6" fmla="*/ 131 w 2086"/>
              <a:gd name="T7" fmla="*/ 1852 h 2350"/>
              <a:gd name="T8" fmla="*/ 912 w 2086"/>
              <a:gd name="T9" fmla="*/ 2303 h 2350"/>
              <a:gd name="T10" fmla="*/ 912 w 2086"/>
              <a:gd name="T11" fmla="*/ 2303 h 2350"/>
              <a:gd name="T12" fmla="*/ 1174 w 2086"/>
              <a:gd name="T13" fmla="*/ 2303 h 2350"/>
              <a:gd name="T14" fmla="*/ 1953 w 2086"/>
              <a:gd name="T15" fmla="*/ 1852 h 2350"/>
              <a:gd name="T16" fmla="*/ 1953 w 2086"/>
              <a:gd name="T17" fmla="*/ 1852 h 2350"/>
              <a:gd name="T18" fmla="*/ 2085 w 2086"/>
              <a:gd name="T19" fmla="*/ 1626 h 2350"/>
              <a:gd name="T20" fmla="*/ 2085 w 2086"/>
              <a:gd name="T21" fmla="*/ 724 h 2350"/>
              <a:gd name="T22" fmla="*/ 2085 w 2086"/>
              <a:gd name="T23" fmla="*/ 724 h 2350"/>
              <a:gd name="T24" fmla="*/ 1953 w 2086"/>
              <a:gd name="T25" fmla="*/ 498 h 2350"/>
              <a:gd name="T26" fmla="*/ 1174 w 2086"/>
              <a:gd name="T27" fmla="*/ 47 h 2350"/>
              <a:gd name="T28" fmla="*/ 1174 w 2086"/>
              <a:gd name="T29" fmla="*/ 47 h 2350"/>
              <a:gd name="T30" fmla="*/ 912 w 2086"/>
              <a:gd name="T31" fmla="*/ 47 h 2350"/>
              <a:gd name="T32" fmla="*/ 131 w 2086"/>
              <a:gd name="T33" fmla="*/ 498 h 2350"/>
              <a:gd name="T34" fmla="*/ 131 w 2086"/>
              <a:gd name="T35" fmla="*/ 498 h 2350"/>
              <a:gd name="T36" fmla="*/ 0 w 2086"/>
              <a:gd name="T37" fmla="*/ 724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086" h="2350">
                <a:moveTo>
                  <a:pt x="0" y="724"/>
                </a:moveTo>
                <a:lnTo>
                  <a:pt x="0" y="1626"/>
                </a:lnTo>
                <a:lnTo>
                  <a:pt x="0" y="1626"/>
                </a:lnTo>
                <a:cubicBezTo>
                  <a:pt x="0" y="1719"/>
                  <a:pt x="50" y="1806"/>
                  <a:pt x="131" y="1852"/>
                </a:cubicBezTo>
                <a:lnTo>
                  <a:pt x="912" y="2303"/>
                </a:lnTo>
                <a:lnTo>
                  <a:pt x="912" y="2303"/>
                </a:lnTo>
                <a:cubicBezTo>
                  <a:pt x="993" y="2349"/>
                  <a:pt x="1093" y="2349"/>
                  <a:pt x="1174" y="2303"/>
                </a:cubicBezTo>
                <a:lnTo>
                  <a:pt x="1953" y="1852"/>
                </a:lnTo>
                <a:lnTo>
                  <a:pt x="1953" y="1852"/>
                </a:lnTo>
                <a:cubicBezTo>
                  <a:pt x="2035" y="1806"/>
                  <a:pt x="2085" y="1719"/>
                  <a:pt x="2085" y="1626"/>
                </a:cubicBezTo>
                <a:lnTo>
                  <a:pt x="2085" y="724"/>
                </a:lnTo>
                <a:lnTo>
                  <a:pt x="2085" y="724"/>
                </a:lnTo>
                <a:cubicBezTo>
                  <a:pt x="2085" y="631"/>
                  <a:pt x="2035" y="545"/>
                  <a:pt x="1953" y="498"/>
                </a:cubicBezTo>
                <a:lnTo>
                  <a:pt x="1174" y="47"/>
                </a:lnTo>
                <a:lnTo>
                  <a:pt x="1174" y="47"/>
                </a:lnTo>
                <a:cubicBezTo>
                  <a:pt x="1093" y="0"/>
                  <a:pt x="993" y="0"/>
                  <a:pt x="912" y="47"/>
                </a:cubicBezTo>
                <a:lnTo>
                  <a:pt x="131" y="498"/>
                </a:lnTo>
                <a:lnTo>
                  <a:pt x="131" y="498"/>
                </a:lnTo>
                <a:cubicBezTo>
                  <a:pt x="50" y="545"/>
                  <a:pt x="0" y="631"/>
                  <a:pt x="0" y="724"/>
                </a:cubicBezTo>
              </a:path>
            </a:pathLst>
          </a:custGeom>
          <a:solidFill>
            <a:srgbClr val="00486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63" name="Freeform 146">
            <a:extLst>
              <a:ext uri="{FF2B5EF4-FFF2-40B4-BE49-F238E27FC236}">
                <a16:creationId xmlns:a16="http://schemas.microsoft.com/office/drawing/2014/main" id="{C44FFF0E-7238-418F-9458-C0F9A56BC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6793" y="8166259"/>
            <a:ext cx="216443" cy="230176"/>
          </a:xfrm>
          <a:custGeom>
            <a:avLst/>
            <a:gdLst>
              <a:gd name="T0" fmla="*/ 0 w 2086"/>
              <a:gd name="T1" fmla="*/ 724 h 2350"/>
              <a:gd name="T2" fmla="*/ 0 w 2086"/>
              <a:gd name="T3" fmla="*/ 1626 h 2350"/>
              <a:gd name="T4" fmla="*/ 0 w 2086"/>
              <a:gd name="T5" fmla="*/ 1626 h 2350"/>
              <a:gd name="T6" fmla="*/ 131 w 2086"/>
              <a:gd name="T7" fmla="*/ 1852 h 2350"/>
              <a:gd name="T8" fmla="*/ 912 w 2086"/>
              <a:gd name="T9" fmla="*/ 2303 h 2350"/>
              <a:gd name="T10" fmla="*/ 912 w 2086"/>
              <a:gd name="T11" fmla="*/ 2303 h 2350"/>
              <a:gd name="T12" fmla="*/ 1174 w 2086"/>
              <a:gd name="T13" fmla="*/ 2303 h 2350"/>
              <a:gd name="T14" fmla="*/ 1953 w 2086"/>
              <a:gd name="T15" fmla="*/ 1852 h 2350"/>
              <a:gd name="T16" fmla="*/ 1953 w 2086"/>
              <a:gd name="T17" fmla="*/ 1852 h 2350"/>
              <a:gd name="T18" fmla="*/ 2085 w 2086"/>
              <a:gd name="T19" fmla="*/ 1626 h 2350"/>
              <a:gd name="T20" fmla="*/ 2085 w 2086"/>
              <a:gd name="T21" fmla="*/ 724 h 2350"/>
              <a:gd name="T22" fmla="*/ 2085 w 2086"/>
              <a:gd name="T23" fmla="*/ 724 h 2350"/>
              <a:gd name="T24" fmla="*/ 1953 w 2086"/>
              <a:gd name="T25" fmla="*/ 498 h 2350"/>
              <a:gd name="T26" fmla="*/ 1174 w 2086"/>
              <a:gd name="T27" fmla="*/ 47 h 2350"/>
              <a:gd name="T28" fmla="*/ 1174 w 2086"/>
              <a:gd name="T29" fmla="*/ 47 h 2350"/>
              <a:gd name="T30" fmla="*/ 912 w 2086"/>
              <a:gd name="T31" fmla="*/ 47 h 2350"/>
              <a:gd name="T32" fmla="*/ 131 w 2086"/>
              <a:gd name="T33" fmla="*/ 498 h 2350"/>
              <a:gd name="T34" fmla="*/ 131 w 2086"/>
              <a:gd name="T35" fmla="*/ 498 h 2350"/>
              <a:gd name="T36" fmla="*/ 0 w 2086"/>
              <a:gd name="T37" fmla="*/ 724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086" h="2350">
                <a:moveTo>
                  <a:pt x="0" y="724"/>
                </a:moveTo>
                <a:lnTo>
                  <a:pt x="0" y="1626"/>
                </a:lnTo>
                <a:lnTo>
                  <a:pt x="0" y="1626"/>
                </a:lnTo>
                <a:cubicBezTo>
                  <a:pt x="0" y="1719"/>
                  <a:pt x="50" y="1806"/>
                  <a:pt x="131" y="1852"/>
                </a:cubicBezTo>
                <a:lnTo>
                  <a:pt x="912" y="2303"/>
                </a:lnTo>
                <a:lnTo>
                  <a:pt x="912" y="2303"/>
                </a:lnTo>
                <a:cubicBezTo>
                  <a:pt x="993" y="2349"/>
                  <a:pt x="1093" y="2349"/>
                  <a:pt x="1174" y="2303"/>
                </a:cubicBezTo>
                <a:lnTo>
                  <a:pt x="1953" y="1852"/>
                </a:lnTo>
                <a:lnTo>
                  <a:pt x="1953" y="1852"/>
                </a:lnTo>
                <a:cubicBezTo>
                  <a:pt x="2035" y="1806"/>
                  <a:pt x="2085" y="1719"/>
                  <a:pt x="2085" y="1626"/>
                </a:cubicBezTo>
                <a:lnTo>
                  <a:pt x="2085" y="724"/>
                </a:lnTo>
                <a:lnTo>
                  <a:pt x="2085" y="724"/>
                </a:lnTo>
                <a:cubicBezTo>
                  <a:pt x="2085" y="631"/>
                  <a:pt x="2035" y="545"/>
                  <a:pt x="1953" y="498"/>
                </a:cubicBezTo>
                <a:lnTo>
                  <a:pt x="1174" y="47"/>
                </a:lnTo>
                <a:lnTo>
                  <a:pt x="1174" y="47"/>
                </a:lnTo>
                <a:cubicBezTo>
                  <a:pt x="1093" y="0"/>
                  <a:pt x="993" y="0"/>
                  <a:pt x="912" y="47"/>
                </a:cubicBezTo>
                <a:lnTo>
                  <a:pt x="131" y="498"/>
                </a:lnTo>
                <a:lnTo>
                  <a:pt x="131" y="498"/>
                </a:lnTo>
                <a:cubicBezTo>
                  <a:pt x="50" y="545"/>
                  <a:pt x="0" y="631"/>
                  <a:pt x="0" y="724"/>
                </a:cubicBezTo>
              </a:path>
            </a:pathLst>
          </a:custGeom>
          <a:solidFill>
            <a:srgbClr val="48C8F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310683" y="11415083"/>
            <a:ext cx="3612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4861"/>
                </a:solidFill>
              </a:rPr>
              <a:t>Модуль образовательной программы </a:t>
            </a:r>
            <a:endParaRPr lang="ru-RU" sz="2000" dirty="0">
              <a:solidFill>
                <a:srgbClr val="004861"/>
              </a:solidFill>
            </a:endParaRPr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75759D7B-6A91-43E9-9D3A-59DC3FD00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0636" y="10010906"/>
            <a:ext cx="4957796" cy="2182805"/>
          </a:xfrm>
          <a:prstGeom prst="roundRect">
            <a:avLst>
              <a:gd name="adj" fmla="val 5060"/>
            </a:avLst>
          </a:prstGeom>
          <a:solidFill>
            <a:srgbClr val="00486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3555303" y="10791595"/>
            <a:ext cx="5381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Образовательная организация</a:t>
            </a:r>
            <a:endParaRPr lang="ru-RU" sz="2400" b="1" dirty="0">
              <a:solidFill>
                <a:srgbClr val="004861"/>
              </a:solidFill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3927224" y="10168202"/>
            <a:ext cx="4588043" cy="53414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4314030" y="11425143"/>
            <a:ext cx="3800306" cy="6997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13990641" y="10094160"/>
            <a:ext cx="43105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dirty="0" smtClean="0">
                <a:solidFill>
                  <a:srgbClr val="004861"/>
                </a:solidFill>
              </a:rPr>
              <a:t>Субъект реализации ОП в сетевой форме </a:t>
            </a:r>
            <a:endParaRPr lang="ru-RU" sz="1900" dirty="0">
              <a:solidFill>
                <a:srgbClr val="00486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4439475" y="11443907"/>
            <a:ext cx="35635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4861"/>
                </a:solidFill>
              </a:rPr>
              <a:t>Модуль образовательной программы </a:t>
            </a:r>
            <a:endParaRPr lang="ru-RU" sz="2000" dirty="0">
              <a:solidFill>
                <a:srgbClr val="004861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9763135" y="10049984"/>
            <a:ext cx="5378059" cy="6293"/>
          </a:xfrm>
          <a:prstGeom prst="line">
            <a:avLst/>
          </a:prstGeom>
          <a:ln w="28575">
            <a:solidFill>
              <a:srgbClr val="004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9835012" y="12174036"/>
            <a:ext cx="5378059" cy="6293"/>
          </a:xfrm>
          <a:prstGeom prst="line">
            <a:avLst/>
          </a:prstGeom>
          <a:ln w="28575">
            <a:solidFill>
              <a:srgbClr val="004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3135390" y="4963405"/>
            <a:ext cx="4419805" cy="0"/>
          </a:xfrm>
          <a:prstGeom prst="line">
            <a:avLst/>
          </a:prstGeom>
          <a:ln w="19050">
            <a:solidFill>
              <a:srgbClr val="8B8B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555195" y="4527193"/>
            <a:ext cx="4315326" cy="1384995"/>
          </a:xfrm>
          <a:prstGeom prst="rect">
            <a:avLst/>
          </a:prstGeom>
          <a:noFill/>
          <a:ln>
            <a:solidFill>
              <a:srgbClr val="8B8B8B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+mj-lt"/>
              </a:rPr>
              <a:t>Заявка на участие в конкурсе на распределение КЦП ОО области, осуществляющим образовательную деятельность по образовательным программам СПО за счет бюджетных средств области</a:t>
            </a:r>
            <a:endParaRPr lang="ru-RU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055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9">
            <a:extLst>
              <a:ext uri="{FF2B5EF4-FFF2-40B4-BE49-F238E27FC236}">
                <a16:creationId xmlns:a16="http://schemas.microsoft.com/office/drawing/2014/main" id="{D8605881-6384-FC48-A319-5BD51E8BE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4528" y="5467593"/>
            <a:ext cx="6260369" cy="1297427"/>
          </a:xfrm>
          <a:prstGeom prst="roundRect">
            <a:avLst>
              <a:gd name="adj" fmla="val 5060"/>
            </a:avLst>
          </a:prstGeom>
          <a:solidFill>
            <a:srgbClr val="48C8F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22" name="Freeform 69">
            <a:extLst>
              <a:ext uri="{FF2B5EF4-FFF2-40B4-BE49-F238E27FC236}">
                <a16:creationId xmlns:a16="http://schemas.microsoft.com/office/drawing/2014/main" id="{9D7E8554-34FD-2647-91AB-B2EF1AEB5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1557" y="3974076"/>
            <a:ext cx="2165685" cy="516531"/>
          </a:xfrm>
          <a:prstGeom prst="roundRect">
            <a:avLst>
              <a:gd name="adj" fmla="val 5060"/>
            </a:avLst>
          </a:prstGeom>
          <a:solidFill>
            <a:srgbClr val="48C8F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6A6EDF6-04DA-374B-BE1F-7FE7E86127E9}"/>
              </a:ext>
            </a:extLst>
          </p:cNvPr>
          <p:cNvSpPr txBox="1"/>
          <p:nvPr/>
        </p:nvSpPr>
        <p:spPr>
          <a:xfrm>
            <a:off x="11418442" y="3957435"/>
            <a:ext cx="190342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b="1" spc="141" dirty="0" smtClean="0">
                <a:solidFill>
                  <a:schemeClr val="bg2"/>
                </a:solidFill>
                <a:cs typeface="Poppins" pitchFamily="2" charset="77"/>
              </a:rPr>
              <a:t>РОИВ</a:t>
            </a:r>
            <a:endParaRPr lang="en-US" sz="2800" b="1" spc="141" dirty="0">
              <a:solidFill>
                <a:schemeClr val="bg2"/>
              </a:solidFill>
              <a:cs typeface="Poppins" pitchFamily="2" charset="77"/>
            </a:endParaRPr>
          </a:p>
        </p:txBody>
      </p:sp>
      <p:sp>
        <p:nvSpPr>
          <p:cNvPr id="27" name="Freeform 69">
            <a:extLst>
              <a:ext uri="{FF2B5EF4-FFF2-40B4-BE49-F238E27FC236}">
                <a16:creationId xmlns:a16="http://schemas.microsoft.com/office/drawing/2014/main" id="{75759D7B-6A91-43E9-9D3A-59DC3FD00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6579" y="10007386"/>
            <a:ext cx="4957796" cy="2176512"/>
          </a:xfrm>
          <a:prstGeom prst="roundRect">
            <a:avLst>
              <a:gd name="adj" fmla="val 5060"/>
            </a:avLst>
          </a:prstGeom>
          <a:solidFill>
            <a:srgbClr val="FFBA4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B82665C-94E8-A34D-A654-4B9509BB3DC1}"/>
              </a:ext>
            </a:extLst>
          </p:cNvPr>
          <p:cNvSpPr txBox="1"/>
          <p:nvPr/>
        </p:nvSpPr>
        <p:spPr>
          <a:xfrm>
            <a:off x="9872986" y="5986969"/>
            <a:ext cx="504345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b="1" spc="141" dirty="0" smtClean="0">
                <a:solidFill>
                  <a:schemeClr val="bg2"/>
                </a:solidFill>
                <a:latin typeface="+mj-lt"/>
                <a:cs typeface="Poppins" pitchFamily="2" charset="77"/>
              </a:rPr>
              <a:t>ГАПОУ ТО «ТМК»</a:t>
            </a:r>
            <a:endParaRPr lang="en-US" sz="2000" b="1" spc="141" dirty="0">
              <a:solidFill>
                <a:schemeClr val="bg2"/>
              </a:solidFill>
              <a:latin typeface="+mj-lt"/>
              <a:cs typeface="Poppins" pitchFamily="2" charset="77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349977" y="5513089"/>
            <a:ext cx="6089471" cy="4708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260615" y="6405082"/>
            <a:ext cx="4219074" cy="34438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82665C-94E8-A34D-A654-4B9509BB3DC1}"/>
              </a:ext>
            </a:extLst>
          </p:cNvPr>
          <p:cNvSpPr txBox="1"/>
          <p:nvPr/>
        </p:nvSpPr>
        <p:spPr>
          <a:xfrm>
            <a:off x="9098060" y="6363140"/>
            <a:ext cx="650875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800" spc="141" dirty="0" smtClean="0">
                <a:solidFill>
                  <a:srgbClr val="004861"/>
                </a:solidFill>
                <a:latin typeface="+mj-lt"/>
                <a:cs typeface="Poppins" pitchFamily="2" charset="77"/>
              </a:rPr>
              <a:t>Образовательная программа  </a:t>
            </a:r>
            <a:endParaRPr lang="en-US" sz="1800" spc="141" dirty="0">
              <a:solidFill>
                <a:srgbClr val="004861"/>
              </a:solidFill>
              <a:latin typeface="+mj-lt"/>
              <a:cs typeface="Poppins" pitchFamily="2" charset="7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07075" y="5533299"/>
            <a:ext cx="6375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4861"/>
                </a:solidFill>
              </a:rPr>
              <a:t>Направляющая сторона</a:t>
            </a:r>
            <a:endParaRPr lang="ru-RU" sz="2000" dirty="0">
              <a:solidFill>
                <a:srgbClr val="004861"/>
              </a:solidFill>
            </a:endParaRPr>
          </a:p>
        </p:txBody>
      </p:sp>
      <p:sp>
        <p:nvSpPr>
          <p:cNvPr id="39" name="Freeform 146">
            <a:extLst>
              <a:ext uri="{FF2B5EF4-FFF2-40B4-BE49-F238E27FC236}">
                <a16:creationId xmlns:a16="http://schemas.microsoft.com/office/drawing/2014/main" id="{C44FFF0E-7238-418F-9458-C0F9A56BC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14135" y="9368869"/>
            <a:ext cx="216443" cy="230176"/>
          </a:xfrm>
          <a:custGeom>
            <a:avLst/>
            <a:gdLst>
              <a:gd name="T0" fmla="*/ 0 w 2086"/>
              <a:gd name="T1" fmla="*/ 724 h 2350"/>
              <a:gd name="T2" fmla="*/ 0 w 2086"/>
              <a:gd name="T3" fmla="*/ 1626 h 2350"/>
              <a:gd name="T4" fmla="*/ 0 w 2086"/>
              <a:gd name="T5" fmla="*/ 1626 h 2350"/>
              <a:gd name="T6" fmla="*/ 131 w 2086"/>
              <a:gd name="T7" fmla="*/ 1852 h 2350"/>
              <a:gd name="T8" fmla="*/ 912 w 2086"/>
              <a:gd name="T9" fmla="*/ 2303 h 2350"/>
              <a:gd name="T10" fmla="*/ 912 w 2086"/>
              <a:gd name="T11" fmla="*/ 2303 h 2350"/>
              <a:gd name="T12" fmla="*/ 1174 w 2086"/>
              <a:gd name="T13" fmla="*/ 2303 h 2350"/>
              <a:gd name="T14" fmla="*/ 1953 w 2086"/>
              <a:gd name="T15" fmla="*/ 1852 h 2350"/>
              <a:gd name="T16" fmla="*/ 1953 w 2086"/>
              <a:gd name="T17" fmla="*/ 1852 h 2350"/>
              <a:gd name="T18" fmla="*/ 2085 w 2086"/>
              <a:gd name="T19" fmla="*/ 1626 h 2350"/>
              <a:gd name="T20" fmla="*/ 2085 w 2086"/>
              <a:gd name="T21" fmla="*/ 724 h 2350"/>
              <a:gd name="T22" fmla="*/ 2085 w 2086"/>
              <a:gd name="T23" fmla="*/ 724 h 2350"/>
              <a:gd name="T24" fmla="*/ 1953 w 2086"/>
              <a:gd name="T25" fmla="*/ 498 h 2350"/>
              <a:gd name="T26" fmla="*/ 1174 w 2086"/>
              <a:gd name="T27" fmla="*/ 47 h 2350"/>
              <a:gd name="T28" fmla="*/ 1174 w 2086"/>
              <a:gd name="T29" fmla="*/ 47 h 2350"/>
              <a:gd name="T30" fmla="*/ 912 w 2086"/>
              <a:gd name="T31" fmla="*/ 47 h 2350"/>
              <a:gd name="T32" fmla="*/ 131 w 2086"/>
              <a:gd name="T33" fmla="*/ 498 h 2350"/>
              <a:gd name="T34" fmla="*/ 131 w 2086"/>
              <a:gd name="T35" fmla="*/ 498 h 2350"/>
              <a:gd name="T36" fmla="*/ 0 w 2086"/>
              <a:gd name="T37" fmla="*/ 724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086" h="2350">
                <a:moveTo>
                  <a:pt x="0" y="724"/>
                </a:moveTo>
                <a:lnTo>
                  <a:pt x="0" y="1626"/>
                </a:lnTo>
                <a:lnTo>
                  <a:pt x="0" y="1626"/>
                </a:lnTo>
                <a:cubicBezTo>
                  <a:pt x="0" y="1719"/>
                  <a:pt x="50" y="1806"/>
                  <a:pt x="131" y="1852"/>
                </a:cubicBezTo>
                <a:lnTo>
                  <a:pt x="912" y="2303"/>
                </a:lnTo>
                <a:lnTo>
                  <a:pt x="912" y="2303"/>
                </a:lnTo>
                <a:cubicBezTo>
                  <a:pt x="993" y="2349"/>
                  <a:pt x="1093" y="2349"/>
                  <a:pt x="1174" y="2303"/>
                </a:cubicBezTo>
                <a:lnTo>
                  <a:pt x="1953" y="1852"/>
                </a:lnTo>
                <a:lnTo>
                  <a:pt x="1953" y="1852"/>
                </a:lnTo>
                <a:cubicBezTo>
                  <a:pt x="2035" y="1806"/>
                  <a:pt x="2085" y="1719"/>
                  <a:pt x="2085" y="1626"/>
                </a:cubicBezTo>
                <a:lnTo>
                  <a:pt x="2085" y="724"/>
                </a:lnTo>
                <a:lnTo>
                  <a:pt x="2085" y="724"/>
                </a:lnTo>
                <a:cubicBezTo>
                  <a:pt x="2085" y="631"/>
                  <a:pt x="2035" y="545"/>
                  <a:pt x="1953" y="498"/>
                </a:cubicBezTo>
                <a:lnTo>
                  <a:pt x="1174" y="47"/>
                </a:lnTo>
                <a:lnTo>
                  <a:pt x="1174" y="47"/>
                </a:lnTo>
                <a:cubicBezTo>
                  <a:pt x="1093" y="0"/>
                  <a:pt x="993" y="0"/>
                  <a:pt x="912" y="47"/>
                </a:cubicBezTo>
                <a:lnTo>
                  <a:pt x="131" y="498"/>
                </a:lnTo>
                <a:lnTo>
                  <a:pt x="131" y="498"/>
                </a:lnTo>
                <a:cubicBezTo>
                  <a:pt x="50" y="545"/>
                  <a:pt x="0" y="631"/>
                  <a:pt x="0" y="724"/>
                </a:cubicBezTo>
              </a:path>
            </a:pathLst>
          </a:custGeom>
          <a:solidFill>
            <a:srgbClr val="00486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40" name="Freeform 146">
            <a:extLst>
              <a:ext uri="{FF2B5EF4-FFF2-40B4-BE49-F238E27FC236}">
                <a16:creationId xmlns:a16="http://schemas.microsoft.com/office/drawing/2014/main" id="{C44FFF0E-7238-418F-9458-C0F9A56BC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4261" y="8635574"/>
            <a:ext cx="216443" cy="230176"/>
          </a:xfrm>
          <a:custGeom>
            <a:avLst/>
            <a:gdLst>
              <a:gd name="T0" fmla="*/ 0 w 2086"/>
              <a:gd name="T1" fmla="*/ 724 h 2350"/>
              <a:gd name="T2" fmla="*/ 0 w 2086"/>
              <a:gd name="T3" fmla="*/ 1626 h 2350"/>
              <a:gd name="T4" fmla="*/ 0 w 2086"/>
              <a:gd name="T5" fmla="*/ 1626 h 2350"/>
              <a:gd name="T6" fmla="*/ 131 w 2086"/>
              <a:gd name="T7" fmla="*/ 1852 h 2350"/>
              <a:gd name="T8" fmla="*/ 912 w 2086"/>
              <a:gd name="T9" fmla="*/ 2303 h 2350"/>
              <a:gd name="T10" fmla="*/ 912 w 2086"/>
              <a:gd name="T11" fmla="*/ 2303 h 2350"/>
              <a:gd name="T12" fmla="*/ 1174 w 2086"/>
              <a:gd name="T13" fmla="*/ 2303 h 2350"/>
              <a:gd name="T14" fmla="*/ 1953 w 2086"/>
              <a:gd name="T15" fmla="*/ 1852 h 2350"/>
              <a:gd name="T16" fmla="*/ 1953 w 2086"/>
              <a:gd name="T17" fmla="*/ 1852 h 2350"/>
              <a:gd name="T18" fmla="*/ 2085 w 2086"/>
              <a:gd name="T19" fmla="*/ 1626 h 2350"/>
              <a:gd name="T20" fmla="*/ 2085 w 2086"/>
              <a:gd name="T21" fmla="*/ 724 h 2350"/>
              <a:gd name="T22" fmla="*/ 2085 w 2086"/>
              <a:gd name="T23" fmla="*/ 724 h 2350"/>
              <a:gd name="T24" fmla="*/ 1953 w 2086"/>
              <a:gd name="T25" fmla="*/ 498 h 2350"/>
              <a:gd name="T26" fmla="*/ 1174 w 2086"/>
              <a:gd name="T27" fmla="*/ 47 h 2350"/>
              <a:gd name="T28" fmla="*/ 1174 w 2086"/>
              <a:gd name="T29" fmla="*/ 47 h 2350"/>
              <a:gd name="T30" fmla="*/ 912 w 2086"/>
              <a:gd name="T31" fmla="*/ 47 h 2350"/>
              <a:gd name="T32" fmla="*/ 131 w 2086"/>
              <a:gd name="T33" fmla="*/ 498 h 2350"/>
              <a:gd name="T34" fmla="*/ 131 w 2086"/>
              <a:gd name="T35" fmla="*/ 498 h 2350"/>
              <a:gd name="T36" fmla="*/ 0 w 2086"/>
              <a:gd name="T37" fmla="*/ 724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086" h="2350">
                <a:moveTo>
                  <a:pt x="0" y="724"/>
                </a:moveTo>
                <a:lnTo>
                  <a:pt x="0" y="1626"/>
                </a:lnTo>
                <a:lnTo>
                  <a:pt x="0" y="1626"/>
                </a:lnTo>
                <a:cubicBezTo>
                  <a:pt x="0" y="1719"/>
                  <a:pt x="50" y="1806"/>
                  <a:pt x="131" y="1852"/>
                </a:cubicBezTo>
                <a:lnTo>
                  <a:pt x="912" y="2303"/>
                </a:lnTo>
                <a:lnTo>
                  <a:pt x="912" y="2303"/>
                </a:lnTo>
                <a:cubicBezTo>
                  <a:pt x="993" y="2349"/>
                  <a:pt x="1093" y="2349"/>
                  <a:pt x="1174" y="2303"/>
                </a:cubicBezTo>
                <a:lnTo>
                  <a:pt x="1953" y="1852"/>
                </a:lnTo>
                <a:lnTo>
                  <a:pt x="1953" y="1852"/>
                </a:lnTo>
                <a:cubicBezTo>
                  <a:pt x="2035" y="1806"/>
                  <a:pt x="2085" y="1719"/>
                  <a:pt x="2085" y="1626"/>
                </a:cubicBezTo>
                <a:lnTo>
                  <a:pt x="2085" y="724"/>
                </a:lnTo>
                <a:lnTo>
                  <a:pt x="2085" y="724"/>
                </a:lnTo>
                <a:cubicBezTo>
                  <a:pt x="2085" y="631"/>
                  <a:pt x="2035" y="545"/>
                  <a:pt x="1953" y="498"/>
                </a:cubicBezTo>
                <a:lnTo>
                  <a:pt x="1174" y="47"/>
                </a:lnTo>
                <a:lnTo>
                  <a:pt x="1174" y="47"/>
                </a:lnTo>
                <a:cubicBezTo>
                  <a:pt x="1093" y="0"/>
                  <a:pt x="993" y="0"/>
                  <a:pt x="912" y="47"/>
                </a:cubicBezTo>
                <a:lnTo>
                  <a:pt x="131" y="498"/>
                </a:lnTo>
                <a:lnTo>
                  <a:pt x="131" y="498"/>
                </a:lnTo>
                <a:cubicBezTo>
                  <a:pt x="50" y="545"/>
                  <a:pt x="0" y="631"/>
                  <a:pt x="0" y="724"/>
                </a:cubicBezTo>
              </a:path>
            </a:pathLst>
          </a:custGeom>
          <a:solidFill>
            <a:srgbClr val="48C8F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41" name="Freeform 146">
            <a:extLst>
              <a:ext uri="{FF2B5EF4-FFF2-40B4-BE49-F238E27FC236}">
                <a16:creationId xmlns:a16="http://schemas.microsoft.com/office/drawing/2014/main" id="{C44FFF0E-7238-418F-9458-C0F9A56BC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16383" y="8612900"/>
            <a:ext cx="216443" cy="230176"/>
          </a:xfrm>
          <a:custGeom>
            <a:avLst/>
            <a:gdLst>
              <a:gd name="T0" fmla="*/ 0 w 2086"/>
              <a:gd name="T1" fmla="*/ 724 h 2350"/>
              <a:gd name="T2" fmla="*/ 0 w 2086"/>
              <a:gd name="T3" fmla="*/ 1626 h 2350"/>
              <a:gd name="T4" fmla="*/ 0 w 2086"/>
              <a:gd name="T5" fmla="*/ 1626 h 2350"/>
              <a:gd name="T6" fmla="*/ 131 w 2086"/>
              <a:gd name="T7" fmla="*/ 1852 h 2350"/>
              <a:gd name="T8" fmla="*/ 912 w 2086"/>
              <a:gd name="T9" fmla="*/ 2303 h 2350"/>
              <a:gd name="T10" fmla="*/ 912 w 2086"/>
              <a:gd name="T11" fmla="*/ 2303 h 2350"/>
              <a:gd name="T12" fmla="*/ 1174 w 2086"/>
              <a:gd name="T13" fmla="*/ 2303 h 2350"/>
              <a:gd name="T14" fmla="*/ 1953 w 2086"/>
              <a:gd name="T15" fmla="*/ 1852 h 2350"/>
              <a:gd name="T16" fmla="*/ 1953 w 2086"/>
              <a:gd name="T17" fmla="*/ 1852 h 2350"/>
              <a:gd name="T18" fmla="*/ 2085 w 2086"/>
              <a:gd name="T19" fmla="*/ 1626 h 2350"/>
              <a:gd name="T20" fmla="*/ 2085 w 2086"/>
              <a:gd name="T21" fmla="*/ 724 h 2350"/>
              <a:gd name="T22" fmla="*/ 2085 w 2086"/>
              <a:gd name="T23" fmla="*/ 724 h 2350"/>
              <a:gd name="T24" fmla="*/ 1953 w 2086"/>
              <a:gd name="T25" fmla="*/ 498 h 2350"/>
              <a:gd name="T26" fmla="*/ 1174 w 2086"/>
              <a:gd name="T27" fmla="*/ 47 h 2350"/>
              <a:gd name="T28" fmla="*/ 1174 w 2086"/>
              <a:gd name="T29" fmla="*/ 47 h 2350"/>
              <a:gd name="T30" fmla="*/ 912 w 2086"/>
              <a:gd name="T31" fmla="*/ 47 h 2350"/>
              <a:gd name="T32" fmla="*/ 131 w 2086"/>
              <a:gd name="T33" fmla="*/ 498 h 2350"/>
              <a:gd name="T34" fmla="*/ 131 w 2086"/>
              <a:gd name="T35" fmla="*/ 498 h 2350"/>
              <a:gd name="T36" fmla="*/ 0 w 2086"/>
              <a:gd name="T37" fmla="*/ 724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086" h="2350">
                <a:moveTo>
                  <a:pt x="0" y="724"/>
                </a:moveTo>
                <a:lnTo>
                  <a:pt x="0" y="1626"/>
                </a:lnTo>
                <a:lnTo>
                  <a:pt x="0" y="1626"/>
                </a:lnTo>
                <a:cubicBezTo>
                  <a:pt x="0" y="1719"/>
                  <a:pt x="50" y="1806"/>
                  <a:pt x="131" y="1852"/>
                </a:cubicBezTo>
                <a:lnTo>
                  <a:pt x="912" y="2303"/>
                </a:lnTo>
                <a:lnTo>
                  <a:pt x="912" y="2303"/>
                </a:lnTo>
                <a:cubicBezTo>
                  <a:pt x="993" y="2349"/>
                  <a:pt x="1093" y="2349"/>
                  <a:pt x="1174" y="2303"/>
                </a:cubicBezTo>
                <a:lnTo>
                  <a:pt x="1953" y="1852"/>
                </a:lnTo>
                <a:lnTo>
                  <a:pt x="1953" y="1852"/>
                </a:lnTo>
                <a:cubicBezTo>
                  <a:pt x="2035" y="1806"/>
                  <a:pt x="2085" y="1719"/>
                  <a:pt x="2085" y="1626"/>
                </a:cubicBezTo>
                <a:lnTo>
                  <a:pt x="2085" y="724"/>
                </a:lnTo>
                <a:lnTo>
                  <a:pt x="2085" y="724"/>
                </a:lnTo>
                <a:cubicBezTo>
                  <a:pt x="2085" y="631"/>
                  <a:pt x="2035" y="545"/>
                  <a:pt x="1953" y="498"/>
                </a:cubicBezTo>
                <a:lnTo>
                  <a:pt x="1174" y="47"/>
                </a:lnTo>
                <a:lnTo>
                  <a:pt x="1174" y="47"/>
                </a:lnTo>
                <a:cubicBezTo>
                  <a:pt x="1093" y="0"/>
                  <a:pt x="993" y="0"/>
                  <a:pt x="912" y="47"/>
                </a:cubicBezTo>
                <a:lnTo>
                  <a:pt x="131" y="498"/>
                </a:lnTo>
                <a:lnTo>
                  <a:pt x="131" y="498"/>
                </a:lnTo>
                <a:cubicBezTo>
                  <a:pt x="50" y="545"/>
                  <a:pt x="0" y="631"/>
                  <a:pt x="0" y="724"/>
                </a:cubicBezTo>
              </a:path>
            </a:pathLst>
          </a:custGeom>
          <a:solidFill>
            <a:srgbClr val="48C8F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50794" y="8288997"/>
            <a:ext cx="4141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dirty="0" smtClean="0"/>
              <a:t>Трехсторонний договор о реализации дуальной образовательной программы  </a:t>
            </a:r>
            <a:endParaRPr lang="ru-RU" sz="1800" dirty="0"/>
          </a:p>
        </p:txBody>
      </p:sp>
      <p:sp>
        <p:nvSpPr>
          <p:cNvPr id="46" name="TextBox 45"/>
          <p:cNvSpPr txBox="1"/>
          <p:nvPr/>
        </p:nvSpPr>
        <p:spPr>
          <a:xfrm>
            <a:off x="7123908" y="7178594"/>
            <a:ext cx="4137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b="1" dirty="0" smtClean="0"/>
              <a:t>Состав документов, определяющий порядок взаимодействия субъектов:  </a:t>
            </a:r>
            <a:endParaRPr lang="ru-RU" sz="1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3489668" y="8291544"/>
            <a:ext cx="4259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Договор о реализации образовательной программы в сетевой форме</a:t>
            </a:r>
            <a:endParaRPr lang="ru-RU" sz="1800" dirty="0"/>
          </a:p>
        </p:txBody>
      </p:sp>
      <p:sp>
        <p:nvSpPr>
          <p:cNvPr id="48" name="TextBox 47"/>
          <p:cNvSpPr txBox="1"/>
          <p:nvPr/>
        </p:nvSpPr>
        <p:spPr>
          <a:xfrm>
            <a:off x="13529079" y="9299291"/>
            <a:ext cx="696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Дополнительные соглашения </a:t>
            </a:r>
            <a:endParaRPr lang="ru-RU" sz="1800" dirty="0"/>
          </a:p>
        </p:txBody>
      </p:sp>
      <p:cxnSp>
        <p:nvCxnSpPr>
          <p:cNvPr id="53" name="Прямая со стрелкой 52"/>
          <p:cNvCxnSpPr/>
          <p:nvPr/>
        </p:nvCxnSpPr>
        <p:spPr>
          <a:xfrm flipH="1" flipV="1">
            <a:off x="11630096" y="6765020"/>
            <a:ext cx="4092" cy="3242366"/>
          </a:xfrm>
          <a:prstGeom prst="straightConnector1">
            <a:avLst/>
          </a:prstGeom>
          <a:ln w="57150">
            <a:solidFill>
              <a:srgbClr val="8B8B8B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H="1" flipV="1">
            <a:off x="12962223" y="6749468"/>
            <a:ext cx="48428" cy="3257918"/>
          </a:xfrm>
          <a:prstGeom prst="straightConnector1">
            <a:avLst/>
          </a:prstGeom>
          <a:ln w="57150">
            <a:solidFill>
              <a:srgbClr val="8B8B8B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Скругленный прямоугольник 72"/>
          <p:cNvSpPr/>
          <p:nvPr/>
        </p:nvSpPr>
        <p:spPr>
          <a:xfrm>
            <a:off x="7407830" y="10139652"/>
            <a:ext cx="4588043" cy="53414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7794636" y="11396593"/>
            <a:ext cx="3800306" cy="6997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TextBox 85"/>
          <p:cNvSpPr txBox="1"/>
          <p:nvPr/>
        </p:nvSpPr>
        <p:spPr>
          <a:xfrm>
            <a:off x="7978593" y="10161294"/>
            <a:ext cx="3339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4861"/>
                </a:solidFill>
              </a:rPr>
              <a:t>Работодатель</a:t>
            </a:r>
            <a:r>
              <a:rPr lang="ru-RU" sz="2000" dirty="0" smtClean="0">
                <a:solidFill>
                  <a:srgbClr val="004861"/>
                </a:solidFill>
              </a:rPr>
              <a:t> </a:t>
            </a:r>
            <a:endParaRPr lang="ru-RU" sz="2000" dirty="0">
              <a:solidFill>
                <a:srgbClr val="00486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82058" y="10798901"/>
            <a:ext cx="4750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4861"/>
                </a:solidFill>
              </a:rPr>
              <a:t>ООО «СИБУР Тобольск»</a:t>
            </a:r>
            <a:endParaRPr lang="ru-RU" sz="2400" b="1" dirty="0">
              <a:solidFill>
                <a:srgbClr val="00486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080989" y="11340237"/>
            <a:ext cx="33523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4861"/>
                </a:solidFill>
              </a:rPr>
              <a:t>Производственная практика </a:t>
            </a:r>
            <a:endParaRPr lang="ru-RU" sz="2400" dirty="0">
              <a:solidFill>
                <a:srgbClr val="004861"/>
              </a:solidFill>
            </a:endParaRPr>
          </a:p>
        </p:txBody>
      </p:sp>
      <p:pic>
        <p:nvPicPr>
          <p:cNvPr id="93" name="Рисунок 9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06" y="446201"/>
            <a:ext cx="4745746" cy="719329"/>
          </a:xfrm>
          <a:prstGeom prst="rect">
            <a:avLst/>
          </a:prstGeom>
        </p:spPr>
      </p:pic>
      <p:pic>
        <p:nvPicPr>
          <p:cNvPr id="94" name="Рисунок 9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0799" y="169557"/>
            <a:ext cx="5100178" cy="1272616"/>
          </a:xfrm>
          <a:prstGeom prst="rect">
            <a:avLst/>
          </a:prstGeom>
        </p:spPr>
      </p:pic>
      <p:cxnSp>
        <p:nvCxnSpPr>
          <p:cNvPr id="12" name="Прямая со стрелкой 11"/>
          <p:cNvCxnSpPr>
            <a:stCxn id="16" idx="0"/>
          </p:cNvCxnSpPr>
          <p:nvPr/>
        </p:nvCxnSpPr>
        <p:spPr>
          <a:xfrm flipV="1">
            <a:off x="12394713" y="4475463"/>
            <a:ext cx="0" cy="992130"/>
          </a:xfrm>
          <a:prstGeom prst="straightConnector1">
            <a:avLst/>
          </a:prstGeom>
          <a:ln w="57150">
            <a:solidFill>
              <a:srgbClr val="8B8B8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Управляющая кнопка: документ 14">
            <a:hlinkClick r:id="" action="ppaction://noaction" highlightClick="1"/>
          </p:cNvPr>
          <p:cNvSpPr/>
          <p:nvPr/>
        </p:nvSpPr>
        <p:spPr>
          <a:xfrm>
            <a:off x="12670169" y="4744838"/>
            <a:ext cx="465221" cy="437134"/>
          </a:xfrm>
          <a:prstGeom prst="actionButtonDocument">
            <a:avLst/>
          </a:prstGeom>
          <a:solidFill>
            <a:schemeClr val="bg1"/>
          </a:solidFill>
          <a:ln>
            <a:solidFill>
              <a:srgbClr val="0048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Freeform 69">
            <a:extLst>
              <a:ext uri="{FF2B5EF4-FFF2-40B4-BE49-F238E27FC236}">
                <a16:creationId xmlns:a16="http://schemas.microsoft.com/office/drawing/2014/main" id="{75759D7B-6A91-43E9-9D3A-59DC3FD00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693" y="10007386"/>
            <a:ext cx="4957796" cy="2176512"/>
          </a:xfrm>
          <a:prstGeom prst="roundRect">
            <a:avLst>
              <a:gd name="adj" fmla="val 5060"/>
            </a:avLst>
          </a:prstGeom>
          <a:solidFill>
            <a:srgbClr val="FFBA4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12724184" y="10160177"/>
            <a:ext cx="4588043" cy="53414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13101677" y="11384714"/>
            <a:ext cx="3800306" cy="6997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TextBox 88"/>
          <p:cNvSpPr txBox="1"/>
          <p:nvPr/>
        </p:nvSpPr>
        <p:spPr>
          <a:xfrm>
            <a:off x="12996128" y="10170666"/>
            <a:ext cx="4013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4861"/>
                </a:solidFill>
              </a:rPr>
              <a:t>Принимающая сторона</a:t>
            </a:r>
            <a:endParaRPr lang="ru-RU" sz="2400" dirty="0">
              <a:solidFill>
                <a:srgbClr val="00486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2889609" y="10749055"/>
            <a:ext cx="4106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004861"/>
                </a:solidFill>
              </a:rPr>
              <a:t>ОГБПОУ «Томский промышленно – гуманитарный колледж» </a:t>
            </a:r>
            <a:endParaRPr lang="ru-RU" sz="1800" b="1" dirty="0">
              <a:solidFill>
                <a:srgbClr val="00486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3211548" y="11401793"/>
            <a:ext cx="35220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4861"/>
                </a:solidFill>
              </a:rPr>
              <a:t>Модуль образовательной программы </a:t>
            </a:r>
            <a:endParaRPr lang="ru-RU" sz="2000" dirty="0">
              <a:solidFill>
                <a:srgbClr val="00486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3763082" y="7040545"/>
            <a:ext cx="3922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Состав документов, определяющий порядок взаимодействия образовательных организаций: </a:t>
            </a:r>
            <a:endParaRPr lang="ru-RU" sz="1800" b="1" dirty="0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13135390" y="4963405"/>
            <a:ext cx="4419805" cy="0"/>
          </a:xfrm>
          <a:prstGeom prst="line">
            <a:avLst/>
          </a:prstGeom>
          <a:ln w="19050">
            <a:solidFill>
              <a:srgbClr val="8B8B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555195" y="4527193"/>
            <a:ext cx="4315326" cy="1384995"/>
          </a:xfrm>
          <a:prstGeom prst="rect">
            <a:avLst/>
          </a:prstGeom>
          <a:noFill/>
          <a:ln>
            <a:solidFill>
              <a:srgbClr val="8B8B8B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+mj-lt"/>
              </a:rPr>
              <a:t>Заявка на участие в конкурсе на распределение КЦП ОО области, осуществляющим образовательную деятельность по образовательным программам СПО за счет бюджетных средств области</a:t>
            </a:r>
            <a:endParaRPr lang="ru-RU" sz="1400" dirty="0">
              <a:latin typeface="+mj-lt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9A51CF3-EAB9-4C4F-A66E-128F74E81E5D}"/>
              </a:ext>
            </a:extLst>
          </p:cNvPr>
          <p:cNvSpPr txBox="1"/>
          <p:nvPr/>
        </p:nvSpPr>
        <p:spPr>
          <a:xfrm>
            <a:off x="4260746" y="2209062"/>
            <a:ext cx="17162471" cy="1446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4861"/>
                </a:solidFill>
                <a:cs typeface="Poppins" pitchFamily="2" charset="77"/>
              </a:rPr>
              <a:t>Ролевая структура реализации образовательной программы в сетевой форме</a:t>
            </a:r>
            <a:endParaRPr lang="en-US" sz="4400" b="1" dirty="0">
              <a:solidFill>
                <a:srgbClr val="004861"/>
              </a:solidFill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2426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Прямая соединительная линия 71"/>
          <p:cNvCxnSpPr/>
          <p:nvPr/>
        </p:nvCxnSpPr>
        <p:spPr>
          <a:xfrm>
            <a:off x="7070047" y="9708240"/>
            <a:ext cx="10430745" cy="13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9">
            <a:extLst>
              <a:ext uri="{FF2B5EF4-FFF2-40B4-BE49-F238E27FC236}">
                <a16:creationId xmlns:a16="http://schemas.microsoft.com/office/drawing/2014/main" id="{D8605881-6384-FC48-A319-5BD51E8BE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4528" y="5467593"/>
            <a:ext cx="6260369" cy="1297427"/>
          </a:xfrm>
          <a:prstGeom prst="roundRect">
            <a:avLst>
              <a:gd name="adj" fmla="val 5060"/>
            </a:avLst>
          </a:prstGeom>
          <a:solidFill>
            <a:srgbClr val="00486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22" name="Freeform 69">
            <a:extLst>
              <a:ext uri="{FF2B5EF4-FFF2-40B4-BE49-F238E27FC236}">
                <a16:creationId xmlns:a16="http://schemas.microsoft.com/office/drawing/2014/main" id="{9D7E8554-34FD-2647-91AB-B2EF1AEB5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1557" y="3974076"/>
            <a:ext cx="2165685" cy="516531"/>
          </a:xfrm>
          <a:prstGeom prst="roundRect">
            <a:avLst>
              <a:gd name="adj" fmla="val 5060"/>
            </a:avLst>
          </a:prstGeom>
          <a:solidFill>
            <a:srgbClr val="00486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6A6EDF6-04DA-374B-BE1F-7FE7E86127E9}"/>
              </a:ext>
            </a:extLst>
          </p:cNvPr>
          <p:cNvSpPr txBox="1"/>
          <p:nvPr/>
        </p:nvSpPr>
        <p:spPr>
          <a:xfrm>
            <a:off x="11567488" y="3974076"/>
            <a:ext cx="160532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b="1" spc="141" dirty="0" smtClean="0">
                <a:solidFill>
                  <a:schemeClr val="bg1"/>
                </a:solidFill>
                <a:cs typeface="Poppins" pitchFamily="2" charset="77"/>
              </a:rPr>
              <a:t>РОИВ</a:t>
            </a:r>
            <a:endParaRPr lang="en-US" sz="2800" b="1" spc="141" dirty="0">
              <a:solidFill>
                <a:schemeClr val="bg1"/>
              </a:solidFill>
              <a:cs typeface="Poppins" pitchFamily="2" charset="77"/>
            </a:endParaRPr>
          </a:p>
        </p:txBody>
      </p:sp>
      <p:sp>
        <p:nvSpPr>
          <p:cNvPr id="27" name="Freeform 69">
            <a:extLst>
              <a:ext uri="{FF2B5EF4-FFF2-40B4-BE49-F238E27FC236}">
                <a16:creationId xmlns:a16="http://schemas.microsoft.com/office/drawing/2014/main" id="{75759D7B-6A91-43E9-9D3A-59DC3FD00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0665" y="10081931"/>
            <a:ext cx="4957796" cy="2176512"/>
          </a:xfrm>
          <a:prstGeom prst="roundRect">
            <a:avLst>
              <a:gd name="adj" fmla="val 506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B82665C-94E8-A34D-A654-4B9509BB3DC1}"/>
              </a:ext>
            </a:extLst>
          </p:cNvPr>
          <p:cNvSpPr txBox="1"/>
          <p:nvPr/>
        </p:nvSpPr>
        <p:spPr>
          <a:xfrm>
            <a:off x="9519685" y="5989389"/>
            <a:ext cx="549858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b="1" spc="141" dirty="0" smtClean="0">
                <a:solidFill>
                  <a:schemeClr val="bg2"/>
                </a:solidFill>
                <a:latin typeface="+mj-lt"/>
                <a:cs typeface="Poppins" pitchFamily="2" charset="77"/>
              </a:rPr>
              <a:t>ГПОАУ ЯО «РПЭК»</a:t>
            </a:r>
            <a:endParaRPr lang="en-US" sz="2000" b="1" spc="141" dirty="0">
              <a:solidFill>
                <a:schemeClr val="bg2"/>
              </a:solidFill>
              <a:latin typeface="+mj-lt"/>
              <a:cs typeface="Poppins" pitchFamily="2" charset="77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349977" y="5513089"/>
            <a:ext cx="6089471" cy="4708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260615" y="6405082"/>
            <a:ext cx="4219074" cy="34438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82665C-94E8-A34D-A654-4B9509BB3DC1}"/>
              </a:ext>
            </a:extLst>
          </p:cNvPr>
          <p:cNvSpPr txBox="1"/>
          <p:nvPr/>
        </p:nvSpPr>
        <p:spPr>
          <a:xfrm>
            <a:off x="9098060" y="6347271"/>
            <a:ext cx="650875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800" spc="141" dirty="0" smtClean="0">
                <a:solidFill>
                  <a:srgbClr val="004861"/>
                </a:solidFill>
                <a:latin typeface="+mj-lt"/>
                <a:cs typeface="Poppins" pitchFamily="2" charset="77"/>
              </a:rPr>
              <a:t>Образовательная программа  </a:t>
            </a:r>
            <a:endParaRPr lang="en-US" sz="1800" spc="141" dirty="0">
              <a:solidFill>
                <a:srgbClr val="004861"/>
              </a:solidFill>
              <a:latin typeface="+mj-lt"/>
              <a:cs typeface="Poppins" pitchFamily="2" charset="7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64528" y="5548012"/>
            <a:ext cx="6375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4861"/>
                </a:solidFill>
              </a:rPr>
              <a:t>Субъекты реализации ОП в сетевой форме </a:t>
            </a:r>
            <a:endParaRPr lang="ru-RU" sz="2000" dirty="0">
              <a:solidFill>
                <a:srgbClr val="004861"/>
              </a:solidFill>
            </a:endParaRPr>
          </a:p>
        </p:txBody>
      </p:sp>
      <p:sp>
        <p:nvSpPr>
          <p:cNvPr id="39" name="Freeform 146">
            <a:extLst>
              <a:ext uri="{FF2B5EF4-FFF2-40B4-BE49-F238E27FC236}">
                <a16:creationId xmlns:a16="http://schemas.microsoft.com/office/drawing/2014/main" id="{C44FFF0E-7238-418F-9458-C0F9A56BC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8454" y="8502119"/>
            <a:ext cx="216443" cy="230176"/>
          </a:xfrm>
          <a:custGeom>
            <a:avLst/>
            <a:gdLst>
              <a:gd name="T0" fmla="*/ 0 w 2086"/>
              <a:gd name="T1" fmla="*/ 724 h 2350"/>
              <a:gd name="T2" fmla="*/ 0 w 2086"/>
              <a:gd name="T3" fmla="*/ 1626 h 2350"/>
              <a:gd name="T4" fmla="*/ 0 w 2086"/>
              <a:gd name="T5" fmla="*/ 1626 h 2350"/>
              <a:gd name="T6" fmla="*/ 131 w 2086"/>
              <a:gd name="T7" fmla="*/ 1852 h 2350"/>
              <a:gd name="T8" fmla="*/ 912 w 2086"/>
              <a:gd name="T9" fmla="*/ 2303 h 2350"/>
              <a:gd name="T10" fmla="*/ 912 w 2086"/>
              <a:gd name="T11" fmla="*/ 2303 h 2350"/>
              <a:gd name="T12" fmla="*/ 1174 w 2086"/>
              <a:gd name="T13" fmla="*/ 2303 h 2350"/>
              <a:gd name="T14" fmla="*/ 1953 w 2086"/>
              <a:gd name="T15" fmla="*/ 1852 h 2350"/>
              <a:gd name="T16" fmla="*/ 1953 w 2086"/>
              <a:gd name="T17" fmla="*/ 1852 h 2350"/>
              <a:gd name="T18" fmla="*/ 2085 w 2086"/>
              <a:gd name="T19" fmla="*/ 1626 h 2350"/>
              <a:gd name="T20" fmla="*/ 2085 w 2086"/>
              <a:gd name="T21" fmla="*/ 724 h 2350"/>
              <a:gd name="T22" fmla="*/ 2085 w 2086"/>
              <a:gd name="T23" fmla="*/ 724 h 2350"/>
              <a:gd name="T24" fmla="*/ 1953 w 2086"/>
              <a:gd name="T25" fmla="*/ 498 h 2350"/>
              <a:gd name="T26" fmla="*/ 1174 w 2086"/>
              <a:gd name="T27" fmla="*/ 47 h 2350"/>
              <a:gd name="T28" fmla="*/ 1174 w 2086"/>
              <a:gd name="T29" fmla="*/ 47 h 2350"/>
              <a:gd name="T30" fmla="*/ 912 w 2086"/>
              <a:gd name="T31" fmla="*/ 47 h 2350"/>
              <a:gd name="T32" fmla="*/ 131 w 2086"/>
              <a:gd name="T33" fmla="*/ 498 h 2350"/>
              <a:gd name="T34" fmla="*/ 131 w 2086"/>
              <a:gd name="T35" fmla="*/ 498 h 2350"/>
              <a:gd name="T36" fmla="*/ 0 w 2086"/>
              <a:gd name="T37" fmla="*/ 724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086" h="2350">
                <a:moveTo>
                  <a:pt x="0" y="724"/>
                </a:moveTo>
                <a:lnTo>
                  <a:pt x="0" y="1626"/>
                </a:lnTo>
                <a:lnTo>
                  <a:pt x="0" y="1626"/>
                </a:lnTo>
                <a:cubicBezTo>
                  <a:pt x="0" y="1719"/>
                  <a:pt x="50" y="1806"/>
                  <a:pt x="131" y="1852"/>
                </a:cubicBezTo>
                <a:lnTo>
                  <a:pt x="912" y="2303"/>
                </a:lnTo>
                <a:lnTo>
                  <a:pt x="912" y="2303"/>
                </a:lnTo>
                <a:cubicBezTo>
                  <a:pt x="993" y="2349"/>
                  <a:pt x="1093" y="2349"/>
                  <a:pt x="1174" y="2303"/>
                </a:cubicBezTo>
                <a:lnTo>
                  <a:pt x="1953" y="1852"/>
                </a:lnTo>
                <a:lnTo>
                  <a:pt x="1953" y="1852"/>
                </a:lnTo>
                <a:cubicBezTo>
                  <a:pt x="2035" y="1806"/>
                  <a:pt x="2085" y="1719"/>
                  <a:pt x="2085" y="1626"/>
                </a:cubicBezTo>
                <a:lnTo>
                  <a:pt x="2085" y="724"/>
                </a:lnTo>
                <a:lnTo>
                  <a:pt x="2085" y="724"/>
                </a:lnTo>
                <a:cubicBezTo>
                  <a:pt x="2085" y="631"/>
                  <a:pt x="2035" y="545"/>
                  <a:pt x="1953" y="498"/>
                </a:cubicBezTo>
                <a:lnTo>
                  <a:pt x="1174" y="47"/>
                </a:lnTo>
                <a:lnTo>
                  <a:pt x="1174" y="47"/>
                </a:lnTo>
                <a:cubicBezTo>
                  <a:pt x="1093" y="0"/>
                  <a:pt x="993" y="0"/>
                  <a:pt x="912" y="47"/>
                </a:cubicBezTo>
                <a:lnTo>
                  <a:pt x="131" y="498"/>
                </a:lnTo>
                <a:lnTo>
                  <a:pt x="131" y="498"/>
                </a:lnTo>
                <a:cubicBezTo>
                  <a:pt x="50" y="545"/>
                  <a:pt x="0" y="631"/>
                  <a:pt x="0" y="724"/>
                </a:cubicBezTo>
              </a:path>
            </a:pathLst>
          </a:custGeom>
          <a:solidFill>
            <a:srgbClr val="00486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40" name="Freeform 146">
            <a:extLst>
              <a:ext uri="{FF2B5EF4-FFF2-40B4-BE49-F238E27FC236}">
                <a16:creationId xmlns:a16="http://schemas.microsoft.com/office/drawing/2014/main" id="{C44FFF0E-7238-418F-9458-C0F9A56BC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8433" y="8497876"/>
            <a:ext cx="216443" cy="230176"/>
          </a:xfrm>
          <a:custGeom>
            <a:avLst/>
            <a:gdLst>
              <a:gd name="T0" fmla="*/ 0 w 2086"/>
              <a:gd name="T1" fmla="*/ 724 h 2350"/>
              <a:gd name="T2" fmla="*/ 0 w 2086"/>
              <a:gd name="T3" fmla="*/ 1626 h 2350"/>
              <a:gd name="T4" fmla="*/ 0 w 2086"/>
              <a:gd name="T5" fmla="*/ 1626 h 2350"/>
              <a:gd name="T6" fmla="*/ 131 w 2086"/>
              <a:gd name="T7" fmla="*/ 1852 h 2350"/>
              <a:gd name="T8" fmla="*/ 912 w 2086"/>
              <a:gd name="T9" fmla="*/ 2303 h 2350"/>
              <a:gd name="T10" fmla="*/ 912 w 2086"/>
              <a:gd name="T11" fmla="*/ 2303 h 2350"/>
              <a:gd name="T12" fmla="*/ 1174 w 2086"/>
              <a:gd name="T13" fmla="*/ 2303 h 2350"/>
              <a:gd name="T14" fmla="*/ 1953 w 2086"/>
              <a:gd name="T15" fmla="*/ 1852 h 2350"/>
              <a:gd name="T16" fmla="*/ 1953 w 2086"/>
              <a:gd name="T17" fmla="*/ 1852 h 2350"/>
              <a:gd name="T18" fmla="*/ 2085 w 2086"/>
              <a:gd name="T19" fmla="*/ 1626 h 2350"/>
              <a:gd name="T20" fmla="*/ 2085 w 2086"/>
              <a:gd name="T21" fmla="*/ 724 h 2350"/>
              <a:gd name="T22" fmla="*/ 2085 w 2086"/>
              <a:gd name="T23" fmla="*/ 724 h 2350"/>
              <a:gd name="T24" fmla="*/ 1953 w 2086"/>
              <a:gd name="T25" fmla="*/ 498 h 2350"/>
              <a:gd name="T26" fmla="*/ 1174 w 2086"/>
              <a:gd name="T27" fmla="*/ 47 h 2350"/>
              <a:gd name="T28" fmla="*/ 1174 w 2086"/>
              <a:gd name="T29" fmla="*/ 47 h 2350"/>
              <a:gd name="T30" fmla="*/ 912 w 2086"/>
              <a:gd name="T31" fmla="*/ 47 h 2350"/>
              <a:gd name="T32" fmla="*/ 131 w 2086"/>
              <a:gd name="T33" fmla="*/ 498 h 2350"/>
              <a:gd name="T34" fmla="*/ 131 w 2086"/>
              <a:gd name="T35" fmla="*/ 498 h 2350"/>
              <a:gd name="T36" fmla="*/ 0 w 2086"/>
              <a:gd name="T37" fmla="*/ 724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086" h="2350">
                <a:moveTo>
                  <a:pt x="0" y="724"/>
                </a:moveTo>
                <a:lnTo>
                  <a:pt x="0" y="1626"/>
                </a:lnTo>
                <a:lnTo>
                  <a:pt x="0" y="1626"/>
                </a:lnTo>
                <a:cubicBezTo>
                  <a:pt x="0" y="1719"/>
                  <a:pt x="50" y="1806"/>
                  <a:pt x="131" y="1852"/>
                </a:cubicBezTo>
                <a:lnTo>
                  <a:pt x="912" y="2303"/>
                </a:lnTo>
                <a:lnTo>
                  <a:pt x="912" y="2303"/>
                </a:lnTo>
                <a:cubicBezTo>
                  <a:pt x="993" y="2349"/>
                  <a:pt x="1093" y="2349"/>
                  <a:pt x="1174" y="2303"/>
                </a:cubicBezTo>
                <a:lnTo>
                  <a:pt x="1953" y="1852"/>
                </a:lnTo>
                <a:lnTo>
                  <a:pt x="1953" y="1852"/>
                </a:lnTo>
                <a:cubicBezTo>
                  <a:pt x="2035" y="1806"/>
                  <a:pt x="2085" y="1719"/>
                  <a:pt x="2085" y="1626"/>
                </a:cubicBezTo>
                <a:lnTo>
                  <a:pt x="2085" y="724"/>
                </a:lnTo>
                <a:lnTo>
                  <a:pt x="2085" y="724"/>
                </a:lnTo>
                <a:cubicBezTo>
                  <a:pt x="2085" y="631"/>
                  <a:pt x="2035" y="545"/>
                  <a:pt x="1953" y="498"/>
                </a:cubicBezTo>
                <a:lnTo>
                  <a:pt x="1174" y="47"/>
                </a:lnTo>
                <a:lnTo>
                  <a:pt x="1174" y="47"/>
                </a:lnTo>
                <a:cubicBezTo>
                  <a:pt x="1093" y="0"/>
                  <a:pt x="993" y="0"/>
                  <a:pt x="912" y="47"/>
                </a:cubicBezTo>
                <a:lnTo>
                  <a:pt x="131" y="498"/>
                </a:lnTo>
                <a:lnTo>
                  <a:pt x="131" y="498"/>
                </a:lnTo>
                <a:cubicBezTo>
                  <a:pt x="50" y="545"/>
                  <a:pt x="0" y="631"/>
                  <a:pt x="0" y="724"/>
                </a:cubicBezTo>
              </a:path>
            </a:pathLst>
          </a:custGeom>
          <a:solidFill>
            <a:srgbClr val="FFBA4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41" name="Freeform 146">
            <a:extLst>
              <a:ext uri="{FF2B5EF4-FFF2-40B4-BE49-F238E27FC236}">
                <a16:creationId xmlns:a16="http://schemas.microsoft.com/office/drawing/2014/main" id="{C44FFF0E-7238-418F-9458-C0F9A56BC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94344" y="7954793"/>
            <a:ext cx="216443" cy="230176"/>
          </a:xfrm>
          <a:custGeom>
            <a:avLst/>
            <a:gdLst>
              <a:gd name="T0" fmla="*/ 0 w 2086"/>
              <a:gd name="T1" fmla="*/ 724 h 2350"/>
              <a:gd name="T2" fmla="*/ 0 w 2086"/>
              <a:gd name="T3" fmla="*/ 1626 h 2350"/>
              <a:gd name="T4" fmla="*/ 0 w 2086"/>
              <a:gd name="T5" fmla="*/ 1626 h 2350"/>
              <a:gd name="T6" fmla="*/ 131 w 2086"/>
              <a:gd name="T7" fmla="*/ 1852 h 2350"/>
              <a:gd name="T8" fmla="*/ 912 w 2086"/>
              <a:gd name="T9" fmla="*/ 2303 h 2350"/>
              <a:gd name="T10" fmla="*/ 912 w 2086"/>
              <a:gd name="T11" fmla="*/ 2303 h 2350"/>
              <a:gd name="T12" fmla="*/ 1174 w 2086"/>
              <a:gd name="T13" fmla="*/ 2303 h 2350"/>
              <a:gd name="T14" fmla="*/ 1953 w 2086"/>
              <a:gd name="T15" fmla="*/ 1852 h 2350"/>
              <a:gd name="T16" fmla="*/ 1953 w 2086"/>
              <a:gd name="T17" fmla="*/ 1852 h 2350"/>
              <a:gd name="T18" fmla="*/ 2085 w 2086"/>
              <a:gd name="T19" fmla="*/ 1626 h 2350"/>
              <a:gd name="T20" fmla="*/ 2085 w 2086"/>
              <a:gd name="T21" fmla="*/ 724 h 2350"/>
              <a:gd name="T22" fmla="*/ 2085 w 2086"/>
              <a:gd name="T23" fmla="*/ 724 h 2350"/>
              <a:gd name="T24" fmla="*/ 1953 w 2086"/>
              <a:gd name="T25" fmla="*/ 498 h 2350"/>
              <a:gd name="T26" fmla="*/ 1174 w 2086"/>
              <a:gd name="T27" fmla="*/ 47 h 2350"/>
              <a:gd name="T28" fmla="*/ 1174 w 2086"/>
              <a:gd name="T29" fmla="*/ 47 h 2350"/>
              <a:gd name="T30" fmla="*/ 912 w 2086"/>
              <a:gd name="T31" fmla="*/ 47 h 2350"/>
              <a:gd name="T32" fmla="*/ 131 w 2086"/>
              <a:gd name="T33" fmla="*/ 498 h 2350"/>
              <a:gd name="T34" fmla="*/ 131 w 2086"/>
              <a:gd name="T35" fmla="*/ 498 h 2350"/>
              <a:gd name="T36" fmla="*/ 0 w 2086"/>
              <a:gd name="T37" fmla="*/ 724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086" h="2350">
                <a:moveTo>
                  <a:pt x="0" y="724"/>
                </a:moveTo>
                <a:lnTo>
                  <a:pt x="0" y="1626"/>
                </a:lnTo>
                <a:lnTo>
                  <a:pt x="0" y="1626"/>
                </a:lnTo>
                <a:cubicBezTo>
                  <a:pt x="0" y="1719"/>
                  <a:pt x="50" y="1806"/>
                  <a:pt x="131" y="1852"/>
                </a:cubicBezTo>
                <a:lnTo>
                  <a:pt x="912" y="2303"/>
                </a:lnTo>
                <a:lnTo>
                  <a:pt x="912" y="2303"/>
                </a:lnTo>
                <a:cubicBezTo>
                  <a:pt x="993" y="2349"/>
                  <a:pt x="1093" y="2349"/>
                  <a:pt x="1174" y="2303"/>
                </a:cubicBezTo>
                <a:lnTo>
                  <a:pt x="1953" y="1852"/>
                </a:lnTo>
                <a:lnTo>
                  <a:pt x="1953" y="1852"/>
                </a:lnTo>
                <a:cubicBezTo>
                  <a:pt x="2035" y="1806"/>
                  <a:pt x="2085" y="1719"/>
                  <a:pt x="2085" y="1626"/>
                </a:cubicBezTo>
                <a:lnTo>
                  <a:pt x="2085" y="724"/>
                </a:lnTo>
                <a:lnTo>
                  <a:pt x="2085" y="724"/>
                </a:lnTo>
                <a:cubicBezTo>
                  <a:pt x="2085" y="631"/>
                  <a:pt x="2035" y="545"/>
                  <a:pt x="1953" y="498"/>
                </a:cubicBezTo>
                <a:lnTo>
                  <a:pt x="1174" y="47"/>
                </a:lnTo>
                <a:lnTo>
                  <a:pt x="1174" y="47"/>
                </a:lnTo>
                <a:cubicBezTo>
                  <a:pt x="1093" y="0"/>
                  <a:pt x="993" y="0"/>
                  <a:pt x="912" y="47"/>
                </a:cubicBezTo>
                <a:lnTo>
                  <a:pt x="131" y="498"/>
                </a:lnTo>
                <a:lnTo>
                  <a:pt x="131" y="498"/>
                </a:lnTo>
                <a:cubicBezTo>
                  <a:pt x="50" y="545"/>
                  <a:pt x="0" y="631"/>
                  <a:pt x="0" y="724"/>
                </a:cubicBezTo>
              </a:path>
            </a:pathLst>
          </a:custGeom>
          <a:solidFill>
            <a:srgbClr val="FFBA4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42" name="Freeform 146">
            <a:extLst>
              <a:ext uri="{FF2B5EF4-FFF2-40B4-BE49-F238E27FC236}">
                <a16:creationId xmlns:a16="http://schemas.microsoft.com/office/drawing/2014/main" id="{C44FFF0E-7238-418F-9458-C0F9A56BC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8434" y="7949890"/>
            <a:ext cx="216443" cy="230176"/>
          </a:xfrm>
          <a:custGeom>
            <a:avLst/>
            <a:gdLst>
              <a:gd name="T0" fmla="*/ 0 w 2086"/>
              <a:gd name="T1" fmla="*/ 724 h 2350"/>
              <a:gd name="T2" fmla="*/ 0 w 2086"/>
              <a:gd name="T3" fmla="*/ 1626 h 2350"/>
              <a:gd name="T4" fmla="*/ 0 w 2086"/>
              <a:gd name="T5" fmla="*/ 1626 h 2350"/>
              <a:gd name="T6" fmla="*/ 131 w 2086"/>
              <a:gd name="T7" fmla="*/ 1852 h 2350"/>
              <a:gd name="T8" fmla="*/ 912 w 2086"/>
              <a:gd name="T9" fmla="*/ 2303 h 2350"/>
              <a:gd name="T10" fmla="*/ 912 w 2086"/>
              <a:gd name="T11" fmla="*/ 2303 h 2350"/>
              <a:gd name="T12" fmla="*/ 1174 w 2086"/>
              <a:gd name="T13" fmla="*/ 2303 h 2350"/>
              <a:gd name="T14" fmla="*/ 1953 w 2086"/>
              <a:gd name="T15" fmla="*/ 1852 h 2350"/>
              <a:gd name="T16" fmla="*/ 1953 w 2086"/>
              <a:gd name="T17" fmla="*/ 1852 h 2350"/>
              <a:gd name="T18" fmla="*/ 2085 w 2086"/>
              <a:gd name="T19" fmla="*/ 1626 h 2350"/>
              <a:gd name="T20" fmla="*/ 2085 w 2086"/>
              <a:gd name="T21" fmla="*/ 724 h 2350"/>
              <a:gd name="T22" fmla="*/ 2085 w 2086"/>
              <a:gd name="T23" fmla="*/ 724 h 2350"/>
              <a:gd name="T24" fmla="*/ 1953 w 2086"/>
              <a:gd name="T25" fmla="*/ 498 h 2350"/>
              <a:gd name="T26" fmla="*/ 1174 w 2086"/>
              <a:gd name="T27" fmla="*/ 47 h 2350"/>
              <a:gd name="T28" fmla="*/ 1174 w 2086"/>
              <a:gd name="T29" fmla="*/ 47 h 2350"/>
              <a:gd name="T30" fmla="*/ 912 w 2086"/>
              <a:gd name="T31" fmla="*/ 47 h 2350"/>
              <a:gd name="T32" fmla="*/ 131 w 2086"/>
              <a:gd name="T33" fmla="*/ 498 h 2350"/>
              <a:gd name="T34" fmla="*/ 131 w 2086"/>
              <a:gd name="T35" fmla="*/ 498 h 2350"/>
              <a:gd name="T36" fmla="*/ 0 w 2086"/>
              <a:gd name="T37" fmla="*/ 724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086" h="2350">
                <a:moveTo>
                  <a:pt x="0" y="724"/>
                </a:moveTo>
                <a:lnTo>
                  <a:pt x="0" y="1626"/>
                </a:lnTo>
                <a:lnTo>
                  <a:pt x="0" y="1626"/>
                </a:lnTo>
                <a:cubicBezTo>
                  <a:pt x="0" y="1719"/>
                  <a:pt x="50" y="1806"/>
                  <a:pt x="131" y="1852"/>
                </a:cubicBezTo>
                <a:lnTo>
                  <a:pt x="912" y="2303"/>
                </a:lnTo>
                <a:lnTo>
                  <a:pt x="912" y="2303"/>
                </a:lnTo>
                <a:cubicBezTo>
                  <a:pt x="993" y="2349"/>
                  <a:pt x="1093" y="2349"/>
                  <a:pt x="1174" y="2303"/>
                </a:cubicBezTo>
                <a:lnTo>
                  <a:pt x="1953" y="1852"/>
                </a:lnTo>
                <a:lnTo>
                  <a:pt x="1953" y="1852"/>
                </a:lnTo>
                <a:cubicBezTo>
                  <a:pt x="2035" y="1806"/>
                  <a:pt x="2085" y="1719"/>
                  <a:pt x="2085" y="1626"/>
                </a:cubicBezTo>
                <a:lnTo>
                  <a:pt x="2085" y="724"/>
                </a:lnTo>
                <a:lnTo>
                  <a:pt x="2085" y="724"/>
                </a:lnTo>
                <a:cubicBezTo>
                  <a:pt x="2085" y="631"/>
                  <a:pt x="2035" y="545"/>
                  <a:pt x="1953" y="498"/>
                </a:cubicBezTo>
                <a:lnTo>
                  <a:pt x="1174" y="47"/>
                </a:lnTo>
                <a:lnTo>
                  <a:pt x="1174" y="47"/>
                </a:lnTo>
                <a:cubicBezTo>
                  <a:pt x="1093" y="0"/>
                  <a:pt x="993" y="0"/>
                  <a:pt x="912" y="47"/>
                </a:cubicBezTo>
                <a:lnTo>
                  <a:pt x="131" y="498"/>
                </a:lnTo>
                <a:lnTo>
                  <a:pt x="131" y="498"/>
                </a:lnTo>
                <a:cubicBezTo>
                  <a:pt x="50" y="545"/>
                  <a:pt x="0" y="631"/>
                  <a:pt x="0" y="724"/>
                </a:cubicBezTo>
              </a:path>
            </a:pathLst>
          </a:custGeom>
          <a:solidFill>
            <a:srgbClr val="00486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65853" y="7884184"/>
            <a:ext cx="7573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Соглашение о сотрудничестве ГАПОУ ТО «ТМК» и Предприятия;</a:t>
            </a:r>
            <a:endParaRPr lang="ru-RU" sz="1800" dirty="0"/>
          </a:p>
        </p:txBody>
      </p:sp>
      <p:sp>
        <p:nvSpPr>
          <p:cNvPr id="45" name="TextBox 44"/>
          <p:cNvSpPr txBox="1"/>
          <p:nvPr/>
        </p:nvSpPr>
        <p:spPr>
          <a:xfrm>
            <a:off x="1010653" y="8411461"/>
            <a:ext cx="8167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dirty="0" smtClean="0"/>
              <a:t>Соглашение о взаимодействии по реализации проекта «Подготовка рабочих кадров, соответствующих требованиям высокотехнологичных отраслей промышленности, на основе дуального образования»:</a:t>
            </a:r>
            <a:endParaRPr lang="ru-RU" sz="1800" dirty="0"/>
          </a:p>
        </p:txBody>
      </p:sp>
      <p:sp>
        <p:nvSpPr>
          <p:cNvPr id="46" name="TextBox 45"/>
          <p:cNvSpPr txBox="1"/>
          <p:nvPr/>
        </p:nvSpPr>
        <p:spPr>
          <a:xfrm>
            <a:off x="2051050" y="7213514"/>
            <a:ext cx="7412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b="1" dirty="0" smtClean="0"/>
              <a:t>Состав документов, определяющий порядок взаимодействия субъектов:  </a:t>
            </a:r>
            <a:endParaRPr lang="ru-RU" sz="1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5510786" y="8417673"/>
            <a:ext cx="8430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Договор о реализации образовательной программы в сетевой форме</a:t>
            </a:r>
            <a:endParaRPr lang="ru-RU" sz="1800" dirty="0"/>
          </a:p>
        </p:txBody>
      </p:sp>
      <p:sp>
        <p:nvSpPr>
          <p:cNvPr id="48" name="TextBox 47"/>
          <p:cNvSpPr txBox="1"/>
          <p:nvPr/>
        </p:nvSpPr>
        <p:spPr>
          <a:xfrm>
            <a:off x="15510786" y="7883102"/>
            <a:ext cx="696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Дополнительные соглашения; </a:t>
            </a:r>
            <a:endParaRPr lang="ru-RU" sz="1800" dirty="0"/>
          </a:p>
        </p:txBody>
      </p:sp>
      <p:cxnSp>
        <p:nvCxnSpPr>
          <p:cNvPr id="53" name="Прямая со стрелкой 52"/>
          <p:cNvCxnSpPr/>
          <p:nvPr/>
        </p:nvCxnSpPr>
        <p:spPr>
          <a:xfrm flipH="1" flipV="1">
            <a:off x="9577556" y="6749467"/>
            <a:ext cx="13404" cy="3323423"/>
          </a:xfrm>
          <a:prstGeom prst="straightConnector1">
            <a:avLst/>
          </a:prstGeom>
          <a:ln w="57150">
            <a:solidFill>
              <a:srgbClr val="8B8B8B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H="1" flipV="1">
            <a:off x="15045205" y="6732034"/>
            <a:ext cx="66648" cy="3325072"/>
          </a:xfrm>
          <a:prstGeom prst="straightConnector1">
            <a:avLst/>
          </a:prstGeom>
          <a:ln w="57150">
            <a:solidFill>
              <a:srgbClr val="8B8B8B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Скругленный прямоугольник 72"/>
          <p:cNvSpPr/>
          <p:nvPr/>
        </p:nvSpPr>
        <p:spPr>
          <a:xfrm>
            <a:off x="7271916" y="10214197"/>
            <a:ext cx="4588043" cy="53414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7658722" y="11471138"/>
            <a:ext cx="3800306" cy="6997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TextBox 85"/>
          <p:cNvSpPr txBox="1"/>
          <p:nvPr/>
        </p:nvSpPr>
        <p:spPr>
          <a:xfrm>
            <a:off x="7285853" y="10203458"/>
            <a:ext cx="4588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4861"/>
                </a:solidFill>
              </a:rPr>
              <a:t>Предприятие</a:t>
            </a:r>
            <a:r>
              <a:rPr lang="ru-RU" sz="2000" dirty="0" smtClean="0">
                <a:solidFill>
                  <a:srgbClr val="004861"/>
                </a:solidFill>
              </a:rPr>
              <a:t> </a:t>
            </a:r>
            <a:endParaRPr lang="ru-RU" sz="2000" dirty="0">
              <a:solidFill>
                <a:srgbClr val="00486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246144" y="10873446"/>
            <a:ext cx="4750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4861"/>
                </a:solidFill>
              </a:rPr>
              <a:t>ПАО «НПО «Сатурн»</a:t>
            </a:r>
            <a:endParaRPr lang="ru-RU" sz="2400" b="1" dirty="0">
              <a:solidFill>
                <a:srgbClr val="00486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799524" y="11401853"/>
            <a:ext cx="3965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4861"/>
                </a:solidFill>
              </a:rPr>
              <a:t>Производственная практика </a:t>
            </a:r>
            <a:endParaRPr lang="ru-RU" sz="2400" dirty="0">
              <a:solidFill>
                <a:srgbClr val="004861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9A51CF3-EAB9-4C4F-A66E-128F74E81E5D}"/>
              </a:ext>
            </a:extLst>
          </p:cNvPr>
          <p:cNvSpPr txBox="1"/>
          <p:nvPr/>
        </p:nvSpPr>
        <p:spPr>
          <a:xfrm>
            <a:off x="4260746" y="2209062"/>
            <a:ext cx="17162471" cy="1446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4861"/>
                </a:solidFill>
                <a:cs typeface="Poppins" pitchFamily="2" charset="77"/>
              </a:rPr>
              <a:t>Ролевая структура реализации образовательной программы в сетевой форме</a:t>
            </a:r>
            <a:endParaRPr lang="en-US" sz="4400" b="1" dirty="0">
              <a:solidFill>
                <a:srgbClr val="004861"/>
              </a:solidFill>
              <a:cs typeface="Poppins" pitchFamily="2" charset="77"/>
            </a:endParaRPr>
          </a:p>
        </p:txBody>
      </p:sp>
      <p:pic>
        <p:nvPicPr>
          <p:cNvPr id="93" name="Рисунок 9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06" y="446201"/>
            <a:ext cx="4745746" cy="719329"/>
          </a:xfrm>
          <a:prstGeom prst="rect">
            <a:avLst/>
          </a:prstGeom>
        </p:spPr>
      </p:pic>
      <p:pic>
        <p:nvPicPr>
          <p:cNvPr id="94" name="Рисунок 9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0799" y="169557"/>
            <a:ext cx="5100178" cy="1272616"/>
          </a:xfrm>
          <a:prstGeom prst="rect">
            <a:avLst/>
          </a:prstGeom>
        </p:spPr>
      </p:pic>
      <p:cxnSp>
        <p:nvCxnSpPr>
          <p:cNvPr id="12" name="Прямая со стрелкой 11"/>
          <p:cNvCxnSpPr>
            <a:stCxn id="16" idx="0"/>
          </p:cNvCxnSpPr>
          <p:nvPr/>
        </p:nvCxnSpPr>
        <p:spPr>
          <a:xfrm flipV="1">
            <a:off x="12394713" y="4475463"/>
            <a:ext cx="0" cy="992130"/>
          </a:xfrm>
          <a:prstGeom prst="straightConnector1">
            <a:avLst/>
          </a:prstGeom>
          <a:ln w="57150">
            <a:solidFill>
              <a:srgbClr val="8B8B8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Управляющая кнопка: документ 14">
            <a:hlinkClick r:id="" action="ppaction://noaction" highlightClick="1"/>
          </p:cNvPr>
          <p:cNvSpPr/>
          <p:nvPr/>
        </p:nvSpPr>
        <p:spPr>
          <a:xfrm>
            <a:off x="12670169" y="4744838"/>
            <a:ext cx="465221" cy="437134"/>
          </a:xfrm>
          <a:prstGeom prst="actionButtonDocument">
            <a:avLst/>
          </a:prstGeom>
          <a:solidFill>
            <a:schemeClr val="bg1"/>
          </a:solidFill>
          <a:ln>
            <a:solidFill>
              <a:srgbClr val="0048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>
            <a:stCxn id="15" idx="0"/>
          </p:cNvCxnSpPr>
          <p:nvPr/>
        </p:nvCxnSpPr>
        <p:spPr>
          <a:xfrm>
            <a:off x="13135390" y="4963405"/>
            <a:ext cx="4419805" cy="0"/>
          </a:xfrm>
          <a:prstGeom prst="line">
            <a:avLst/>
          </a:prstGeom>
          <a:ln w="19050">
            <a:solidFill>
              <a:srgbClr val="8B8B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7070047" y="9708241"/>
            <a:ext cx="0" cy="2041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17500792" y="9716551"/>
            <a:ext cx="0" cy="1430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Стрелка вниз 78"/>
          <p:cNvSpPr/>
          <p:nvPr/>
        </p:nvSpPr>
        <p:spPr>
          <a:xfrm rot="10800000">
            <a:off x="11796896" y="6782955"/>
            <a:ext cx="1045085" cy="2916244"/>
          </a:xfrm>
          <a:prstGeom prst="downArrow">
            <a:avLst>
              <a:gd name="adj1" fmla="val 50000"/>
              <a:gd name="adj2" fmla="val 119075"/>
            </a:avLst>
          </a:prstGeom>
          <a:solidFill>
            <a:schemeClr val="bg1"/>
          </a:solidFill>
          <a:ln w="38100">
            <a:solidFill>
              <a:srgbClr val="8B8B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11353310" y="8088295"/>
            <a:ext cx="1867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4861"/>
                </a:solidFill>
              </a:rPr>
              <a:t>Заявка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6" name="Freeform 69">
            <a:extLst>
              <a:ext uri="{FF2B5EF4-FFF2-40B4-BE49-F238E27FC236}">
                <a16:creationId xmlns:a16="http://schemas.microsoft.com/office/drawing/2014/main" id="{75759D7B-6A91-43E9-9D3A-59DC3FD00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7954" y="10039933"/>
            <a:ext cx="4957796" cy="2176512"/>
          </a:xfrm>
          <a:prstGeom prst="roundRect">
            <a:avLst>
              <a:gd name="adj" fmla="val 506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12814924" y="10209129"/>
            <a:ext cx="4588043" cy="53414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13192417" y="11433666"/>
            <a:ext cx="3800306" cy="6997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TextBox 88"/>
          <p:cNvSpPr txBox="1"/>
          <p:nvPr/>
        </p:nvSpPr>
        <p:spPr>
          <a:xfrm>
            <a:off x="12688859" y="10136684"/>
            <a:ext cx="4807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>
                <a:solidFill>
                  <a:srgbClr val="004861"/>
                </a:solidFill>
              </a:rPr>
              <a:t>Субъект реализации образовательной программы в сетевой форме</a:t>
            </a:r>
            <a:endParaRPr lang="ru-RU" sz="1800" dirty="0">
              <a:solidFill>
                <a:srgbClr val="00486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2652735" y="10744487"/>
            <a:ext cx="4750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861"/>
                </a:solidFill>
              </a:rPr>
              <a:t>Образовательная (или иная) организация </a:t>
            </a:r>
            <a:endParaRPr lang="ru-RU" sz="2000" b="1" dirty="0">
              <a:solidFill>
                <a:srgbClr val="00486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3207956" y="11452373"/>
            <a:ext cx="3710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>
                <a:solidFill>
                  <a:srgbClr val="004861"/>
                </a:solidFill>
              </a:rPr>
              <a:t>Модуль (фрагмент) образовательной программы </a:t>
            </a:r>
            <a:endParaRPr lang="ru-RU" sz="1800" dirty="0">
              <a:solidFill>
                <a:srgbClr val="00486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5199431" y="7202780"/>
            <a:ext cx="7412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Состав документов, определяющий порядок взаимодействия субъектов: </a:t>
            </a:r>
            <a:endParaRPr lang="ru-RU" sz="18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17555195" y="4527193"/>
            <a:ext cx="4315326" cy="1384995"/>
          </a:xfrm>
          <a:prstGeom prst="rect">
            <a:avLst/>
          </a:prstGeom>
          <a:noFill/>
          <a:ln>
            <a:solidFill>
              <a:srgbClr val="8B8B8B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+mj-lt"/>
              </a:rPr>
              <a:t>Заявка на участие в конкурсе на распределение КЦП ОО области, осуществляющим образовательную деятельность по образовательным программам СПО за счет бюджетных средств области</a:t>
            </a:r>
            <a:endParaRPr lang="ru-RU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058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5" t="24075" b="12252"/>
          <a:stretch/>
        </p:blipFill>
        <p:spPr>
          <a:xfrm>
            <a:off x="0" y="1409703"/>
            <a:ext cx="24377650" cy="11018485"/>
          </a:xfrm>
        </p:spPr>
      </p:pic>
      <p:sp>
        <p:nvSpPr>
          <p:cNvPr id="10" name="Rectangle 9">
            <a:extLst/>
          </p:cNvPr>
          <p:cNvSpPr/>
          <p:nvPr/>
        </p:nvSpPr>
        <p:spPr>
          <a:xfrm>
            <a:off x="0" y="1409702"/>
            <a:ext cx="24377650" cy="11018485"/>
          </a:xfrm>
          <a:prstGeom prst="rect">
            <a:avLst/>
          </a:prstGeom>
          <a:solidFill>
            <a:schemeClr val="tx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/>
          </p:cNvPr>
          <p:cNvSpPr txBox="1"/>
          <p:nvPr/>
        </p:nvSpPr>
        <p:spPr>
          <a:xfrm>
            <a:off x="3687943" y="3971576"/>
            <a:ext cx="17001770" cy="150810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spc="600" dirty="0">
                <a:solidFill>
                  <a:schemeClr val="bg1"/>
                </a:solidFill>
                <a:latin typeface="Century Gothic" panose="020B0502020202020204" pitchFamily="34" charset="0"/>
                <a:ea typeface="League Spartan" charset="0"/>
                <a:cs typeface="Poppins" pitchFamily="2" charset="77"/>
              </a:rPr>
              <a:t>КОНТАКТНАЯ </a:t>
            </a:r>
            <a:r>
              <a:rPr lang="ru-RU" sz="4800" b="1" spc="600" dirty="0" smtClean="0">
                <a:solidFill>
                  <a:schemeClr val="bg1"/>
                </a:solidFill>
                <a:latin typeface="Century Gothic" panose="020B0502020202020204" pitchFamily="34" charset="0"/>
                <a:ea typeface="League Spartan" charset="0"/>
                <a:cs typeface="Poppins" pitchFamily="2" charset="77"/>
              </a:rPr>
              <a:t>ИНФОРМАЦИЯ</a:t>
            </a:r>
            <a:endParaRPr lang="en-US" sz="4800" b="1" spc="600" dirty="0" smtClean="0">
              <a:solidFill>
                <a:schemeClr val="bg1"/>
              </a:solidFill>
              <a:latin typeface="Century Gothic" panose="020B0502020202020204" pitchFamily="34" charset="0"/>
              <a:ea typeface="League Spartan" charset="0"/>
              <a:cs typeface="Poppins" pitchFamily="2" charset="77"/>
            </a:endParaRPr>
          </a:p>
          <a:p>
            <a:pPr algn="ctr">
              <a:defRPr/>
            </a:pPr>
            <a:r>
              <a:rPr lang="ru-RU" sz="4400" b="1" spc="600" dirty="0" smtClean="0">
                <a:solidFill>
                  <a:schemeClr val="bg1"/>
                </a:solidFill>
                <a:latin typeface="Century Gothic" panose="020B0502020202020204" pitchFamily="34" charset="0"/>
                <a:ea typeface="League Spartan" charset="0"/>
                <a:cs typeface="Poppins" pitchFamily="2" charset="77"/>
              </a:rPr>
              <a:t>РЕГИОНАЛЬНЫЙ ИНСТИТУТ КАДРОВОЙ ПОЛИТИКИ</a:t>
            </a:r>
            <a:endParaRPr lang="en-US" sz="4400" b="1" spc="600" dirty="0">
              <a:solidFill>
                <a:schemeClr val="bg1"/>
              </a:solidFill>
              <a:latin typeface="Century Gothic" panose="020B05020202020202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18437" name="Freeform 949"/>
          <p:cNvSpPr>
            <a:spLocks noChangeAspect="1" noChangeArrowheads="1"/>
          </p:cNvSpPr>
          <p:nvPr/>
        </p:nvSpPr>
        <p:spPr bwMode="auto">
          <a:xfrm>
            <a:off x="4060825" y="6476651"/>
            <a:ext cx="1084263" cy="1082675"/>
          </a:xfrm>
          <a:custGeom>
            <a:avLst/>
            <a:gdLst>
              <a:gd name="T0" fmla="*/ 2147483646 w 291288"/>
              <a:gd name="T1" fmla="*/ 2147483646 h 291739"/>
              <a:gd name="T2" fmla="*/ 2147483646 w 291288"/>
              <a:gd name="T3" fmla="*/ 2147483646 h 291739"/>
              <a:gd name="T4" fmla="*/ 2147483646 w 291288"/>
              <a:gd name="T5" fmla="*/ 2147483646 h 291739"/>
              <a:gd name="T6" fmla="*/ 2147483646 w 291288"/>
              <a:gd name="T7" fmla="*/ 2147483646 h 291739"/>
              <a:gd name="T8" fmla="*/ 2147483646 w 291288"/>
              <a:gd name="T9" fmla="*/ 2147483646 h 291739"/>
              <a:gd name="T10" fmla="*/ 2147483646 w 291288"/>
              <a:gd name="T11" fmla="*/ 2147483646 h 291739"/>
              <a:gd name="T12" fmla="*/ 2147483646 w 291288"/>
              <a:gd name="T13" fmla="*/ 2147483646 h 291739"/>
              <a:gd name="T14" fmla="*/ 2147483646 w 291288"/>
              <a:gd name="T15" fmla="*/ 2147483646 h 291739"/>
              <a:gd name="T16" fmla="*/ 2147483646 w 291288"/>
              <a:gd name="T17" fmla="*/ 2147483646 h 291739"/>
              <a:gd name="T18" fmla="*/ 2147483646 w 291288"/>
              <a:gd name="T19" fmla="*/ 2147483646 h 291739"/>
              <a:gd name="T20" fmla="*/ 2147483646 w 291288"/>
              <a:gd name="T21" fmla="*/ 2147483646 h 291739"/>
              <a:gd name="T22" fmla="*/ 2147483646 w 291288"/>
              <a:gd name="T23" fmla="*/ 2147483646 h 291739"/>
              <a:gd name="T24" fmla="*/ 2147483646 w 291288"/>
              <a:gd name="T25" fmla="*/ 2147483646 h 291739"/>
              <a:gd name="T26" fmla="*/ 2147483646 w 291288"/>
              <a:gd name="T27" fmla="*/ 2147483646 h 291739"/>
              <a:gd name="T28" fmla="*/ 2147483646 w 291288"/>
              <a:gd name="T29" fmla="*/ 2147483646 h 291739"/>
              <a:gd name="T30" fmla="*/ 2147483646 w 291288"/>
              <a:gd name="T31" fmla="*/ 2147483646 h 291739"/>
              <a:gd name="T32" fmla="*/ 2147483646 w 291288"/>
              <a:gd name="T33" fmla="*/ 2147483646 h 291739"/>
              <a:gd name="T34" fmla="*/ 2147483646 w 291288"/>
              <a:gd name="T35" fmla="*/ 2147483646 h 291739"/>
              <a:gd name="T36" fmla="*/ 2147483646 w 291288"/>
              <a:gd name="T37" fmla="*/ 2147483646 h 291739"/>
              <a:gd name="T38" fmla="*/ 2147483646 w 291288"/>
              <a:gd name="T39" fmla="*/ 2147483646 h 291739"/>
              <a:gd name="T40" fmla="*/ 2147483646 w 291288"/>
              <a:gd name="T41" fmla="*/ 2147483646 h 291739"/>
              <a:gd name="T42" fmla="*/ 2147483646 w 291288"/>
              <a:gd name="T43" fmla="*/ 2147483646 h 291739"/>
              <a:gd name="T44" fmla="*/ 2147483646 w 291288"/>
              <a:gd name="T45" fmla="*/ 2147483646 h 291739"/>
              <a:gd name="T46" fmla="*/ 2147483646 w 291288"/>
              <a:gd name="T47" fmla="*/ 2147483646 h 291739"/>
              <a:gd name="T48" fmla="*/ 2147483646 w 291288"/>
              <a:gd name="T49" fmla="*/ 2147483646 h 291739"/>
              <a:gd name="T50" fmla="*/ 2147483646 w 291288"/>
              <a:gd name="T51" fmla="*/ 2147483646 h 291739"/>
              <a:gd name="T52" fmla="*/ 2147483646 w 291288"/>
              <a:gd name="T53" fmla="*/ 2147483646 h 291739"/>
              <a:gd name="T54" fmla="*/ 2147483646 w 291288"/>
              <a:gd name="T55" fmla="*/ 2147483646 h 291739"/>
              <a:gd name="T56" fmla="*/ 2147483646 w 291288"/>
              <a:gd name="T57" fmla="*/ 2147483646 h 291739"/>
              <a:gd name="T58" fmla="*/ 2147483646 w 291288"/>
              <a:gd name="T59" fmla="*/ 2147483646 h 291739"/>
              <a:gd name="T60" fmla="*/ 2147483646 w 291288"/>
              <a:gd name="T61" fmla="*/ 2147483646 h 291739"/>
              <a:gd name="T62" fmla="*/ 2147483646 w 291288"/>
              <a:gd name="T63" fmla="*/ 2147483646 h 291739"/>
              <a:gd name="T64" fmla="*/ 2147483646 w 291288"/>
              <a:gd name="T65" fmla="*/ 2147483646 h 291739"/>
              <a:gd name="T66" fmla="*/ 2147483646 w 291288"/>
              <a:gd name="T67" fmla="*/ 2147483646 h 291739"/>
              <a:gd name="T68" fmla="*/ 2147483646 w 291288"/>
              <a:gd name="T69" fmla="*/ 2147483646 h 291739"/>
              <a:gd name="T70" fmla="*/ 2147483646 w 291288"/>
              <a:gd name="T71" fmla="*/ 2147483646 h 291739"/>
              <a:gd name="T72" fmla="*/ 2147483646 w 291288"/>
              <a:gd name="T73" fmla="*/ 2147483646 h 291739"/>
              <a:gd name="T74" fmla="*/ 2147483646 w 291288"/>
              <a:gd name="T75" fmla="*/ 2147483646 h 291739"/>
              <a:gd name="T76" fmla="*/ 2147483646 w 291288"/>
              <a:gd name="T77" fmla="*/ 2147483646 h 291739"/>
              <a:gd name="T78" fmla="*/ 2147483646 w 291288"/>
              <a:gd name="T79" fmla="*/ 2147483646 h 291739"/>
              <a:gd name="T80" fmla="*/ 2147483646 w 291288"/>
              <a:gd name="T81" fmla="*/ 2147483646 h 291739"/>
              <a:gd name="T82" fmla="*/ 2147483646 w 291288"/>
              <a:gd name="T83" fmla="*/ 2147483646 h 291739"/>
              <a:gd name="T84" fmla="*/ 2147483646 w 291288"/>
              <a:gd name="T85" fmla="*/ 2147483646 h 291739"/>
              <a:gd name="T86" fmla="*/ 2147483646 w 291288"/>
              <a:gd name="T87" fmla="*/ 2147483646 h 291739"/>
              <a:gd name="T88" fmla="*/ 2147483646 w 291288"/>
              <a:gd name="T89" fmla="*/ 2147483646 h 291739"/>
              <a:gd name="T90" fmla="*/ 2147483646 w 291288"/>
              <a:gd name="T91" fmla="*/ 2147483646 h 291739"/>
              <a:gd name="T92" fmla="*/ 2147483646 w 291288"/>
              <a:gd name="T93" fmla="*/ 0 h 291739"/>
              <a:gd name="T94" fmla="*/ 2147483646 w 291288"/>
              <a:gd name="T95" fmla="*/ 2147483646 h 291739"/>
              <a:gd name="T96" fmla="*/ 2147483646 w 291288"/>
              <a:gd name="T97" fmla="*/ 2147483646 h 291739"/>
              <a:gd name="T98" fmla="*/ 2147483646 w 291288"/>
              <a:gd name="T99" fmla="*/ 2147483646 h 291739"/>
              <a:gd name="T100" fmla="*/ 2147483646 w 291288"/>
              <a:gd name="T101" fmla="*/ 2147483646 h 291739"/>
              <a:gd name="T102" fmla="*/ 2147483646 w 291288"/>
              <a:gd name="T103" fmla="*/ 2147483646 h 291739"/>
              <a:gd name="T104" fmla="*/ 2147483646 w 291288"/>
              <a:gd name="T105" fmla="*/ 2147483646 h 291739"/>
              <a:gd name="T106" fmla="*/ 2147483646 w 291288"/>
              <a:gd name="T107" fmla="*/ 2147483646 h 291739"/>
              <a:gd name="T108" fmla="*/ 2147483646 w 291288"/>
              <a:gd name="T109" fmla="*/ 2147483646 h 291739"/>
              <a:gd name="T110" fmla="*/ 2147483646 w 291288"/>
              <a:gd name="T111" fmla="*/ 2147483646 h 291739"/>
              <a:gd name="T112" fmla="*/ 1718397607 w 291288"/>
              <a:gd name="T113" fmla="*/ 2147483646 h 291739"/>
              <a:gd name="T114" fmla="*/ 2147483646 w 291288"/>
              <a:gd name="T115" fmla="*/ 2147483646 h 291739"/>
              <a:gd name="T116" fmla="*/ 2147483646 w 291288"/>
              <a:gd name="T117" fmla="*/ 2147483646 h 291739"/>
              <a:gd name="T118" fmla="*/ 2147483646 w 291288"/>
              <a:gd name="T119" fmla="*/ 2147483646 h 291739"/>
              <a:gd name="T120" fmla="*/ 2147483646 w 291288"/>
              <a:gd name="T121" fmla="*/ 2147483646 h 291739"/>
              <a:gd name="T122" fmla="*/ 2147483646 w 291288"/>
              <a:gd name="T123" fmla="*/ 0 h 29173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91288" h="291739">
                <a:moveTo>
                  <a:pt x="78754" y="254235"/>
                </a:moveTo>
                <a:lnTo>
                  <a:pt x="74431" y="282724"/>
                </a:lnTo>
                <a:lnTo>
                  <a:pt x="141424" y="282724"/>
                </a:lnTo>
                <a:lnTo>
                  <a:pt x="141424" y="254235"/>
                </a:lnTo>
                <a:lnTo>
                  <a:pt x="78754" y="254235"/>
                </a:lnTo>
                <a:close/>
                <a:moveTo>
                  <a:pt x="84156" y="220698"/>
                </a:moveTo>
                <a:lnTo>
                  <a:pt x="80194" y="245220"/>
                </a:lnTo>
                <a:lnTo>
                  <a:pt x="145746" y="245220"/>
                </a:lnTo>
                <a:cubicBezTo>
                  <a:pt x="147907" y="245220"/>
                  <a:pt x="150068" y="247384"/>
                  <a:pt x="150068" y="249908"/>
                </a:cubicBezTo>
                <a:lnTo>
                  <a:pt x="150068" y="282724"/>
                </a:lnTo>
                <a:lnTo>
                  <a:pt x="268205" y="282724"/>
                </a:lnTo>
                <a:lnTo>
                  <a:pt x="144666" y="220698"/>
                </a:lnTo>
                <a:lnTo>
                  <a:pt x="84156" y="220698"/>
                </a:lnTo>
                <a:close/>
                <a:moveTo>
                  <a:pt x="29050" y="220698"/>
                </a:moveTo>
                <a:lnTo>
                  <a:pt x="10321" y="282724"/>
                </a:lnTo>
                <a:lnTo>
                  <a:pt x="65427" y="282724"/>
                </a:lnTo>
                <a:lnTo>
                  <a:pt x="75512" y="220698"/>
                </a:lnTo>
                <a:lnTo>
                  <a:pt x="29050" y="220698"/>
                </a:lnTo>
                <a:close/>
                <a:moveTo>
                  <a:pt x="258120" y="206273"/>
                </a:moveTo>
                <a:lnTo>
                  <a:pt x="196530" y="237286"/>
                </a:lnTo>
                <a:lnTo>
                  <a:pt x="279730" y="278757"/>
                </a:lnTo>
                <a:lnTo>
                  <a:pt x="258120" y="206273"/>
                </a:lnTo>
                <a:close/>
                <a:moveTo>
                  <a:pt x="188607" y="173818"/>
                </a:moveTo>
                <a:cubicBezTo>
                  <a:pt x="174200" y="192930"/>
                  <a:pt x="160153" y="208076"/>
                  <a:pt x="152950" y="215289"/>
                </a:cubicBezTo>
                <a:lnTo>
                  <a:pt x="186806" y="231877"/>
                </a:lnTo>
                <a:lnTo>
                  <a:pt x="255599" y="197618"/>
                </a:lnTo>
                <a:lnTo>
                  <a:pt x="248395" y="173818"/>
                </a:lnTo>
                <a:lnTo>
                  <a:pt x="188607" y="173818"/>
                </a:lnTo>
                <a:close/>
                <a:moveTo>
                  <a:pt x="92080" y="173818"/>
                </a:moveTo>
                <a:lnTo>
                  <a:pt x="85957" y="212043"/>
                </a:lnTo>
                <a:lnTo>
                  <a:pt x="134941" y="212043"/>
                </a:lnTo>
                <a:cubicBezTo>
                  <a:pt x="127377" y="204109"/>
                  <a:pt x="115131" y="190406"/>
                  <a:pt x="102885" y="173818"/>
                </a:cubicBezTo>
                <a:lnTo>
                  <a:pt x="92080" y="173818"/>
                </a:lnTo>
                <a:close/>
                <a:moveTo>
                  <a:pt x="43096" y="173818"/>
                </a:moveTo>
                <a:lnTo>
                  <a:pt x="31571" y="212043"/>
                </a:lnTo>
                <a:lnTo>
                  <a:pt x="76953" y="212043"/>
                </a:lnTo>
                <a:lnTo>
                  <a:pt x="83076" y="173818"/>
                </a:lnTo>
                <a:lnTo>
                  <a:pt x="43096" y="173818"/>
                </a:lnTo>
                <a:close/>
                <a:moveTo>
                  <a:pt x="145746" y="51521"/>
                </a:moveTo>
                <a:cubicBezTo>
                  <a:pt x="128866" y="51521"/>
                  <a:pt x="115217" y="65592"/>
                  <a:pt x="115217" y="82550"/>
                </a:cubicBezTo>
                <a:cubicBezTo>
                  <a:pt x="115217" y="99507"/>
                  <a:pt x="128866" y="113217"/>
                  <a:pt x="145746" y="113217"/>
                </a:cubicBezTo>
                <a:cubicBezTo>
                  <a:pt x="162627" y="113217"/>
                  <a:pt x="176275" y="99507"/>
                  <a:pt x="176275" y="82550"/>
                </a:cubicBezTo>
                <a:cubicBezTo>
                  <a:pt x="176275" y="65592"/>
                  <a:pt x="162627" y="51521"/>
                  <a:pt x="145746" y="51521"/>
                </a:cubicBezTo>
                <a:close/>
                <a:moveTo>
                  <a:pt x="145746" y="42862"/>
                </a:moveTo>
                <a:cubicBezTo>
                  <a:pt x="167296" y="42862"/>
                  <a:pt x="185254" y="60541"/>
                  <a:pt x="185254" y="82550"/>
                </a:cubicBezTo>
                <a:cubicBezTo>
                  <a:pt x="185254" y="104197"/>
                  <a:pt x="167296" y="121876"/>
                  <a:pt x="145746" y="121876"/>
                </a:cubicBezTo>
                <a:cubicBezTo>
                  <a:pt x="123837" y="121876"/>
                  <a:pt x="106238" y="104197"/>
                  <a:pt x="106238" y="82550"/>
                </a:cubicBezTo>
                <a:cubicBezTo>
                  <a:pt x="106238" y="60541"/>
                  <a:pt x="123837" y="42862"/>
                  <a:pt x="145746" y="42862"/>
                </a:cubicBezTo>
                <a:close/>
                <a:moveTo>
                  <a:pt x="145746" y="8655"/>
                </a:moveTo>
                <a:cubicBezTo>
                  <a:pt x="105767" y="8655"/>
                  <a:pt x="72991" y="41471"/>
                  <a:pt x="72991" y="81500"/>
                </a:cubicBezTo>
                <a:cubicBezTo>
                  <a:pt x="72991" y="133428"/>
                  <a:pt x="131339" y="195815"/>
                  <a:pt x="145746" y="210240"/>
                </a:cubicBezTo>
                <a:cubicBezTo>
                  <a:pt x="159793" y="195815"/>
                  <a:pt x="218141" y="133068"/>
                  <a:pt x="218141" y="81500"/>
                </a:cubicBezTo>
                <a:cubicBezTo>
                  <a:pt x="218141" y="41471"/>
                  <a:pt x="185725" y="8655"/>
                  <a:pt x="145746" y="8655"/>
                </a:cubicBezTo>
                <a:close/>
                <a:moveTo>
                  <a:pt x="145746" y="0"/>
                </a:moveTo>
                <a:cubicBezTo>
                  <a:pt x="190408" y="0"/>
                  <a:pt x="226785" y="36422"/>
                  <a:pt x="226785" y="81500"/>
                </a:cubicBezTo>
                <a:cubicBezTo>
                  <a:pt x="226785" y="109628"/>
                  <a:pt x="211658" y="139920"/>
                  <a:pt x="194369" y="164802"/>
                </a:cubicBezTo>
                <a:lnTo>
                  <a:pt x="251637" y="164802"/>
                </a:lnTo>
                <a:cubicBezTo>
                  <a:pt x="253438" y="164802"/>
                  <a:pt x="255239" y="166245"/>
                  <a:pt x="255599" y="168048"/>
                </a:cubicBezTo>
                <a:lnTo>
                  <a:pt x="290896" y="285609"/>
                </a:lnTo>
                <a:cubicBezTo>
                  <a:pt x="291616" y="287051"/>
                  <a:pt x="291256" y="288494"/>
                  <a:pt x="290536" y="289936"/>
                </a:cubicBezTo>
                <a:cubicBezTo>
                  <a:pt x="289455" y="291018"/>
                  <a:pt x="288375" y="291739"/>
                  <a:pt x="286934" y="291739"/>
                </a:cubicBezTo>
                <a:lnTo>
                  <a:pt x="4198" y="291739"/>
                </a:lnTo>
                <a:cubicBezTo>
                  <a:pt x="3117" y="291739"/>
                  <a:pt x="1677" y="291018"/>
                  <a:pt x="596" y="289936"/>
                </a:cubicBezTo>
                <a:cubicBezTo>
                  <a:pt x="-124" y="288494"/>
                  <a:pt x="-124" y="287051"/>
                  <a:pt x="236" y="285609"/>
                </a:cubicBezTo>
                <a:lnTo>
                  <a:pt x="35533" y="168048"/>
                </a:lnTo>
                <a:cubicBezTo>
                  <a:pt x="36253" y="166245"/>
                  <a:pt x="37694" y="164802"/>
                  <a:pt x="39855" y="164802"/>
                </a:cubicBezTo>
                <a:lnTo>
                  <a:pt x="96402" y="164802"/>
                </a:lnTo>
                <a:cubicBezTo>
                  <a:pt x="79834" y="139920"/>
                  <a:pt x="64347" y="109628"/>
                  <a:pt x="64347" y="81500"/>
                </a:cubicBezTo>
                <a:cubicBezTo>
                  <a:pt x="64347" y="36422"/>
                  <a:pt x="100724" y="0"/>
                  <a:pt x="1457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8438" name="Freeform 965"/>
          <p:cNvSpPr>
            <a:spLocks noChangeAspect="1" noChangeArrowheads="1"/>
          </p:cNvSpPr>
          <p:nvPr/>
        </p:nvSpPr>
        <p:spPr bwMode="auto">
          <a:xfrm>
            <a:off x="9136063" y="6476651"/>
            <a:ext cx="1084262" cy="1082675"/>
          </a:xfrm>
          <a:custGeom>
            <a:avLst/>
            <a:gdLst>
              <a:gd name="T0" fmla="*/ 2147483646 w 291740"/>
              <a:gd name="T1" fmla="*/ 2147483646 h 291379"/>
              <a:gd name="T2" fmla="*/ 2147483646 w 291740"/>
              <a:gd name="T3" fmla="*/ 2147483646 h 291379"/>
              <a:gd name="T4" fmla="*/ 2147483646 w 291740"/>
              <a:gd name="T5" fmla="*/ 2147483646 h 291379"/>
              <a:gd name="T6" fmla="*/ 2147483646 w 291740"/>
              <a:gd name="T7" fmla="*/ 2147483646 h 291379"/>
              <a:gd name="T8" fmla="*/ 2147483646 w 291740"/>
              <a:gd name="T9" fmla="*/ 2147483646 h 291379"/>
              <a:gd name="T10" fmla="*/ 2147483646 w 291740"/>
              <a:gd name="T11" fmla="*/ 2147483646 h 291379"/>
              <a:gd name="T12" fmla="*/ 2147483646 w 291740"/>
              <a:gd name="T13" fmla="*/ 2147483646 h 291379"/>
              <a:gd name="T14" fmla="*/ 2147483646 w 291740"/>
              <a:gd name="T15" fmla="*/ 2147483646 h 291379"/>
              <a:gd name="T16" fmla="*/ 2147483646 w 291740"/>
              <a:gd name="T17" fmla="*/ 2147483646 h 291379"/>
              <a:gd name="T18" fmla="*/ 2147483646 w 291740"/>
              <a:gd name="T19" fmla="*/ 2147483646 h 291379"/>
              <a:gd name="T20" fmla="*/ 2147483646 w 291740"/>
              <a:gd name="T21" fmla="*/ 2147483646 h 291379"/>
              <a:gd name="T22" fmla="*/ 2147483646 w 291740"/>
              <a:gd name="T23" fmla="*/ 2147483646 h 291379"/>
              <a:gd name="T24" fmla="*/ 2147483646 w 291740"/>
              <a:gd name="T25" fmla="*/ 2147483646 h 291379"/>
              <a:gd name="T26" fmla="*/ 2147483646 w 291740"/>
              <a:gd name="T27" fmla="*/ 2147483646 h 291379"/>
              <a:gd name="T28" fmla="*/ 2147483646 w 291740"/>
              <a:gd name="T29" fmla="*/ 2147483646 h 291379"/>
              <a:gd name="T30" fmla="*/ 2147483646 w 291740"/>
              <a:gd name="T31" fmla="*/ 2147483646 h 291379"/>
              <a:gd name="T32" fmla="*/ 2147483646 w 291740"/>
              <a:gd name="T33" fmla="*/ 2147483646 h 291379"/>
              <a:gd name="T34" fmla="*/ 2147483646 w 291740"/>
              <a:gd name="T35" fmla="*/ 2147483646 h 291379"/>
              <a:gd name="T36" fmla="*/ 2147483646 w 291740"/>
              <a:gd name="T37" fmla="*/ 2147483646 h 291379"/>
              <a:gd name="T38" fmla="*/ 2147483646 w 291740"/>
              <a:gd name="T39" fmla="*/ 2147483646 h 291379"/>
              <a:gd name="T40" fmla="*/ 2147483646 w 291740"/>
              <a:gd name="T41" fmla="*/ 2147483646 h 291379"/>
              <a:gd name="T42" fmla="*/ 2147483646 w 291740"/>
              <a:gd name="T43" fmla="*/ 2147483646 h 291379"/>
              <a:gd name="T44" fmla="*/ 2147483646 w 291740"/>
              <a:gd name="T45" fmla="*/ 2147483646 h 291379"/>
              <a:gd name="T46" fmla="*/ 2147483646 w 291740"/>
              <a:gd name="T47" fmla="*/ 2147483646 h 291379"/>
              <a:gd name="T48" fmla="*/ 2147483646 w 291740"/>
              <a:gd name="T49" fmla="*/ 2147483646 h 291379"/>
              <a:gd name="T50" fmla="*/ 2147483646 w 291740"/>
              <a:gd name="T51" fmla="*/ 2147483646 h 291379"/>
              <a:gd name="T52" fmla="*/ 2147483646 w 291740"/>
              <a:gd name="T53" fmla="*/ 2147483646 h 291379"/>
              <a:gd name="T54" fmla="*/ 2147483646 w 291740"/>
              <a:gd name="T55" fmla="*/ 2147483646 h 291379"/>
              <a:gd name="T56" fmla="*/ 2147483646 w 291740"/>
              <a:gd name="T57" fmla="*/ 2147483646 h 291379"/>
              <a:gd name="T58" fmla="*/ 2147483646 w 291740"/>
              <a:gd name="T59" fmla="*/ 2147483646 h 291379"/>
              <a:gd name="T60" fmla="*/ 2147483646 w 291740"/>
              <a:gd name="T61" fmla="*/ 2147483646 h 291379"/>
              <a:gd name="T62" fmla="*/ 2147483646 w 291740"/>
              <a:gd name="T63" fmla="*/ 2147483646 h 291379"/>
              <a:gd name="T64" fmla="*/ 2147483646 w 291740"/>
              <a:gd name="T65" fmla="*/ 2147483646 h 291379"/>
              <a:gd name="T66" fmla="*/ 2147483646 w 291740"/>
              <a:gd name="T67" fmla="*/ 2147483646 h 291379"/>
              <a:gd name="T68" fmla="*/ 2147483646 w 291740"/>
              <a:gd name="T69" fmla="*/ 2147483646 h 291379"/>
              <a:gd name="T70" fmla="*/ 2147483646 w 291740"/>
              <a:gd name="T71" fmla="*/ 2147483646 h 291379"/>
              <a:gd name="T72" fmla="*/ 2147483646 w 291740"/>
              <a:gd name="T73" fmla="*/ 2147483646 h 291379"/>
              <a:gd name="T74" fmla="*/ 2147483646 w 291740"/>
              <a:gd name="T75" fmla="*/ 2147483646 h 291379"/>
              <a:gd name="T76" fmla="*/ 2147483646 w 291740"/>
              <a:gd name="T77" fmla="*/ 2147483646 h 291379"/>
              <a:gd name="T78" fmla="*/ 2147483646 w 291740"/>
              <a:gd name="T79" fmla="*/ 2147483646 h 291379"/>
              <a:gd name="T80" fmla="*/ 2147483646 w 291740"/>
              <a:gd name="T81" fmla="*/ 2147483646 h 291379"/>
              <a:gd name="T82" fmla="*/ 2147483646 w 291740"/>
              <a:gd name="T83" fmla="*/ 2147483646 h 291379"/>
              <a:gd name="T84" fmla="*/ 2147483646 w 291740"/>
              <a:gd name="T85" fmla="*/ 2147483646 h 291379"/>
              <a:gd name="T86" fmla="*/ 2147483646 w 291740"/>
              <a:gd name="T87" fmla="*/ 2147483646 h 291379"/>
              <a:gd name="T88" fmla="*/ 2147483646 w 291740"/>
              <a:gd name="T89" fmla="*/ 2147483646 h 291379"/>
              <a:gd name="T90" fmla="*/ 2147483646 w 291740"/>
              <a:gd name="T91" fmla="*/ 2147483646 h 291379"/>
              <a:gd name="T92" fmla="*/ 2147483646 w 291740"/>
              <a:gd name="T93" fmla="*/ 2147483646 h 291379"/>
              <a:gd name="T94" fmla="*/ 2147483646 w 291740"/>
              <a:gd name="T95" fmla="*/ 2147483646 h 291379"/>
              <a:gd name="T96" fmla="*/ 0 w 291740"/>
              <a:gd name="T97" fmla="*/ 2147483646 h 291379"/>
              <a:gd name="T98" fmla="*/ 2147483646 w 291740"/>
              <a:gd name="T99" fmla="*/ 2147483646 h 2913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91740" h="291379">
                <a:moveTo>
                  <a:pt x="91236" y="222946"/>
                </a:moveTo>
                <a:lnTo>
                  <a:pt x="16949" y="282375"/>
                </a:lnTo>
                <a:lnTo>
                  <a:pt x="274791" y="282375"/>
                </a:lnTo>
                <a:lnTo>
                  <a:pt x="231156" y="247438"/>
                </a:lnTo>
                <a:cubicBezTo>
                  <a:pt x="227189" y="249239"/>
                  <a:pt x="222862" y="250319"/>
                  <a:pt x="218534" y="250319"/>
                </a:cubicBezTo>
                <a:lnTo>
                  <a:pt x="123691" y="250319"/>
                </a:lnTo>
                <a:cubicBezTo>
                  <a:pt x="107464" y="250319"/>
                  <a:pt x="93760" y="238434"/>
                  <a:pt x="91236" y="222946"/>
                </a:cubicBezTo>
                <a:close/>
                <a:moveTo>
                  <a:pt x="175818" y="209189"/>
                </a:moveTo>
                <a:lnTo>
                  <a:pt x="223504" y="209189"/>
                </a:lnTo>
                <a:cubicBezTo>
                  <a:pt x="226052" y="209189"/>
                  <a:pt x="228236" y="211021"/>
                  <a:pt x="228236" y="213585"/>
                </a:cubicBezTo>
                <a:cubicBezTo>
                  <a:pt x="228236" y="216150"/>
                  <a:pt x="226052" y="218348"/>
                  <a:pt x="223504" y="218348"/>
                </a:cubicBezTo>
                <a:lnTo>
                  <a:pt x="175818" y="218348"/>
                </a:lnTo>
                <a:cubicBezTo>
                  <a:pt x="173634" y="218348"/>
                  <a:pt x="171450" y="216150"/>
                  <a:pt x="171450" y="213585"/>
                </a:cubicBezTo>
                <a:cubicBezTo>
                  <a:pt x="171450" y="211021"/>
                  <a:pt x="173634" y="209189"/>
                  <a:pt x="175818" y="209189"/>
                </a:cubicBezTo>
                <a:close/>
                <a:moveTo>
                  <a:pt x="175723" y="177439"/>
                </a:moveTo>
                <a:lnTo>
                  <a:pt x="204921" y="177439"/>
                </a:lnTo>
                <a:cubicBezTo>
                  <a:pt x="207414" y="177439"/>
                  <a:pt x="209194" y="179271"/>
                  <a:pt x="209194" y="181835"/>
                </a:cubicBezTo>
                <a:cubicBezTo>
                  <a:pt x="209194" y="184399"/>
                  <a:pt x="207414" y="186598"/>
                  <a:pt x="204921" y="186598"/>
                </a:cubicBezTo>
                <a:lnTo>
                  <a:pt x="175723" y="186598"/>
                </a:lnTo>
                <a:cubicBezTo>
                  <a:pt x="173587" y="186598"/>
                  <a:pt x="171450" y="184399"/>
                  <a:pt x="171450" y="181835"/>
                </a:cubicBezTo>
                <a:cubicBezTo>
                  <a:pt x="171450" y="179271"/>
                  <a:pt x="173587" y="177439"/>
                  <a:pt x="175723" y="177439"/>
                </a:cubicBezTo>
                <a:close/>
                <a:moveTo>
                  <a:pt x="175818" y="144101"/>
                </a:moveTo>
                <a:lnTo>
                  <a:pt x="223504" y="144101"/>
                </a:lnTo>
                <a:cubicBezTo>
                  <a:pt x="226052" y="144101"/>
                  <a:pt x="228236" y="146299"/>
                  <a:pt x="228236" y="148863"/>
                </a:cubicBezTo>
                <a:cubicBezTo>
                  <a:pt x="228236" y="151061"/>
                  <a:pt x="226052" y="153260"/>
                  <a:pt x="223504" y="153260"/>
                </a:cubicBezTo>
                <a:lnTo>
                  <a:pt x="175818" y="153260"/>
                </a:lnTo>
                <a:cubicBezTo>
                  <a:pt x="173634" y="153260"/>
                  <a:pt x="171450" y="151061"/>
                  <a:pt x="171450" y="148863"/>
                </a:cubicBezTo>
                <a:cubicBezTo>
                  <a:pt x="171450" y="146299"/>
                  <a:pt x="173634" y="144101"/>
                  <a:pt x="175818" y="144101"/>
                </a:cubicBezTo>
                <a:close/>
                <a:moveTo>
                  <a:pt x="282724" y="126780"/>
                </a:moveTo>
                <a:lnTo>
                  <a:pt x="250990" y="152352"/>
                </a:lnTo>
                <a:lnTo>
                  <a:pt x="250990" y="217183"/>
                </a:lnTo>
                <a:cubicBezTo>
                  <a:pt x="250990" y="227628"/>
                  <a:pt x="246302" y="236633"/>
                  <a:pt x="239090" y="242756"/>
                </a:cubicBezTo>
                <a:lnTo>
                  <a:pt x="282724" y="277692"/>
                </a:lnTo>
                <a:lnTo>
                  <a:pt x="282724" y="126780"/>
                </a:lnTo>
                <a:close/>
                <a:moveTo>
                  <a:pt x="9015" y="126780"/>
                </a:moveTo>
                <a:lnTo>
                  <a:pt x="9015" y="277692"/>
                </a:lnTo>
                <a:lnTo>
                  <a:pt x="90875" y="212141"/>
                </a:lnTo>
                <a:lnTo>
                  <a:pt x="90875" y="192691"/>
                </a:lnTo>
                <a:lnTo>
                  <a:pt x="9015" y="126780"/>
                </a:lnTo>
                <a:close/>
                <a:moveTo>
                  <a:pt x="89433" y="121737"/>
                </a:moveTo>
                <a:cubicBezTo>
                  <a:pt x="95563" y="127500"/>
                  <a:pt x="99530" y="135784"/>
                  <a:pt x="99530" y="145509"/>
                </a:cubicBezTo>
                <a:lnTo>
                  <a:pt x="99530" y="217183"/>
                </a:lnTo>
                <a:cubicBezTo>
                  <a:pt x="99530" y="230870"/>
                  <a:pt x="110349" y="241315"/>
                  <a:pt x="123691" y="241315"/>
                </a:cubicBezTo>
                <a:cubicBezTo>
                  <a:pt x="136674" y="241315"/>
                  <a:pt x="147492" y="230870"/>
                  <a:pt x="147492" y="217183"/>
                </a:cubicBezTo>
                <a:lnTo>
                  <a:pt x="147492" y="121737"/>
                </a:lnTo>
                <a:lnTo>
                  <a:pt x="89433" y="121737"/>
                </a:lnTo>
                <a:close/>
                <a:moveTo>
                  <a:pt x="67075" y="121737"/>
                </a:moveTo>
                <a:cubicBezTo>
                  <a:pt x="55174" y="121737"/>
                  <a:pt x="45438" y="129661"/>
                  <a:pt x="43274" y="141547"/>
                </a:cubicBezTo>
                <a:cubicBezTo>
                  <a:pt x="43274" y="141907"/>
                  <a:pt x="43274" y="142627"/>
                  <a:pt x="42913" y="142988"/>
                </a:cubicBezTo>
                <a:lnTo>
                  <a:pt x="90875" y="181166"/>
                </a:lnTo>
                <a:lnTo>
                  <a:pt x="90875" y="145509"/>
                </a:lnTo>
                <a:cubicBezTo>
                  <a:pt x="90875" y="132543"/>
                  <a:pt x="80057" y="121737"/>
                  <a:pt x="67075" y="121737"/>
                </a:cubicBezTo>
                <a:close/>
                <a:moveTo>
                  <a:pt x="175818" y="112351"/>
                </a:moveTo>
                <a:lnTo>
                  <a:pt x="223504" y="112351"/>
                </a:lnTo>
                <a:cubicBezTo>
                  <a:pt x="226052" y="112351"/>
                  <a:pt x="228236" y="114549"/>
                  <a:pt x="228236" y="117113"/>
                </a:cubicBezTo>
                <a:cubicBezTo>
                  <a:pt x="228236" y="119678"/>
                  <a:pt x="226052" y="121510"/>
                  <a:pt x="223504" y="121510"/>
                </a:cubicBezTo>
                <a:lnTo>
                  <a:pt x="175818" y="121510"/>
                </a:lnTo>
                <a:cubicBezTo>
                  <a:pt x="173634" y="121510"/>
                  <a:pt x="171450" y="119678"/>
                  <a:pt x="171450" y="117113"/>
                </a:cubicBezTo>
                <a:cubicBezTo>
                  <a:pt x="171450" y="114549"/>
                  <a:pt x="173634" y="112351"/>
                  <a:pt x="175818" y="112351"/>
                </a:cubicBezTo>
                <a:close/>
                <a:moveTo>
                  <a:pt x="250990" y="94364"/>
                </a:moveTo>
                <a:lnTo>
                  <a:pt x="250990" y="140827"/>
                </a:lnTo>
                <a:lnTo>
                  <a:pt x="280200" y="117775"/>
                </a:lnTo>
                <a:lnTo>
                  <a:pt x="250990" y="94364"/>
                </a:lnTo>
                <a:close/>
                <a:moveTo>
                  <a:pt x="175818" y="79014"/>
                </a:moveTo>
                <a:lnTo>
                  <a:pt x="223504" y="79014"/>
                </a:lnTo>
                <a:cubicBezTo>
                  <a:pt x="226052" y="79014"/>
                  <a:pt x="228236" y="81212"/>
                  <a:pt x="228236" y="83776"/>
                </a:cubicBezTo>
                <a:cubicBezTo>
                  <a:pt x="228236" y="86341"/>
                  <a:pt x="226052" y="88173"/>
                  <a:pt x="223504" y="88173"/>
                </a:cubicBezTo>
                <a:lnTo>
                  <a:pt x="175818" y="88173"/>
                </a:lnTo>
                <a:cubicBezTo>
                  <a:pt x="173634" y="88173"/>
                  <a:pt x="171450" y="86341"/>
                  <a:pt x="171450" y="83776"/>
                </a:cubicBezTo>
                <a:cubicBezTo>
                  <a:pt x="171450" y="81212"/>
                  <a:pt x="173634" y="79014"/>
                  <a:pt x="175818" y="79014"/>
                </a:cubicBezTo>
                <a:close/>
                <a:moveTo>
                  <a:pt x="156147" y="55826"/>
                </a:moveTo>
                <a:lnTo>
                  <a:pt x="156147" y="217183"/>
                </a:lnTo>
                <a:cubicBezTo>
                  <a:pt x="156147" y="226908"/>
                  <a:pt x="152180" y="235192"/>
                  <a:pt x="145689" y="241315"/>
                </a:cubicBezTo>
                <a:lnTo>
                  <a:pt x="218534" y="241315"/>
                </a:lnTo>
                <a:cubicBezTo>
                  <a:pt x="231517" y="241315"/>
                  <a:pt x="242335" y="230870"/>
                  <a:pt x="242335" y="217183"/>
                </a:cubicBezTo>
                <a:lnTo>
                  <a:pt x="242335" y="55826"/>
                </a:lnTo>
                <a:lnTo>
                  <a:pt x="156147" y="55826"/>
                </a:lnTo>
                <a:close/>
                <a:moveTo>
                  <a:pt x="146050" y="10084"/>
                </a:moveTo>
                <a:lnTo>
                  <a:pt x="11540" y="117775"/>
                </a:lnTo>
                <a:lnTo>
                  <a:pt x="35340" y="136865"/>
                </a:lnTo>
                <a:cubicBezTo>
                  <a:pt x="39307" y="122818"/>
                  <a:pt x="51929" y="112733"/>
                  <a:pt x="67075" y="112733"/>
                </a:cubicBezTo>
                <a:lnTo>
                  <a:pt x="147492" y="112733"/>
                </a:lnTo>
                <a:lnTo>
                  <a:pt x="147492" y="51504"/>
                </a:lnTo>
                <a:cubicBezTo>
                  <a:pt x="147492" y="48983"/>
                  <a:pt x="149295" y="47182"/>
                  <a:pt x="151820" y="47182"/>
                </a:cubicBezTo>
                <a:lnTo>
                  <a:pt x="192209" y="47182"/>
                </a:lnTo>
                <a:lnTo>
                  <a:pt x="146050" y="10084"/>
                </a:lnTo>
                <a:close/>
                <a:moveTo>
                  <a:pt x="143165" y="1080"/>
                </a:moveTo>
                <a:cubicBezTo>
                  <a:pt x="144607" y="-361"/>
                  <a:pt x="147132" y="-361"/>
                  <a:pt x="148935" y="1080"/>
                </a:cubicBezTo>
                <a:lnTo>
                  <a:pt x="206273" y="47182"/>
                </a:lnTo>
                <a:lnTo>
                  <a:pt x="247023" y="47182"/>
                </a:lnTo>
                <a:cubicBezTo>
                  <a:pt x="249187" y="47182"/>
                  <a:pt x="250990" y="48983"/>
                  <a:pt x="250990" y="51504"/>
                </a:cubicBezTo>
                <a:lnTo>
                  <a:pt x="250990" y="82839"/>
                </a:lnTo>
                <a:lnTo>
                  <a:pt x="289937" y="114174"/>
                </a:lnTo>
                <a:cubicBezTo>
                  <a:pt x="291018" y="114894"/>
                  <a:pt x="291740" y="116335"/>
                  <a:pt x="291740" y="117775"/>
                </a:cubicBezTo>
                <a:lnTo>
                  <a:pt x="291740" y="287057"/>
                </a:lnTo>
                <a:cubicBezTo>
                  <a:pt x="291740" y="289218"/>
                  <a:pt x="289937" y="291379"/>
                  <a:pt x="287412" y="291379"/>
                </a:cubicBezTo>
                <a:lnTo>
                  <a:pt x="4688" y="291379"/>
                </a:lnTo>
                <a:cubicBezTo>
                  <a:pt x="2163" y="291379"/>
                  <a:pt x="0" y="289218"/>
                  <a:pt x="0" y="287057"/>
                </a:cubicBezTo>
                <a:lnTo>
                  <a:pt x="0" y="117775"/>
                </a:lnTo>
                <a:cubicBezTo>
                  <a:pt x="0" y="116335"/>
                  <a:pt x="721" y="114894"/>
                  <a:pt x="1803" y="114174"/>
                </a:cubicBezTo>
                <a:lnTo>
                  <a:pt x="143165" y="10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8439" name="Freeform 1041"/>
          <p:cNvSpPr>
            <a:spLocks noChangeAspect="1" noChangeArrowheads="1"/>
          </p:cNvSpPr>
          <p:nvPr/>
        </p:nvSpPr>
        <p:spPr bwMode="auto">
          <a:xfrm>
            <a:off x="14211300" y="6505226"/>
            <a:ext cx="1060450" cy="1054100"/>
          </a:xfrm>
          <a:custGeom>
            <a:avLst/>
            <a:gdLst>
              <a:gd name="T0" fmla="*/ 2147483646 w 284789"/>
              <a:gd name="T1" fmla="*/ 2147483646 h 283801"/>
              <a:gd name="T2" fmla="*/ 2147483646 w 284789"/>
              <a:gd name="T3" fmla="*/ 2147483646 h 283801"/>
              <a:gd name="T4" fmla="*/ 2147483646 w 284789"/>
              <a:gd name="T5" fmla="*/ 2147483646 h 283801"/>
              <a:gd name="T6" fmla="*/ 2147483646 w 284789"/>
              <a:gd name="T7" fmla="*/ 2147483646 h 283801"/>
              <a:gd name="T8" fmla="*/ 2147483646 w 284789"/>
              <a:gd name="T9" fmla="*/ 2147483646 h 283801"/>
              <a:gd name="T10" fmla="*/ 2147483646 w 284789"/>
              <a:gd name="T11" fmla="*/ 2147483646 h 283801"/>
              <a:gd name="T12" fmla="*/ 2147483646 w 284789"/>
              <a:gd name="T13" fmla="*/ 2147483646 h 283801"/>
              <a:gd name="T14" fmla="*/ 2147483646 w 284789"/>
              <a:gd name="T15" fmla="*/ 2147483646 h 283801"/>
              <a:gd name="T16" fmla="*/ 2147483646 w 284789"/>
              <a:gd name="T17" fmla="*/ 2147483646 h 283801"/>
              <a:gd name="T18" fmla="*/ 2147483646 w 284789"/>
              <a:gd name="T19" fmla="*/ 2147483646 h 283801"/>
              <a:gd name="T20" fmla="*/ 2147483646 w 284789"/>
              <a:gd name="T21" fmla="*/ 2147483646 h 283801"/>
              <a:gd name="T22" fmla="*/ 2147483646 w 284789"/>
              <a:gd name="T23" fmla="*/ 2147483646 h 283801"/>
              <a:gd name="T24" fmla="*/ 2147483646 w 284789"/>
              <a:gd name="T25" fmla="*/ 2147483646 h 283801"/>
              <a:gd name="T26" fmla="*/ 2147483646 w 284789"/>
              <a:gd name="T27" fmla="*/ 2147483646 h 283801"/>
              <a:gd name="T28" fmla="*/ 2147483646 w 284789"/>
              <a:gd name="T29" fmla="*/ 2147483646 h 283801"/>
              <a:gd name="T30" fmla="*/ 2147483646 w 284789"/>
              <a:gd name="T31" fmla="*/ 2147483646 h 283801"/>
              <a:gd name="T32" fmla="*/ 2147483646 w 284789"/>
              <a:gd name="T33" fmla="*/ 2147483646 h 283801"/>
              <a:gd name="T34" fmla="*/ 2147483646 w 284789"/>
              <a:gd name="T35" fmla="*/ 2147483646 h 283801"/>
              <a:gd name="T36" fmla="*/ 2147483646 w 284789"/>
              <a:gd name="T37" fmla="*/ 2147483646 h 283801"/>
              <a:gd name="T38" fmla="*/ 2147483646 w 284789"/>
              <a:gd name="T39" fmla="*/ 2147483646 h 283801"/>
              <a:gd name="T40" fmla="*/ 2147483646 w 284789"/>
              <a:gd name="T41" fmla="*/ 2147483646 h 283801"/>
              <a:gd name="T42" fmla="*/ 2147483646 w 284789"/>
              <a:gd name="T43" fmla="*/ 2147483646 h 283801"/>
              <a:gd name="T44" fmla="*/ 2147483646 w 284789"/>
              <a:gd name="T45" fmla="*/ 2147483646 h 283801"/>
              <a:gd name="T46" fmla="*/ 2147483646 w 284789"/>
              <a:gd name="T47" fmla="*/ 0 h 283801"/>
              <a:gd name="T48" fmla="*/ 2147483646 w 284789"/>
              <a:gd name="T49" fmla="*/ 2147483646 h 283801"/>
              <a:gd name="T50" fmla="*/ 2147483646 w 284789"/>
              <a:gd name="T51" fmla="*/ 2147483646 h 283801"/>
              <a:gd name="T52" fmla="*/ 2147483646 w 284789"/>
              <a:gd name="T53" fmla="*/ 2147483646 h 283801"/>
              <a:gd name="T54" fmla="*/ 2147483646 w 284789"/>
              <a:gd name="T55" fmla="*/ 2147483646 h 283801"/>
              <a:gd name="T56" fmla="*/ 2147483646 w 284789"/>
              <a:gd name="T57" fmla="*/ 2147483646 h 283801"/>
              <a:gd name="T58" fmla="*/ 2147483646 w 284789"/>
              <a:gd name="T59" fmla="*/ 2147483646 h 283801"/>
              <a:gd name="T60" fmla="*/ 2147483646 w 284789"/>
              <a:gd name="T61" fmla="*/ 2147483646 h 283801"/>
              <a:gd name="T62" fmla="*/ 2147483646 w 284789"/>
              <a:gd name="T63" fmla="*/ 2147483646 h 283801"/>
              <a:gd name="T64" fmla="*/ 2147483646 w 284789"/>
              <a:gd name="T65" fmla="*/ 2147483646 h 283801"/>
              <a:gd name="T66" fmla="*/ 2147483646 w 284789"/>
              <a:gd name="T67" fmla="*/ 2147483646 h 283801"/>
              <a:gd name="T68" fmla="*/ 2147483646 w 284789"/>
              <a:gd name="T69" fmla="*/ 2147483646 h 283801"/>
              <a:gd name="T70" fmla="*/ 2147483646 w 284789"/>
              <a:gd name="T71" fmla="*/ 2147483646 h 283801"/>
              <a:gd name="T72" fmla="*/ 2147483646 w 284789"/>
              <a:gd name="T73" fmla="*/ 2147483646 h 283801"/>
              <a:gd name="T74" fmla="*/ 2147483646 w 284789"/>
              <a:gd name="T75" fmla="*/ 2147483646 h 283801"/>
              <a:gd name="T76" fmla="*/ 2147483646 w 284789"/>
              <a:gd name="T77" fmla="*/ 2147483646 h 283801"/>
              <a:gd name="T78" fmla="*/ 2147483646 w 284789"/>
              <a:gd name="T79" fmla="*/ 2147483646 h 283801"/>
              <a:gd name="T80" fmla="*/ 2147483646 w 284789"/>
              <a:gd name="T81" fmla="*/ 2147483646 h 283801"/>
              <a:gd name="T82" fmla="*/ 2147483646 w 284789"/>
              <a:gd name="T83" fmla="*/ 2147483646 h 283801"/>
              <a:gd name="T84" fmla="*/ 2147483646 w 284789"/>
              <a:gd name="T85" fmla="*/ 2147483646 h 283801"/>
              <a:gd name="T86" fmla="*/ 2147483646 w 284789"/>
              <a:gd name="T87" fmla="*/ 2147483646 h 283801"/>
              <a:gd name="T88" fmla="*/ 2147483646 w 284789"/>
              <a:gd name="T89" fmla="*/ 2147483646 h 283801"/>
              <a:gd name="T90" fmla="*/ 2147483646 w 284789"/>
              <a:gd name="T91" fmla="*/ 2147483646 h 283801"/>
              <a:gd name="T92" fmla="*/ 2147483646 w 284789"/>
              <a:gd name="T93" fmla="*/ 2147483646 h 283801"/>
              <a:gd name="T94" fmla="*/ 2147483646 w 284789"/>
              <a:gd name="T95" fmla="*/ 2147483646 h 283801"/>
              <a:gd name="T96" fmla="*/ 2147483646 w 284789"/>
              <a:gd name="T97" fmla="*/ 2147483646 h 283801"/>
              <a:gd name="T98" fmla="*/ 2147483646 w 284789"/>
              <a:gd name="T99" fmla="*/ 2147483646 h 283801"/>
              <a:gd name="T100" fmla="*/ 2147483646 w 284789"/>
              <a:gd name="T101" fmla="*/ 2147483646 h 283801"/>
              <a:gd name="T102" fmla="*/ 2147483646 w 284789"/>
              <a:gd name="T103" fmla="*/ 2147483646 h 283801"/>
              <a:gd name="T104" fmla="*/ 2147483646 w 284789"/>
              <a:gd name="T105" fmla="*/ 2147483646 h 283801"/>
              <a:gd name="T106" fmla="*/ 2147483646 w 284789"/>
              <a:gd name="T107" fmla="*/ 2147483646 h 283801"/>
              <a:gd name="T108" fmla="*/ 2147483646 w 284789"/>
              <a:gd name="T109" fmla="*/ 2147483646 h 283801"/>
              <a:gd name="T110" fmla="*/ 2147483646 w 284789"/>
              <a:gd name="T111" fmla="*/ 2147483646 h 28380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84789" h="283801">
                <a:moveTo>
                  <a:pt x="165804" y="220620"/>
                </a:moveTo>
                <a:lnTo>
                  <a:pt x="159680" y="226757"/>
                </a:lnTo>
                <a:lnTo>
                  <a:pt x="195701" y="262500"/>
                </a:lnTo>
                <a:cubicBezTo>
                  <a:pt x="197863" y="260695"/>
                  <a:pt x="200024" y="259251"/>
                  <a:pt x="202185" y="256723"/>
                </a:cubicBezTo>
                <a:cubicBezTo>
                  <a:pt x="203626" y="255279"/>
                  <a:pt x="204707" y="253113"/>
                  <a:pt x="204707" y="250947"/>
                </a:cubicBezTo>
                <a:cubicBezTo>
                  <a:pt x="204707" y="248419"/>
                  <a:pt x="203626" y="245892"/>
                  <a:pt x="202185" y="244809"/>
                </a:cubicBezTo>
                <a:lnTo>
                  <a:pt x="178411" y="220620"/>
                </a:lnTo>
                <a:cubicBezTo>
                  <a:pt x="174809" y="217370"/>
                  <a:pt x="169406" y="217370"/>
                  <a:pt x="165804" y="220620"/>
                </a:cubicBezTo>
                <a:close/>
                <a:moveTo>
                  <a:pt x="183225" y="124020"/>
                </a:moveTo>
                <a:cubicBezTo>
                  <a:pt x="185021" y="122237"/>
                  <a:pt x="187536" y="122237"/>
                  <a:pt x="189332" y="124020"/>
                </a:cubicBezTo>
                <a:cubicBezTo>
                  <a:pt x="191128" y="125803"/>
                  <a:pt x="191128" y="128298"/>
                  <a:pt x="189332" y="130081"/>
                </a:cubicBezTo>
                <a:lnTo>
                  <a:pt x="131498" y="187129"/>
                </a:lnTo>
                <a:cubicBezTo>
                  <a:pt x="130780" y="188199"/>
                  <a:pt x="129702" y="188555"/>
                  <a:pt x="128624" y="188555"/>
                </a:cubicBezTo>
                <a:cubicBezTo>
                  <a:pt x="127547" y="188555"/>
                  <a:pt x="126469" y="188199"/>
                  <a:pt x="125751" y="187129"/>
                </a:cubicBezTo>
                <a:lnTo>
                  <a:pt x="94858" y="156466"/>
                </a:lnTo>
                <a:cubicBezTo>
                  <a:pt x="93062" y="154683"/>
                  <a:pt x="93062" y="152187"/>
                  <a:pt x="94858" y="150761"/>
                </a:cubicBezTo>
                <a:cubicBezTo>
                  <a:pt x="96295" y="148978"/>
                  <a:pt x="98809" y="148978"/>
                  <a:pt x="100606" y="150761"/>
                </a:cubicBezTo>
                <a:lnTo>
                  <a:pt x="128624" y="178216"/>
                </a:lnTo>
                <a:lnTo>
                  <a:pt x="183225" y="124020"/>
                </a:lnTo>
                <a:close/>
                <a:moveTo>
                  <a:pt x="16677" y="95701"/>
                </a:moveTo>
                <a:cubicBezTo>
                  <a:pt x="15596" y="98228"/>
                  <a:pt x="14155" y="100755"/>
                  <a:pt x="13435" y="103644"/>
                </a:cubicBezTo>
                <a:cubicBezTo>
                  <a:pt x="467" y="150578"/>
                  <a:pt x="13435" y="201124"/>
                  <a:pt x="48015" y="235783"/>
                </a:cubicBezTo>
                <a:cubicBezTo>
                  <a:pt x="82235" y="270082"/>
                  <a:pt x="133025" y="283440"/>
                  <a:pt x="179852" y="270443"/>
                </a:cubicBezTo>
                <a:cubicBezTo>
                  <a:pt x="182734" y="269360"/>
                  <a:pt x="185255" y="268276"/>
                  <a:pt x="187777" y="267193"/>
                </a:cubicBezTo>
                <a:lnTo>
                  <a:pt x="153557" y="232895"/>
                </a:lnTo>
                <a:cubicBezTo>
                  <a:pt x="139148" y="244087"/>
                  <a:pt x="117896" y="243004"/>
                  <a:pt x="104568" y="229645"/>
                </a:cubicBezTo>
                <a:lnTo>
                  <a:pt x="53778" y="179100"/>
                </a:lnTo>
                <a:cubicBezTo>
                  <a:pt x="46934" y="172241"/>
                  <a:pt x="42972" y="162854"/>
                  <a:pt x="42972" y="152745"/>
                </a:cubicBezTo>
                <a:cubicBezTo>
                  <a:pt x="42972" y="144441"/>
                  <a:pt x="45854" y="136498"/>
                  <a:pt x="50897" y="129999"/>
                </a:cubicBezTo>
                <a:lnTo>
                  <a:pt x="16677" y="95701"/>
                </a:lnTo>
                <a:close/>
                <a:moveTo>
                  <a:pt x="26763" y="81259"/>
                </a:moveTo>
                <a:cubicBezTo>
                  <a:pt x="24962" y="83426"/>
                  <a:pt x="22800" y="85592"/>
                  <a:pt x="21359" y="87758"/>
                </a:cubicBezTo>
                <a:lnTo>
                  <a:pt x="56660" y="123501"/>
                </a:lnTo>
                <a:lnTo>
                  <a:pt x="63144" y="117363"/>
                </a:lnTo>
                <a:cubicBezTo>
                  <a:pt x="64585" y="115558"/>
                  <a:pt x="65665" y="113392"/>
                  <a:pt x="65665" y="111225"/>
                </a:cubicBezTo>
                <a:cubicBezTo>
                  <a:pt x="65665" y="109059"/>
                  <a:pt x="64585" y="106893"/>
                  <a:pt x="63144" y="105088"/>
                </a:cubicBezTo>
                <a:lnTo>
                  <a:pt x="39370" y="81259"/>
                </a:lnTo>
                <a:cubicBezTo>
                  <a:pt x="35768" y="77649"/>
                  <a:pt x="30365" y="77649"/>
                  <a:pt x="26763" y="81259"/>
                </a:cubicBezTo>
                <a:close/>
                <a:moveTo>
                  <a:pt x="33067" y="69977"/>
                </a:moveTo>
                <a:cubicBezTo>
                  <a:pt x="37569" y="69977"/>
                  <a:pt x="42072" y="71692"/>
                  <a:pt x="45494" y="75122"/>
                </a:cubicBezTo>
                <a:lnTo>
                  <a:pt x="68907" y="98950"/>
                </a:lnTo>
                <a:cubicBezTo>
                  <a:pt x="72509" y="102199"/>
                  <a:pt x="74310" y="106532"/>
                  <a:pt x="74310" y="111225"/>
                </a:cubicBezTo>
                <a:cubicBezTo>
                  <a:pt x="74310" y="115919"/>
                  <a:pt x="72509" y="120251"/>
                  <a:pt x="68907" y="123501"/>
                </a:cubicBezTo>
                <a:lnTo>
                  <a:pt x="59902" y="132888"/>
                </a:lnTo>
                <a:cubicBezTo>
                  <a:pt x="54499" y="138303"/>
                  <a:pt x="51617" y="145163"/>
                  <a:pt x="51617" y="152745"/>
                </a:cubicBezTo>
                <a:cubicBezTo>
                  <a:pt x="51617" y="160326"/>
                  <a:pt x="54499" y="167547"/>
                  <a:pt x="59902" y="172963"/>
                </a:cubicBezTo>
                <a:lnTo>
                  <a:pt x="110692" y="223508"/>
                </a:lnTo>
                <a:cubicBezTo>
                  <a:pt x="121858" y="234700"/>
                  <a:pt x="139509" y="234700"/>
                  <a:pt x="150675" y="223508"/>
                </a:cubicBezTo>
                <a:lnTo>
                  <a:pt x="159680" y="214482"/>
                </a:lnTo>
                <a:cubicBezTo>
                  <a:pt x="166524" y="207622"/>
                  <a:pt x="177691" y="207622"/>
                  <a:pt x="184535" y="214482"/>
                </a:cubicBezTo>
                <a:lnTo>
                  <a:pt x="208309" y="238310"/>
                </a:lnTo>
                <a:cubicBezTo>
                  <a:pt x="211551" y="241560"/>
                  <a:pt x="213352" y="245892"/>
                  <a:pt x="213352" y="250947"/>
                </a:cubicBezTo>
                <a:cubicBezTo>
                  <a:pt x="213352" y="255640"/>
                  <a:pt x="211551" y="259612"/>
                  <a:pt x="208309" y="263222"/>
                </a:cubicBezTo>
                <a:cubicBezTo>
                  <a:pt x="200744" y="270443"/>
                  <a:pt x="191739" y="275858"/>
                  <a:pt x="182013" y="278385"/>
                </a:cubicBezTo>
                <a:cubicBezTo>
                  <a:pt x="169406" y="281996"/>
                  <a:pt x="156438" y="283801"/>
                  <a:pt x="143471" y="283801"/>
                </a:cubicBezTo>
                <a:cubicBezTo>
                  <a:pt x="105649" y="283801"/>
                  <a:pt x="69268" y="268998"/>
                  <a:pt x="41891" y="241560"/>
                </a:cubicBezTo>
                <a:cubicBezTo>
                  <a:pt x="5510" y="205095"/>
                  <a:pt x="-8538" y="151300"/>
                  <a:pt x="5150" y="101477"/>
                </a:cubicBezTo>
                <a:cubicBezTo>
                  <a:pt x="7671" y="91368"/>
                  <a:pt x="13435" y="82342"/>
                  <a:pt x="20639" y="75122"/>
                </a:cubicBezTo>
                <a:cubicBezTo>
                  <a:pt x="24061" y="71692"/>
                  <a:pt x="28564" y="69977"/>
                  <a:pt x="33067" y="69977"/>
                </a:cubicBezTo>
                <a:close/>
                <a:moveTo>
                  <a:pt x="142230" y="57150"/>
                </a:moveTo>
                <a:cubicBezTo>
                  <a:pt x="165024" y="57150"/>
                  <a:pt x="186370" y="66143"/>
                  <a:pt x="202651" y="81971"/>
                </a:cubicBezTo>
                <a:cubicBezTo>
                  <a:pt x="235575" y="115066"/>
                  <a:pt x="235575" y="168666"/>
                  <a:pt x="202651" y="201761"/>
                </a:cubicBezTo>
                <a:cubicBezTo>
                  <a:pt x="201566" y="202481"/>
                  <a:pt x="200480" y="202840"/>
                  <a:pt x="199757" y="202840"/>
                </a:cubicBezTo>
                <a:cubicBezTo>
                  <a:pt x="198671" y="202840"/>
                  <a:pt x="197224" y="202481"/>
                  <a:pt x="196501" y="201761"/>
                </a:cubicBezTo>
                <a:cubicBezTo>
                  <a:pt x="194692" y="199962"/>
                  <a:pt x="194692" y="197085"/>
                  <a:pt x="196501" y="195646"/>
                </a:cubicBezTo>
                <a:cubicBezTo>
                  <a:pt x="226168" y="165788"/>
                  <a:pt x="226168" y="117584"/>
                  <a:pt x="196501" y="88087"/>
                </a:cubicBezTo>
                <a:cubicBezTo>
                  <a:pt x="182028" y="73698"/>
                  <a:pt x="162853" y="65783"/>
                  <a:pt x="142230" y="65783"/>
                </a:cubicBezTo>
                <a:cubicBezTo>
                  <a:pt x="121969" y="65783"/>
                  <a:pt x="102794" y="73698"/>
                  <a:pt x="88322" y="88087"/>
                </a:cubicBezTo>
                <a:cubicBezTo>
                  <a:pt x="86513" y="89526"/>
                  <a:pt x="83618" y="89526"/>
                  <a:pt x="82171" y="88087"/>
                </a:cubicBezTo>
                <a:cubicBezTo>
                  <a:pt x="80362" y="86288"/>
                  <a:pt x="80362" y="83410"/>
                  <a:pt x="82171" y="81971"/>
                </a:cubicBezTo>
                <a:cubicBezTo>
                  <a:pt x="98090" y="66143"/>
                  <a:pt x="119798" y="57150"/>
                  <a:pt x="142230" y="57150"/>
                </a:cubicBezTo>
                <a:close/>
                <a:moveTo>
                  <a:pt x="132172" y="0"/>
                </a:moveTo>
                <a:lnTo>
                  <a:pt x="152738" y="0"/>
                </a:lnTo>
                <a:cubicBezTo>
                  <a:pt x="158871" y="0"/>
                  <a:pt x="163922" y="5048"/>
                  <a:pt x="163922" y="11178"/>
                </a:cubicBezTo>
                <a:lnTo>
                  <a:pt x="163922" y="26321"/>
                </a:lnTo>
                <a:cubicBezTo>
                  <a:pt x="170056" y="27403"/>
                  <a:pt x="175829" y="28845"/>
                  <a:pt x="181962" y="31009"/>
                </a:cubicBezTo>
                <a:lnTo>
                  <a:pt x="189178" y="18028"/>
                </a:lnTo>
                <a:cubicBezTo>
                  <a:pt x="190621" y="15504"/>
                  <a:pt x="193147" y="13702"/>
                  <a:pt x="196033" y="12980"/>
                </a:cubicBezTo>
                <a:cubicBezTo>
                  <a:pt x="198920" y="12259"/>
                  <a:pt x="202167" y="12620"/>
                  <a:pt x="204692" y="14062"/>
                </a:cubicBezTo>
                <a:lnTo>
                  <a:pt x="222371" y="24519"/>
                </a:lnTo>
                <a:cubicBezTo>
                  <a:pt x="228144" y="27403"/>
                  <a:pt x="229587" y="34254"/>
                  <a:pt x="226701" y="39662"/>
                </a:cubicBezTo>
                <a:lnTo>
                  <a:pt x="219124" y="52643"/>
                </a:lnTo>
                <a:cubicBezTo>
                  <a:pt x="224175" y="56609"/>
                  <a:pt x="228144" y="60936"/>
                  <a:pt x="232474" y="65623"/>
                </a:cubicBezTo>
                <a:lnTo>
                  <a:pt x="245102" y="58412"/>
                </a:lnTo>
                <a:cubicBezTo>
                  <a:pt x="247988" y="56970"/>
                  <a:pt x="250874" y="56249"/>
                  <a:pt x="253761" y="56970"/>
                </a:cubicBezTo>
                <a:cubicBezTo>
                  <a:pt x="256647" y="57691"/>
                  <a:pt x="259173" y="59854"/>
                  <a:pt x="260616" y="62378"/>
                </a:cubicBezTo>
                <a:lnTo>
                  <a:pt x="271079" y="80407"/>
                </a:lnTo>
                <a:cubicBezTo>
                  <a:pt x="273965" y="85455"/>
                  <a:pt x="272161" y="92305"/>
                  <a:pt x="266749" y="95550"/>
                </a:cubicBezTo>
                <a:lnTo>
                  <a:pt x="254122" y="103122"/>
                </a:lnTo>
                <a:cubicBezTo>
                  <a:pt x="255926" y="108891"/>
                  <a:pt x="257729" y="114661"/>
                  <a:pt x="258812" y="121151"/>
                </a:cubicBezTo>
                <a:lnTo>
                  <a:pt x="273605" y="121151"/>
                </a:lnTo>
                <a:cubicBezTo>
                  <a:pt x="279738" y="121151"/>
                  <a:pt x="284789" y="125838"/>
                  <a:pt x="284789" y="132328"/>
                </a:cubicBezTo>
                <a:lnTo>
                  <a:pt x="284789" y="152881"/>
                </a:lnTo>
                <a:cubicBezTo>
                  <a:pt x="284789" y="159010"/>
                  <a:pt x="279738" y="164058"/>
                  <a:pt x="273605" y="164058"/>
                </a:cubicBezTo>
                <a:lnTo>
                  <a:pt x="258812" y="164058"/>
                </a:lnTo>
                <a:cubicBezTo>
                  <a:pt x="257729" y="170188"/>
                  <a:pt x="255926" y="175957"/>
                  <a:pt x="254122" y="182087"/>
                </a:cubicBezTo>
                <a:lnTo>
                  <a:pt x="266749" y="189298"/>
                </a:lnTo>
                <a:cubicBezTo>
                  <a:pt x="272161" y="192543"/>
                  <a:pt x="273965" y="199394"/>
                  <a:pt x="271079" y="204803"/>
                </a:cubicBezTo>
                <a:lnTo>
                  <a:pt x="260616" y="222470"/>
                </a:lnTo>
                <a:cubicBezTo>
                  <a:pt x="259173" y="224994"/>
                  <a:pt x="256647" y="227158"/>
                  <a:pt x="253761" y="227879"/>
                </a:cubicBezTo>
                <a:cubicBezTo>
                  <a:pt x="252678" y="228239"/>
                  <a:pt x="251957" y="228239"/>
                  <a:pt x="250874" y="228239"/>
                </a:cubicBezTo>
                <a:cubicBezTo>
                  <a:pt x="249070" y="228239"/>
                  <a:pt x="246906" y="227879"/>
                  <a:pt x="245102" y="226797"/>
                </a:cubicBezTo>
                <a:lnTo>
                  <a:pt x="232474" y="219225"/>
                </a:lnTo>
                <a:cubicBezTo>
                  <a:pt x="230309" y="221389"/>
                  <a:pt x="228144" y="223913"/>
                  <a:pt x="225979" y="226076"/>
                </a:cubicBezTo>
                <a:cubicBezTo>
                  <a:pt x="224536" y="227879"/>
                  <a:pt x="221650" y="227879"/>
                  <a:pt x="219846" y="226076"/>
                </a:cubicBezTo>
                <a:cubicBezTo>
                  <a:pt x="218403" y="224273"/>
                  <a:pt x="218403" y="221389"/>
                  <a:pt x="219846" y="219946"/>
                </a:cubicBezTo>
                <a:cubicBezTo>
                  <a:pt x="222732" y="217062"/>
                  <a:pt x="225619" y="214177"/>
                  <a:pt x="228144" y="210932"/>
                </a:cubicBezTo>
                <a:cubicBezTo>
                  <a:pt x="229227" y="209490"/>
                  <a:pt x="231752" y="208769"/>
                  <a:pt x="233556" y="209851"/>
                </a:cubicBezTo>
                <a:lnTo>
                  <a:pt x="249792" y="219225"/>
                </a:lnTo>
                <a:cubicBezTo>
                  <a:pt x="250514" y="219586"/>
                  <a:pt x="250874" y="219586"/>
                  <a:pt x="251596" y="219586"/>
                </a:cubicBezTo>
                <a:cubicBezTo>
                  <a:pt x="252318" y="219586"/>
                  <a:pt x="252678" y="219225"/>
                  <a:pt x="253039" y="218504"/>
                </a:cubicBezTo>
                <a:lnTo>
                  <a:pt x="263502" y="200476"/>
                </a:lnTo>
                <a:cubicBezTo>
                  <a:pt x="264224" y="199033"/>
                  <a:pt x="263863" y="197591"/>
                  <a:pt x="262420" y="196870"/>
                </a:cubicBezTo>
                <a:lnTo>
                  <a:pt x="246545" y="187856"/>
                </a:lnTo>
                <a:cubicBezTo>
                  <a:pt x="244741" y="186414"/>
                  <a:pt x="243658" y="184250"/>
                  <a:pt x="244741" y="182087"/>
                </a:cubicBezTo>
                <a:cubicBezTo>
                  <a:pt x="247627" y="174875"/>
                  <a:pt x="249792" y="166943"/>
                  <a:pt x="250874" y="159010"/>
                </a:cubicBezTo>
                <a:cubicBezTo>
                  <a:pt x="251235" y="156847"/>
                  <a:pt x="252678" y="155405"/>
                  <a:pt x="255204" y="155405"/>
                </a:cubicBezTo>
                <a:lnTo>
                  <a:pt x="273605" y="155405"/>
                </a:lnTo>
                <a:cubicBezTo>
                  <a:pt x="275048" y="155405"/>
                  <a:pt x="276130" y="154323"/>
                  <a:pt x="276130" y="152881"/>
                </a:cubicBezTo>
                <a:lnTo>
                  <a:pt x="276130" y="132328"/>
                </a:lnTo>
                <a:cubicBezTo>
                  <a:pt x="276130" y="130526"/>
                  <a:pt x="275048" y="129444"/>
                  <a:pt x="273605" y="129444"/>
                </a:cubicBezTo>
                <a:lnTo>
                  <a:pt x="255204" y="129444"/>
                </a:lnTo>
                <a:cubicBezTo>
                  <a:pt x="252678" y="129444"/>
                  <a:pt x="251235" y="128002"/>
                  <a:pt x="250874" y="125838"/>
                </a:cubicBezTo>
                <a:cubicBezTo>
                  <a:pt x="249792" y="117906"/>
                  <a:pt x="247627" y="110334"/>
                  <a:pt x="244741" y="102762"/>
                </a:cubicBezTo>
                <a:cubicBezTo>
                  <a:pt x="243658" y="100598"/>
                  <a:pt x="244741" y="98435"/>
                  <a:pt x="246545" y="97353"/>
                </a:cubicBezTo>
                <a:lnTo>
                  <a:pt x="262420" y="88339"/>
                </a:lnTo>
                <a:cubicBezTo>
                  <a:pt x="263863" y="87257"/>
                  <a:pt x="264224" y="85815"/>
                  <a:pt x="263502" y="84733"/>
                </a:cubicBezTo>
                <a:lnTo>
                  <a:pt x="253039" y="66705"/>
                </a:lnTo>
                <a:cubicBezTo>
                  <a:pt x="252678" y="66344"/>
                  <a:pt x="252318" y="65623"/>
                  <a:pt x="251596" y="65623"/>
                </a:cubicBezTo>
                <a:cubicBezTo>
                  <a:pt x="250874" y="65263"/>
                  <a:pt x="250514" y="65263"/>
                  <a:pt x="249792" y="65623"/>
                </a:cubicBezTo>
                <a:lnTo>
                  <a:pt x="233556" y="74998"/>
                </a:lnTo>
                <a:cubicBezTo>
                  <a:pt x="231752" y="76080"/>
                  <a:pt x="229227" y="75719"/>
                  <a:pt x="228144" y="73916"/>
                </a:cubicBezTo>
                <a:cubicBezTo>
                  <a:pt x="223093" y="67426"/>
                  <a:pt x="217320" y="62018"/>
                  <a:pt x="210826" y="56970"/>
                </a:cubicBezTo>
                <a:cubicBezTo>
                  <a:pt x="209383" y="55888"/>
                  <a:pt x="208661" y="53364"/>
                  <a:pt x="210104" y="51561"/>
                </a:cubicBezTo>
                <a:lnTo>
                  <a:pt x="219124" y="35336"/>
                </a:lnTo>
                <a:cubicBezTo>
                  <a:pt x="219846" y="34254"/>
                  <a:pt x="219485" y="32451"/>
                  <a:pt x="218403" y="31730"/>
                </a:cubicBezTo>
                <a:lnTo>
                  <a:pt x="200363" y="21273"/>
                </a:lnTo>
                <a:cubicBezTo>
                  <a:pt x="199641" y="20913"/>
                  <a:pt x="198920" y="20913"/>
                  <a:pt x="198559" y="21273"/>
                </a:cubicBezTo>
                <a:cubicBezTo>
                  <a:pt x="197837" y="21273"/>
                  <a:pt x="197116" y="21995"/>
                  <a:pt x="196755" y="22716"/>
                </a:cubicBezTo>
                <a:lnTo>
                  <a:pt x="187735" y="38581"/>
                </a:lnTo>
                <a:cubicBezTo>
                  <a:pt x="186653" y="40384"/>
                  <a:pt x="184127" y="41105"/>
                  <a:pt x="182323" y="40384"/>
                </a:cubicBezTo>
                <a:cubicBezTo>
                  <a:pt x="174746" y="37499"/>
                  <a:pt x="166809" y="35336"/>
                  <a:pt x="158871" y="34254"/>
                </a:cubicBezTo>
                <a:cubicBezTo>
                  <a:pt x="156707" y="33893"/>
                  <a:pt x="155263" y="32091"/>
                  <a:pt x="155263" y="29927"/>
                </a:cubicBezTo>
                <a:lnTo>
                  <a:pt x="155263" y="11178"/>
                </a:lnTo>
                <a:cubicBezTo>
                  <a:pt x="155263" y="9735"/>
                  <a:pt x="154181" y="8654"/>
                  <a:pt x="152738" y="8654"/>
                </a:cubicBezTo>
                <a:lnTo>
                  <a:pt x="132172" y="8654"/>
                </a:lnTo>
                <a:cubicBezTo>
                  <a:pt x="130729" y="8654"/>
                  <a:pt x="129647" y="9735"/>
                  <a:pt x="129647" y="11178"/>
                </a:cubicBezTo>
                <a:lnTo>
                  <a:pt x="129647" y="29927"/>
                </a:lnTo>
                <a:cubicBezTo>
                  <a:pt x="129647" y="32091"/>
                  <a:pt x="127843" y="33893"/>
                  <a:pt x="125678" y="34254"/>
                </a:cubicBezTo>
                <a:cubicBezTo>
                  <a:pt x="117741" y="35336"/>
                  <a:pt x="110164" y="37499"/>
                  <a:pt x="102587" y="40384"/>
                </a:cubicBezTo>
                <a:cubicBezTo>
                  <a:pt x="100783" y="41105"/>
                  <a:pt x="98258" y="40384"/>
                  <a:pt x="97536" y="38581"/>
                </a:cubicBezTo>
                <a:lnTo>
                  <a:pt x="87794" y="22716"/>
                </a:lnTo>
                <a:cubicBezTo>
                  <a:pt x="87434" y="21273"/>
                  <a:pt x="85630" y="20913"/>
                  <a:pt x="84186" y="21273"/>
                </a:cubicBezTo>
                <a:lnTo>
                  <a:pt x="66507" y="31730"/>
                </a:lnTo>
                <a:cubicBezTo>
                  <a:pt x="65425" y="32451"/>
                  <a:pt x="65064" y="34254"/>
                  <a:pt x="65425" y="35336"/>
                </a:cubicBezTo>
                <a:lnTo>
                  <a:pt x="74806" y="51561"/>
                </a:lnTo>
                <a:cubicBezTo>
                  <a:pt x="75888" y="53364"/>
                  <a:pt x="75527" y="55888"/>
                  <a:pt x="73723" y="56970"/>
                </a:cubicBezTo>
                <a:cubicBezTo>
                  <a:pt x="70476" y="59494"/>
                  <a:pt x="67590" y="62018"/>
                  <a:pt x="65064" y="64902"/>
                </a:cubicBezTo>
                <a:cubicBezTo>
                  <a:pt x="63260" y="66705"/>
                  <a:pt x="60374" y="66705"/>
                  <a:pt x="58570" y="64902"/>
                </a:cubicBezTo>
                <a:cubicBezTo>
                  <a:pt x="57127" y="63460"/>
                  <a:pt x="57127" y="60575"/>
                  <a:pt x="58570" y="59133"/>
                </a:cubicBezTo>
                <a:cubicBezTo>
                  <a:pt x="60735" y="56970"/>
                  <a:pt x="63260" y="54806"/>
                  <a:pt x="65425" y="52643"/>
                </a:cubicBezTo>
                <a:lnTo>
                  <a:pt x="58209" y="39662"/>
                </a:lnTo>
                <a:cubicBezTo>
                  <a:pt x="54962" y="34254"/>
                  <a:pt x="56766" y="27403"/>
                  <a:pt x="62178" y="24519"/>
                </a:cubicBezTo>
                <a:lnTo>
                  <a:pt x="80218" y="14062"/>
                </a:lnTo>
                <a:cubicBezTo>
                  <a:pt x="85630" y="10817"/>
                  <a:pt x="92485" y="12620"/>
                  <a:pt x="95371" y="18028"/>
                </a:cubicBezTo>
                <a:lnTo>
                  <a:pt x="102948" y="31009"/>
                </a:lnTo>
                <a:cubicBezTo>
                  <a:pt x="108721" y="28845"/>
                  <a:pt x="114854" y="27403"/>
                  <a:pt x="120627" y="26321"/>
                </a:cubicBezTo>
                <a:lnTo>
                  <a:pt x="120627" y="11178"/>
                </a:lnTo>
                <a:cubicBezTo>
                  <a:pt x="120627" y="5048"/>
                  <a:pt x="126039" y="0"/>
                  <a:pt x="132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8440" name="Freeform 336"/>
          <p:cNvSpPr>
            <a:spLocks noChangeAspect="1" noChangeArrowheads="1"/>
          </p:cNvSpPr>
          <p:nvPr/>
        </p:nvSpPr>
        <p:spPr bwMode="auto">
          <a:xfrm>
            <a:off x="19264313" y="6587776"/>
            <a:ext cx="1054100" cy="971550"/>
          </a:xfrm>
          <a:custGeom>
            <a:avLst/>
            <a:gdLst>
              <a:gd name="T0" fmla="*/ 2147483646 w 791"/>
              <a:gd name="T1" fmla="*/ 2147483646 h 727"/>
              <a:gd name="T2" fmla="*/ 2147483646 w 791"/>
              <a:gd name="T3" fmla="*/ 2147483646 h 727"/>
              <a:gd name="T4" fmla="*/ 2147483646 w 791"/>
              <a:gd name="T5" fmla="*/ 2147483646 h 727"/>
              <a:gd name="T6" fmla="*/ 2147483646 w 791"/>
              <a:gd name="T7" fmla="*/ 2147483646 h 727"/>
              <a:gd name="T8" fmla="*/ 2147483646 w 791"/>
              <a:gd name="T9" fmla="*/ 2147483646 h 727"/>
              <a:gd name="T10" fmla="*/ 2147483646 w 791"/>
              <a:gd name="T11" fmla="*/ 2147483646 h 727"/>
              <a:gd name="T12" fmla="*/ 2147483646 w 791"/>
              <a:gd name="T13" fmla="*/ 2147483646 h 727"/>
              <a:gd name="T14" fmla="*/ 2147483646 w 791"/>
              <a:gd name="T15" fmla="*/ 2147483646 h 727"/>
              <a:gd name="T16" fmla="*/ 2147483646 w 791"/>
              <a:gd name="T17" fmla="*/ 2147483646 h 727"/>
              <a:gd name="T18" fmla="*/ 2147483646 w 791"/>
              <a:gd name="T19" fmla="*/ 2147483646 h 727"/>
              <a:gd name="T20" fmla="*/ 2147483646 w 791"/>
              <a:gd name="T21" fmla="*/ 2147483646 h 727"/>
              <a:gd name="T22" fmla="*/ 2147483646 w 791"/>
              <a:gd name="T23" fmla="*/ 2147483646 h 727"/>
              <a:gd name="T24" fmla="*/ 2147483646 w 791"/>
              <a:gd name="T25" fmla="*/ 2147483646 h 727"/>
              <a:gd name="T26" fmla="*/ 2147483646 w 791"/>
              <a:gd name="T27" fmla="*/ 2147483646 h 727"/>
              <a:gd name="T28" fmla="*/ 2147483646 w 791"/>
              <a:gd name="T29" fmla="*/ 2147483646 h 727"/>
              <a:gd name="T30" fmla="*/ 2147483646 w 791"/>
              <a:gd name="T31" fmla="*/ 2147483646 h 727"/>
              <a:gd name="T32" fmla="*/ 2147483646 w 791"/>
              <a:gd name="T33" fmla="*/ 2147483646 h 727"/>
              <a:gd name="T34" fmla="*/ 2147483646 w 791"/>
              <a:gd name="T35" fmla="*/ 2147483646 h 727"/>
              <a:gd name="T36" fmla="*/ 2147483646 w 791"/>
              <a:gd name="T37" fmla="*/ 2147483646 h 727"/>
              <a:gd name="T38" fmla="*/ 2147483646 w 791"/>
              <a:gd name="T39" fmla="*/ 2147483646 h 727"/>
              <a:gd name="T40" fmla="*/ 2147483646 w 791"/>
              <a:gd name="T41" fmla="*/ 2147483646 h 727"/>
              <a:gd name="T42" fmla="*/ 2147483646 w 791"/>
              <a:gd name="T43" fmla="*/ 2147483646 h 727"/>
              <a:gd name="T44" fmla="*/ 2147483646 w 791"/>
              <a:gd name="T45" fmla="*/ 2147483646 h 727"/>
              <a:gd name="T46" fmla="*/ 2147483646 w 791"/>
              <a:gd name="T47" fmla="*/ 2147483646 h 727"/>
              <a:gd name="T48" fmla="*/ 2147483646 w 791"/>
              <a:gd name="T49" fmla="*/ 2147483646 h 727"/>
              <a:gd name="T50" fmla="*/ 2147483646 w 791"/>
              <a:gd name="T51" fmla="*/ 2147483646 h 727"/>
              <a:gd name="T52" fmla="*/ 2147483646 w 791"/>
              <a:gd name="T53" fmla="*/ 0 h 727"/>
              <a:gd name="T54" fmla="*/ 2147483646 w 791"/>
              <a:gd name="T55" fmla="*/ 2147483646 h 727"/>
              <a:gd name="T56" fmla="*/ 2147483646 w 791"/>
              <a:gd name="T57" fmla="*/ 2147483646 h 727"/>
              <a:gd name="T58" fmla="*/ 2147483646 w 791"/>
              <a:gd name="T59" fmla="*/ 2147483646 h 727"/>
              <a:gd name="T60" fmla="*/ 2147483646 w 791"/>
              <a:gd name="T61" fmla="*/ 2147483646 h 727"/>
              <a:gd name="T62" fmla="*/ 2147483646 w 791"/>
              <a:gd name="T63" fmla="*/ 2147483646 h 727"/>
              <a:gd name="T64" fmla="*/ 2147483646 w 791"/>
              <a:gd name="T65" fmla="*/ 2147483646 h 727"/>
              <a:gd name="T66" fmla="*/ 2147483646 w 791"/>
              <a:gd name="T67" fmla="*/ 2147483646 h 727"/>
              <a:gd name="T68" fmla="*/ 2147483646 w 791"/>
              <a:gd name="T69" fmla="*/ 2147483646 h 727"/>
              <a:gd name="T70" fmla="*/ 2147483646 w 791"/>
              <a:gd name="T71" fmla="*/ 2147483646 h 727"/>
              <a:gd name="T72" fmla="*/ 2147483646 w 791"/>
              <a:gd name="T73" fmla="*/ 2147483646 h 727"/>
              <a:gd name="T74" fmla="*/ 2147483646 w 791"/>
              <a:gd name="T75" fmla="*/ 2147483646 h 727"/>
              <a:gd name="T76" fmla="*/ 2147483646 w 791"/>
              <a:gd name="T77" fmla="*/ 2147483646 h 727"/>
              <a:gd name="T78" fmla="*/ 2147483646 w 791"/>
              <a:gd name="T79" fmla="*/ 2147483646 h 727"/>
              <a:gd name="T80" fmla="*/ 2147483646 w 791"/>
              <a:gd name="T81" fmla="*/ 2147483646 h 727"/>
              <a:gd name="T82" fmla="*/ 0 w 791"/>
              <a:gd name="T83" fmla="*/ 2147483646 h 727"/>
              <a:gd name="T84" fmla="*/ 2147483646 w 791"/>
              <a:gd name="T85" fmla="*/ 2147483646 h 727"/>
              <a:gd name="T86" fmla="*/ 2147483646 w 791"/>
              <a:gd name="T87" fmla="*/ 2147483646 h 727"/>
              <a:gd name="T88" fmla="*/ 2147483646 w 791"/>
              <a:gd name="T89" fmla="*/ 2147483646 h 72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791" h="727">
                <a:moveTo>
                  <a:pt x="766" y="204"/>
                </a:moveTo>
                <a:lnTo>
                  <a:pt x="465" y="204"/>
                </a:lnTo>
                <a:cubicBezTo>
                  <a:pt x="463" y="204"/>
                  <a:pt x="460" y="205"/>
                  <a:pt x="458" y="206"/>
                </a:cubicBezTo>
                <a:lnTo>
                  <a:pt x="375" y="278"/>
                </a:lnTo>
                <a:lnTo>
                  <a:pt x="375" y="24"/>
                </a:lnTo>
                <a:lnTo>
                  <a:pt x="766" y="24"/>
                </a:lnTo>
                <a:lnTo>
                  <a:pt x="766" y="204"/>
                </a:lnTo>
                <a:close/>
                <a:moveTo>
                  <a:pt x="702" y="351"/>
                </a:moveTo>
                <a:lnTo>
                  <a:pt x="563" y="351"/>
                </a:lnTo>
                <a:cubicBezTo>
                  <a:pt x="561" y="307"/>
                  <a:pt x="550" y="266"/>
                  <a:pt x="535" y="227"/>
                </a:cubicBezTo>
                <a:lnTo>
                  <a:pt x="673" y="227"/>
                </a:lnTo>
                <a:cubicBezTo>
                  <a:pt x="690" y="266"/>
                  <a:pt x="700" y="307"/>
                  <a:pt x="702" y="351"/>
                </a:cubicBezTo>
                <a:close/>
                <a:moveTo>
                  <a:pt x="625" y="578"/>
                </a:moveTo>
                <a:lnTo>
                  <a:pt x="625" y="578"/>
                </a:lnTo>
                <a:cubicBezTo>
                  <a:pt x="595" y="555"/>
                  <a:pt x="561" y="537"/>
                  <a:pt x="525" y="522"/>
                </a:cubicBezTo>
                <a:cubicBezTo>
                  <a:pt x="546" y="478"/>
                  <a:pt x="561" y="428"/>
                  <a:pt x="563" y="375"/>
                </a:cubicBezTo>
                <a:lnTo>
                  <a:pt x="702" y="375"/>
                </a:lnTo>
                <a:cubicBezTo>
                  <a:pt x="699" y="452"/>
                  <a:pt x="671" y="522"/>
                  <a:pt x="625" y="578"/>
                </a:cubicBezTo>
                <a:close/>
                <a:moveTo>
                  <a:pt x="396" y="700"/>
                </a:moveTo>
                <a:lnTo>
                  <a:pt x="396" y="700"/>
                </a:lnTo>
                <a:cubicBezTo>
                  <a:pt x="425" y="671"/>
                  <a:pt x="477" y="616"/>
                  <a:pt x="514" y="544"/>
                </a:cubicBezTo>
                <a:cubicBezTo>
                  <a:pt x="548" y="557"/>
                  <a:pt x="581" y="574"/>
                  <a:pt x="609" y="595"/>
                </a:cubicBezTo>
                <a:cubicBezTo>
                  <a:pt x="555" y="653"/>
                  <a:pt x="480" y="693"/>
                  <a:pt x="396" y="700"/>
                </a:cubicBezTo>
                <a:close/>
                <a:moveTo>
                  <a:pt x="375" y="687"/>
                </a:moveTo>
                <a:lnTo>
                  <a:pt x="375" y="516"/>
                </a:lnTo>
                <a:cubicBezTo>
                  <a:pt x="414" y="517"/>
                  <a:pt x="453" y="523"/>
                  <a:pt x="491" y="536"/>
                </a:cubicBezTo>
                <a:cubicBezTo>
                  <a:pt x="453" y="606"/>
                  <a:pt x="403" y="660"/>
                  <a:pt x="375" y="687"/>
                </a:cubicBezTo>
                <a:close/>
                <a:moveTo>
                  <a:pt x="375" y="375"/>
                </a:moveTo>
                <a:lnTo>
                  <a:pt x="538" y="375"/>
                </a:lnTo>
                <a:cubicBezTo>
                  <a:pt x="537" y="425"/>
                  <a:pt x="522" y="472"/>
                  <a:pt x="502" y="514"/>
                </a:cubicBezTo>
                <a:cubicBezTo>
                  <a:pt x="461" y="501"/>
                  <a:pt x="418" y="493"/>
                  <a:pt x="375" y="492"/>
                </a:cubicBezTo>
                <a:lnTo>
                  <a:pt x="375" y="375"/>
                </a:lnTo>
                <a:close/>
                <a:moveTo>
                  <a:pt x="351" y="492"/>
                </a:moveTo>
                <a:lnTo>
                  <a:pt x="351" y="492"/>
                </a:lnTo>
                <a:cubicBezTo>
                  <a:pt x="308" y="493"/>
                  <a:pt x="265" y="501"/>
                  <a:pt x="224" y="514"/>
                </a:cubicBezTo>
                <a:cubicBezTo>
                  <a:pt x="204" y="472"/>
                  <a:pt x="190" y="425"/>
                  <a:pt x="188" y="375"/>
                </a:cubicBezTo>
                <a:lnTo>
                  <a:pt x="351" y="375"/>
                </a:lnTo>
                <a:lnTo>
                  <a:pt x="351" y="492"/>
                </a:lnTo>
                <a:close/>
                <a:moveTo>
                  <a:pt x="351" y="687"/>
                </a:moveTo>
                <a:lnTo>
                  <a:pt x="351" y="687"/>
                </a:lnTo>
                <a:cubicBezTo>
                  <a:pt x="323" y="660"/>
                  <a:pt x="273" y="606"/>
                  <a:pt x="235" y="536"/>
                </a:cubicBezTo>
                <a:cubicBezTo>
                  <a:pt x="272" y="523"/>
                  <a:pt x="312" y="517"/>
                  <a:pt x="351" y="516"/>
                </a:cubicBezTo>
                <a:lnTo>
                  <a:pt x="351" y="687"/>
                </a:lnTo>
                <a:close/>
                <a:moveTo>
                  <a:pt x="117" y="595"/>
                </a:moveTo>
                <a:lnTo>
                  <a:pt x="117" y="595"/>
                </a:lnTo>
                <a:cubicBezTo>
                  <a:pt x="145" y="574"/>
                  <a:pt x="178" y="557"/>
                  <a:pt x="212" y="544"/>
                </a:cubicBezTo>
                <a:cubicBezTo>
                  <a:pt x="250" y="616"/>
                  <a:pt x="301" y="671"/>
                  <a:pt x="331" y="700"/>
                </a:cubicBezTo>
                <a:cubicBezTo>
                  <a:pt x="246" y="693"/>
                  <a:pt x="171" y="653"/>
                  <a:pt x="117" y="595"/>
                </a:cubicBezTo>
                <a:close/>
                <a:moveTo>
                  <a:pt x="101" y="578"/>
                </a:moveTo>
                <a:lnTo>
                  <a:pt x="101" y="578"/>
                </a:lnTo>
                <a:cubicBezTo>
                  <a:pt x="55" y="522"/>
                  <a:pt x="27" y="452"/>
                  <a:pt x="24" y="375"/>
                </a:cubicBezTo>
                <a:lnTo>
                  <a:pt x="163" y="375"/>
                </a:lnTo>
                <a:cubicBezTo>
                  <a:pt x="165" y="428"/>
                  <a:pt x="180" y="478"/>
                  <a:pt x="201" y="522"/>
                </a:cubicBezTo>
                <a:cubicBezTo>
                  <a:pt x="165" y="537"/>
                  <a:pt x="131" y="555"/>
                  <a:pt x="101" y="578"/>
                </a:cubicBezTo>
                <a:close/>
                <a:moveTo>
                  <a:pt x="100" y="149"/>
                </a:moveTo>
                <a:lnTo>
                  <a:pt x="100" y="149"/>
                </a:lnTo>
                <a:cubicBezTo>
                  <a:pt x="131" y="171"/>
                  <a:pt x="165" y="190"/>
                  <a:pt x="201" y="204"/>
                </a:cubicBezTo>
                <a:cubicBezTo>
                  <a:pt x="181" y="249"/>
                  <a:pt x="165" y="298"/>
                  <a:pt x="163" y="351"/>
                </a:cubicBezTo>
                <a:lnTo>
                  <a:pt x="24" y="351"/>
                </a:lnTo>
                <a:cubicBezTo>
                  <a:pt x="27" y="275"/>
                  <a:pt x="55" y="205"/>
                  <a:pt x="100" y="149"/>
                </a:cubicBezTo>
                <a:close/>
                <a:moveTo>
                  <a:pt x="778" y="0"/>
                </a:moveTo>
                <a:lnTo>
                  <a:pt x="363" y="0"/>
                </a:lnTo>
                <a:cubicBezTo>
                  <a:pt x="356" y="0"/>
                  <a:pt x="351" y="5"/>
                  <a:pt x="351" y="12"/>
                </a:cubicBezTo>
                <a:lnTo>
                  <a:pt x="351" y="305"/>
                </a:lnTo>
                <a:cubicBezTo>
                  <a:pt x="351" y="309"/>
                  <a:pt x="354" y="313"/>
                  <a:pt x="358" y="316"/>
                </a:cubicBezTo>
                <a:cubicBezTo>
                  <a:pt x="360" y="316"/>
                  <a:pt x="362" y="317"/>
                  <a:pt x="363" y="317"/>
                </a:cubicBezTo>
                <a:cubicBezTo>
                  <a:pt x="366" y="317"/>
                  <a:pt x="369" y="316"/>
                  <a:pt x="371" y="314"/>
                </a:cubicBezTo>
                <a:lnTo>
                  <a:pt x="470" y="227"/>
                </a:lnTo>
                <a:lnTo>
                  <a:pt x="508" y="227"/>
                </a:lnTo>
                <a:cubicBezTo>
                  <a:pt x="525" y="266"/>
                  <a:pt x="537" y="307"/>
                  <a:pt x="539" y="351"/>
                </a:cubicBezTo>
                <a:lnTo>
                  <a:pt x="188" y="351"/>
                </a:lnTo>
                <a:cubicBezTo>
                  <a:pt x="190" y="302"/>
                  <a:pt x="204" y="255"/>
                  <a:pt x="224" y="212"/>
                </a:cubicBezTo>
                <a:cubicBezTo>
                  <a:pt x="253" y="222"/>
                  <a:pt x="284" y="229"/>
                  <a:pt x="315" y="232"/>
                </a:cubicBezTo>
                <a:lnTo>
                  <a:pt x="316" y="232"/>
                </a:lnTo>
                <a:cubicBezTo>
                  <a:pt x="322" y="232"/>
                  <a:pt x="327" y="227"/>
                  <a:pt x="328" y="222"/>
                </a:cubicBezTo>
                <a:cubicBezTo>
                  <a:pt x="329" y="215"/>
                  <a:pt x="324" y="209"/>
                  <a:pt x="317" y="209"/>
                </a:cubicBezTo>
                <a:cubicBezTo>
                  <a:pt x="289" y="205"/>
                  <a:pt x="262" y="199"/>
                  <a:pt x="235" y="191"/>
                </a:cubicBezTo>
                <a:cubicBezTo>
                  <a:pt x="263" y="138"/>
                  <a:pt x="299" y="94"/>
                  <a:pt x="326" y="65"/>
                </a:cubicBezTo>
                <a:cubicBezTo>
                  <a:pt x="331" y="60"/>
                  <a:pt x="331" y="52"/>
                  <a:pt x="326" y="48"/>
                </a:cubicBezTo>
                <a:cubicBezTo>
                  <a:pt x="321" y="43"/>
                  <a:pt x="313" y="44"/>
                  <a:pt x="309" y="48"/>
                </a:cubicBezTo>
                <a:cubicBezTo>
                  <a:pt x="281" y="79"/>
                  <a:pt x="242" y="125"/>
                  <a:pt x="212" y="183"/>
                </a:cubicBezTo>
                <a:cubicBezTo>
                  <a:pt x="178" y="169"/>
                  <a:pt x="145" y="152"/>
                  <a:pt x="116" y="131"/>
                </a:cubicBezTo>
                <a:cubicBezTo>
                  <a:pt x="160" y="84"/>
                  <a:pt x="216" y="50"/>
                  <a:pt x="281" y="34"/>
                </a:cubicBezTo>
                <a:cubicBezTo>
                  <a:pt x="288" y="33"/>
                  <a:pt x="292" y="26"/>
                  <a:pt x="290" y="20"/>
                </a:cubicBezTo>
                <a:cubicBezTo>
                  <a:pt x="288" y="13"/>
                  <a:pt x="282" y="9"/>
                  <a:pt x="275" y="11"/>
                </a:cubicBezTo>
                <a:cubicBezTo>
                  <a:pt x="113" y="51"/>
                  <a:pt x="0" y="196"/>
                  <a:pt x="0" y="363"/>
                </a:cubicBezTo>
                <a:cubicBezTo>
                  <a:pt x="0" y="563"/>
                  <a:pt x="163" y="726"/>
                  <a:pt x="363" y="726"/>
                </a:cubicBezTo>
                <a:cubicBezTo>
                  <a:pt x="563" y="726"/>
                  <a:pt x="726" y="563"/>
                  <a:pt x="726" y="363"/>
                </a:cubicBezTo>
                <a:cubicBezTo>
                  <a:pt x="726" y="315"/>
                  <a:pt x="716" y="269"/>
                  <a:pt x="699" y="227"/>
                </a:cubicBezTo>
                <a:lnTo>
                  <a:pt x="778" y="227"/>
                </a:lnTo>
                <a:cubicBezTo>
                  <a:pt x="784" y="227"/>
                  <a:pt x="790" y="222"/>
                  <a:pt x="790" y="216"/>
                </a:cubicBezTo>
                <a:lnTo>
                  <a:pt x="790" y="12"/>
                </a:lnTo>
                <a:cubicBezTo>
                  <a:pt x="790" y="5"/>
                  <a:pt x="784" y="0"/>
                  <a:pt x="7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TextBox 16"/>
          <p:cNvSpPr txBox="1">
            <a:spLocks noChangeArrowheads="1"/>
          </p:cNvSpPr>
          <p:nvPr/>
        </p:nvSpPr>
        <p:spPr bwMode="auto">
          <a:xfrm>
            <a:off x="1925889" y="7797796"/>
            <a:ext cx="533351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League Spartan"/>
                <a:cs typeface="Poppins"/>
              </a:rPr>
              <a:t>г. Иркутск</a:t>
            </a:r>
          </a:p>
          <a:p>
            <a:pPr algn="ctr"/>
            <a:r>
              <a:rPr lang="ru-RU" alt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League Spartan"/>
                <a:cs typeface="Poppins"/>
              </a:rPr>
              <a:t>ул. Рабочего штаба, 1</a:t>
            </a:r>
            <a:r>
              <a:rPr lang="en-US" alt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League Spartan"/>
                <a:cs typeface="Poppins"/>
              </a:rPr>
              <a:t>9</a:t>
            </a:r>
            <a:r>
              <a:rPr lang="ru-RU" alt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League Spartan"/>
                <a:cs typeface="Poppins"/>
              </a:rPr>
              <a:t>А</a:t>
            </a:r>
            <a:endParaRPr lang="en-US" altLang="ru-RU" sz="3200" b="1" dirty="0">
              <a:solidFill>
                <a:schemeClr val="bg1"/>
              </a:solidFill>
              <a:latin typeface="Century Gothic" panose="020B0502020202020204" pitchFamily="34" charset="0"/>
              <a:ea typeface="League Spartan"/>
              <a:cs typeface="Poppins"/>
            </a:endParaRPr>
          </a:p>
        </p:txBody>
      </p:sp>
      <p:sp>
        <p:nvSpPr>
          <p:cNvPr id="18442" name="TextBox 21"/>
          <p:cNvSpPr txBox="1">
            <a:spLocks noChangeArrowheads="1"/>
          </p:cNvSpPr>
          <p:nvPr/>
        </p:nvSpPr>
        <p:spPr bwMode="auto">
          <a:xfrm>
            <a:off x="7901493" y="7971521"/>
            <a:ext cx="41147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League Spartan"/>
                <a:cs typeface="Poppins"/>
              </a:rPr>
              <a:t>prof-obr@rikp38.ru</a:t>
            </a:r>
            <a:endParaRPr lang="en-US" altLang="ru-RU" sz="3200" b="1" dirty="0">
              <a:solidFill>
                <a:schemeClr val="bg1"/>
              </a:solidFill>
              <a:latin typeface="Century Gothic" panose="020B0502020202020204" pitchFamily="34" charset="0"/>
              <a:ea typeface="League Spartan"/>
              <a:cs typeface="Poppins"/>
            </a:endParaRPr>
          </a:p>
        </p:txBody>
      </p:sp>
      <p:sp>
        <p:nvSpPr>
          <p:cNvPr id="18443" name="TextBox 23"/>
          <p:cNvSpPr txBox="1">
            <a:spLocks noChangeArrowheads="1"/>
          </p:cNvSpPr>
          <p:nvPr/>
        </p:nvSpPr>
        <p:spPr bwMode="auto">
          <a:xfrm>
            <a:off x="13077315" y="8044019"/>
            <a:ext cx="31918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altLang="ru-RU" sz="3200" b="1" dirty="0">
                <a:solidFill>
                  <a:schemeClr val="bg1"/>
                </a:solidFill>
                <a:latin typeface="Century Gothic" panose="020B0502020202020204" pitchFamily="34" charset="0"/>
                <a:ea typeface="League Spartan"/>
                <a:cs typeface="Poppins"/>
              </a:rPr>
              <a:t>8 </a:t>
            </a:r>
            <a:r>
              <a:rPr lang="ru-RU" alt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League Spartan"/>
                <a:cs typeface="Poppins"/>
              </a:rPr>
              <a:t>(395) </a:t>
            </a:r>
            <a:r>
              <a:rPr lang="en-US" alt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League Spartan"/>
                <a:cs typeface="Poppins"/>
              </a:rPr>
              <a:t>484-370</a:t>
            </a:r>
            <a:endParaRPr lang="en-US" altLang="ru-RU" sz="3200" b="1" dirty="0">
              <a:solidFill>
                <a:schemeClr val="bg1"/>
              </a:solidFill>
              <a:latin typeface="Century Gothic" panose="020B0502020202020204" pitchFamily="34" charset="0"/>
              <a:ea typeface="League Spartan"/>
              <a:cs typeface="Poppins"/>
            </a:endParaRPr>
          </a:p>
        </p:txBody>
      </p:sp>
      <p:sp>
        <p:nvSpPr>
          <p:cNvPr id="18444" name="TextBox 25"/>
          <p:cNvSpPr txBox="1">
            <a:spLocks noChangeArrowheads="1"/>
          </p:cNvSpPr>
          <p:nvPr/>
        </p:nvSpPr>
        <p:spPr bwMode="auto">
          <a:xfrm>
            <a:off x="16895342" y="8044018"/>
            <a:ext cx="58975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de-DE" alt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League Spartan"/>
                <a:cs typeface="Poppins"/>
              </a:rPr>
              <a:t>www.center-prof38.ru</a:t>
            </a:r>
            <a:endParaRPr lang="de-DE" altLang="ru-RU" sz="3200" b="1" dirty="0">
              <a:solidFill>
                <a:schemeClr val="bg1"/>
              </a:solidFill>
              <a:latin typeface="Century Gothic" panose="020B0502020202020204" pitchFamily="34" charset="0"/>
              <a:ea typeface="League Spartan"/>
              <a:cs typeface="Poppins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06" y="446201"/>
            <a:ext cx="4745746" cy="71932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0799" y="169557"/>
            <a:ext cx="5100178" cy="12726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7224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1628AF4-0408-3C4F-9850-A0AA5B9AAFEE}"/>
              </a:ext>
            </a:extLst>
          </p:cNvPr>
          <p:cNvGrpSpPr/>
          <p:nvPr/>
        </p:nvGrpSpPr>
        <p:grpSpPr>
          <a:xfrm>
            <a:off x="3031073" y="2867628"/>
            <a:ext cx="17394021" cy="7038111"/>
            <a:chOff x="1522178" y="3225686"/>
            <a:chExt cx="11586043" cy="7339310"/>
          </a:xfrm>
        </p:grpSpPr>
        <p:sp>
          <p:nvSpPr>
            <p:cNvPr id="3" name="Freeform 6">
              <a:extLst>
                <a:ext uri="{FF2B5EF4-FFF2-40B4-BE49-F238E27FC236}">
                  <a16:creationId xmlns:a16="http://schemas.microsoft.com/office/drawing/2014/main" id="{668F30F9-64E6-4B9C-A3EE-1E4A76888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182" y="3225686"/>
              <a:ext cx="11586039" cy="2191725"/>
            </a:xfrm>
            <a:custGeom>
              <a:avLst/>
              <a:gdLst>
                <a:gd name="T0" fmla="*/ 9297 w 9298"/>
                <a:gd name="T1" fmla="*/ 0 h 1742"/>
                <a:gd name="T2" fmla="*/ 0 w 9298"/>
                <a:gd name="T3" fmla="*/ 0 h 1742"/>
                <a:gd name="T4" fmla="*/ 0 w 9298"/>
                <a:gd name="T5" fmla="*/ 1741 h 1742"/>
                <a:gd name="T6" fmla="*/ 8637 w 9298"/>
                <a:gd name="T7" fmla="*/ 1741 h 1742"/>
                <a:gd name="T8" fmla="*/ 9297 w 9298"/>
                <a:gd name="T9" fmla="*/ 0 h 1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98" h="1742">
                  <a:moveTo>
                    <a:pt x="9297" y="0"/>
                  </a:moveTo>
                  <a:lnTo>
                    <a:pt x="0" y="0"/>
                  </a:lnTo>
                  <a:lnTo>
                    <a:pt x="0" y="1741"/>
                  </a:lnTo>
                  <a:lnTo>
                    <a:pt x="8637" y="1741"/>
                  </a:lnTo>
                  <a:lnTo>
                    <a:pt x="9297" y="0"/>
                  </a:lnTo>
                </a:path>
              </a:pathLst>
            </a:custGeom>
            <a:solidFill>
              <a:schemeClr val="bg1"/>
            </a:solidFill>
            <a:ln w="57150">
              <a:solidFill>
                <a:srgbClr val="3F3F3F"/>
              </a:solidFill>
            </a:ln>
            <a:effectLst/>
          </p:spPr>
          <p:txBody>
            <a:bodyPr wrap="none" anchor="ctr"/>
            <a:lstStyle/>
            <a:p>
              <a:endParaRPr lang="en-US" sz="6122" dirty="0">
                <a:latin typeface="Poppins" pitchFamily="2" charset="77"/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F07D51E3-B2BF-4E38-983E-56F110FF4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178" y="5663118"/>
              <a:ext cx="10657673" cy="2486193"/>
            </a:xfrm>
            <a:custGeom>
              <a:avLst/>
              <a:gdLst>
                <a:gd name="T0" fmla="*/ 8637 w 8638"/>
                <a:gd name="T1" fmla="*/ 0 h 1740"/>
                <a:gd name="T2" fmla="*/ 0 w 8638"/>
                <a:gd name="T3" fmla="*/ 0 h 1740"/>
                <a:gd name="T4" fmla="*/ 0 w 8638"/>
                <a:gd name="T5" fmla="*/ 1739 h 1740"/>
                <a:gd name="T6" fmla="*/ 7977 w 8638"/>
                <a:gd name="T7" fmla="*/ 1739 h 1740"/>
                <a:gd name="T8" fmla="*/ 8637 w 8638"/>
                <a:gd name="T9" fmla="*/ 0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38" h="1740">
                  <a:moveTo>
                    <a:pt x="8637" y="0"/>
                  </a:moveTo>
                  <a:lnTo>
                    <a:pt x="0" y="0"/>
                  </a:lnTo>
                  <a:lnTo>
                    <a:pt x="0" y="1739"/>
                  </a:lnTo>
                  <a:lnTo>
                    <a:pt x="7977" y="1739"/>
                  </a:lnTo>
                  <a:lnTo>
                    <a:pt x="8637" y="0"/>
                  </a:lnTo>
                </a:path>
              </a:pathLst>
            </a:custGeom>
            <a:solidFill>
              <a:schemeClr val="bg1"/>
            </a:solidFill>
            <a:ln w="57150">
              <a:solidFill>
                <a:srgbClr val="004861"/>
              </a:solidFill>
            </a:ln>
            <a:effectLst/>
          </p:spPr>
          <p:txBody>
            <a:bodyPr wrap="none" anchor="ctr"/>
            <a:lstStyle/>
            <a:p>
              <a:endParaRPr lang="en-US" sz="6122" dirty="0">
                <a:latin typeface="Poppins" pitchFamily="2" charset="77"/>
              </a:endParaRPr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B5943F03-02DD-4BAC-8CC7-F1B690FB7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178" y="8395019"/>
              <a:ext cx="9688817" cy="2169977"/>
            </a:xfrm>
            <a:custGeom>
              <a:avLst/>
              <a:gdLst>
                <a:gd name="T0" fmla="*/ 0 w 7319"/>
                <a:gd name="T1" fmla="*/ 0 h 1742"/>
                <a:gd name="T2" fmla="*/ 0 w 7319"/>
                <a:gd name="T3" fmla="*/ 1741 h 1742"/>
                <a:gd name="T4" fmla="*/ 6658 w 7319"/>
                <a:gd name="T5" fmla="*/ 1741 h 1742"/>
                <a:gd name="T6" fmla="*/ 7318 w 7319"/>
                <a:gd name="T7" fmla="*/ 0 h 1742"/>
                <a:gd name="T8" fmla="*/ 0 w 7319"/>
                <a:gd name="T9" fmla="*/ 0 h 1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19" h="1742">
                  <a:moveTo>
                    <a:pt x="0" y="0"/>
                  </a:moveTo>
                  <a:lnTo>
                    <a:pt x="0" y="1741"/>
                  </a:lnTo>
                  <a:lnTo>
                    <a:pt x="6658" y="1741"/>
                  </a:lnTo>
                  <a:lnTo>
                    <a:pt x="731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57150">
              <a:solidFill>
                <a:srgbClr val="FFC663"/>
              </a:solidFill>
            </a:ln>
            <a:effectLst/>
          </p:spPr>
          <p:txBody>
            <a:bodyPr wrap="none" anchor="ctr"/>
            <a:lstStyle/>
            <a:p>
              <a:endParaRPr lang="en-US" sz="6122" dirty="0">
                <a:latin typeface="Poppins" pitchFamily="2" charset="77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F83ECAF3-6726-4608-BC6D-22EFE8717A56}"/>
              </a:ext>
            </a:extLst>
          </p:cNvPr>
          <p:cNvSpPr txBox="1"/>
          <p:nvPr/>
        </p:nvSpPr>
        <p:spPr>
          <a:xfrm>
            <a:off x="3214785" y="3311229"/>
            <a:ext cx="16500968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b="1" spc="141" dirty="0">
                <a:solidFill>
                  <a:srgbClr val="004861"/>
                </a:solidFill>
                <a:latin typeface="+mj-lt"/>
                <a:cs typeface="Poppins" pitchFamily="2" charset="77"/>
              </a:rPr>
              <a:t>Федеральный закон от 29 декабря 2012 г. № 273-ФЗ  «Об образовании в Российской Федерации» </a:t>
            </a:r>
            <a:endParaRPr lang="en-US" b="1" spc="141" dirty="0">
              <a:solidFill>
                <a:srgbClr val="004861"/>
              </a:solidFill>
              <a:latin typeface="+mj-lt"/>
              <a:cs typeface="Poppins" pitchFamily="2" charset="77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06" y="446201"/>
            <a:ext cx="4745746" cy="71932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0799" y="169557"/>
            <a:ext cx="5100178" cy="127261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83ECAF3-6726-4608-BC6D-22EFE8717A56}"/>
              </a:ext>
            </a:extLst>
          </p:cNvPr>
          <p:cNvSpPr txBox="1"/>
          <p:nvPr/>
        </p:nvSpPr>
        <p:spPr>
          <a:xfrm>
            <a:off x="3163979" y="5413007"/>
            <a:ext cx="15446146" cy="1785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1800"/>
              </a:spcBef>
            </a:pPr>
            <a:r>
              <a:rPr lang="ru-RU" sz="2200" spc="141" dirty="0" smtClean="0">
                <a:solidFill>
                  <a:srgbClr val="004861"/>
                </a:solidFill>
                <a:latin typeface="+mj-lt"/>
                <a:cs typeface="Poppins" pitchFamily="2" charset="77"/>
              </a:rPr>
              <a:t>Сетевая </a:t>
            </a:r>
            <a:r>
              <a:rPr lang="ru-RU" sz="2200" spc="141" dirty="0">
                <a:solidFill>
                  <a:srgbClr val="004861"/>
                </a:solidFill>
                <a:latin typeface="+mj-lt"/>
                <a:cs typeface="Poppins" pitchFamily="2" charset="77"/>
              </a:rPr>
              <a:t>форма реализации образовательных программ (далее - сетевая форма) обеспечивает возможность освоения обучающимся образовательной программы с использованием ресурсов нескольких организаций, осуществляющих образовательную деятельность, в том числе иностранных, а также при необходимости с использованием ресурсов иных </a:t>
            </a:r>
            <a:r>
              <a:rPr lang="ru-RU" sz="2200" spc="141" dirty="0" smtClean="0">
                <a:solidFill>
                  <a:srgbClr val="004861"/>
                </a:solidFill>
                <a:latin typeface="+mj-lt"/>
                <a:cs typeface="Poppins" pitchFamily="2" charset="77"/>
              </a:rPr>
              <a:t>организаций</a:t>
            </a:r>
            <a:endParaRPr lang="en-US" sz="2200" spc="141" dirty="0">
              <a:solidFill>
                <a:srgbClr val="004861"/>
              </a:solidFill>
              <a:latin typeface="+mj-lt"/>
              <a:cs typeface="Poppins" pitchFamily="2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83ECAF3-6726-4608-BC6D-22EFE8717A56}"/>
              </a:ext>
            </a:extLst>
          </p:cNvPr>
          <p:cNvSpPr txBox="1"/>
          <p:nvPr/>
        </p:nvSpPr>
        <p:spPr>
          <a:xfrm>
            <a:off x="3214785" y="7912610"/>
            <a:ext cx="1398080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spc="141" dirty="0">
                <a:solidFill>
                  <a:srgbClr val="004861"/>
                </a:solidFill>
                <a:latin typeface="+mj-lt"/>
                <a:cs typeface="Poppins" pitchFamily="2" charset="77"/>
              </a:rPr>
              <a:t>Реализация образовательных программ с использованием сетевой формы может осуществляться:  </a:t>
            </a:r>
            <a:endParaRPr lang="ru-RU" sz="2200" spc="141" dirty="0" smtClean="0">
              <a:solidFill>
                <a:srgbClr val="004861"/>
              </a:solidFill>
              <a:latin typeface="+mj-lt"/>
              <a:cs typeface="Poppins" pitchFamily="2" charset="77"/>
            </a:endParaRPr>
          </a:p>
          <a:p>
            <a:pPr>
              <a:spcBef>
                <a:spcPts val="600"/>
              </a:spcBef>
            </a:pPr>
            <a:r>
              <a:rPr lang="ru-RU" sz="2200" spc="141" dirty="0" smtClean="0">
                <a:solidFill>
                  <a:srgbClr val="004861"/>
                </a:solidFill>
                <a:latin typeface="+mj-lt"/>
                <a:cs typeface="Poppins" pitchFamily="2" charset="77"/>
              </a:rPr>
              <a:t>1</a:t>
            </a:r>
            <a:r>
              <a:rPr lang="ru-RU" sz="2200" spc="141" dirty="0">
                <a:solidFill>
                  <a:srgbClr val="004861"/>
                </a:solidFill>
                <a:latin typeface="+mj-lt"/>
                <a:cs typeface="Poppins" pitchFamily="2" charset="77"/>
              </a:rPr>
              <a:t>) с использованием ресурсов нескольких организаций, осуществляющих образовательную деятельность, в том числе иностранных;  </a:t>
            </a:r>
            <a:endParaRPr lang="ru-RU" sz="2200" spc="141" dirty="0" smtClean="0">
              <a:solidFill>
                <a:srgbClr val="004861"/>
              </a:solidFill>
              <a:latin typeface="+mj-lt"/>
              <a:cs typeface="Poppins" pitchFamily="2" charset="77"/>
            </a:endParaRPr>
          </a:p>
          <a:p>
            <a:pPr>
              <a:spcBef>
                <a:spcPts val="600"/>
              </a:spcBef>
            </a:pPr>
            <a:r>
              <a:rPr lang="ru-RU" sz="2200" spc="141" dirty="0" smtClean="0">
                <a:solidFill>
                  <a:srgbClr val="004861"/>
                </a:solidFill>
                <a:latin typeface="+mj-lt"/>
                <a:cs typeface="Poppins" pitchFamily="2" charset="77"/>
              </a:rPr>
              <a:t>2</a:t>
            </a:r>
            <a:r>
              <a:rPr lang="ru-RU" sz="2200" spc="141" dirty="0">
                <a:solidFill>
                  <a:srgbClr val="004861"/>
                </a:solidFill>
                <a:latin typeface="+mj-lt"/>
                <a:cs typeface="Poppins" pitchFamily="2" charset="77"/>
              </a:rPr>
              <a:t>) с использованием ресурсов иных </a:t>
            </a:r>
            <a:r>
              <a:rPr lang="ru-RU" sz="2200" spc="141" dirty="0" smtClean="0">
                <a:solidFill>
                  <a:srgbClr val="004861"/>
                </a:solidFill>
                <a:latin typeface="+mj-lt"/>
                <a:cs typeface="Poppins" pitchFamily="2" charset="77"/>
              </a:rPr>
              <a:t>организаций</a:t>
            </a:r>
            <a:endParaRPr lang="en-US" sz="2200" spc="141" dirty="0">
              <a:solidFill>
                <a:srgbClr val="004861"/>
              </a:solidFill>
              <a:latin typeface="+mj-lt"/>
              <a:cs typeface="Poppins" pitchFamily="2" charset="77"/>
            </a:endParaRPr>
          </a:p>
        </p:txBody>
      </p:sp>
      <p:cxnSp>
        <p:nvCxnSpPr>
          <p:cNvPr id="6" name="Прямая соединительная линия 5"/>
          <p:cNvCxnSpPr>
            <a:stCxn id="3" idx="0"/>
          </p:cNvCxnSpPr>
          <p:nvPr/>
        </p:nvCxnSpPr>
        <p:spPr>
          <a:xfrm>
            <a:off x="20423223" y="2867628"/>
            <a:ext cx="1871" cy="2101778"/>
          </a:xfrm>
          <a:prstGeom prst="line">
            <a:avLst/>
          </a:prstGeom>
          <a:ln w="57150">
            <a:solidFill>
              <a:srgbClr val="5A5A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0423223" y="4969406"/>
            <a:ext cx="0" cy="2855410"/>
          </a:xfrm>
          <a:prstGeom prst="line">
            <a:avLst/>
          </a:prstGeom>
          <a:ln w="57150">
            <a:solidFill>
              <a:srgbClr val="0048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0425094" y="7824816"/>
            <a:ext cx="0" cy="2080923"/>
          </a:xfrm>
          <a:prstGeom prst="line">
            <a:avLst/>
          </a:prstGeom>
          <a:ln w="57150">
            <a:solidFill>
              <a:srgbClr val="FFC66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6294252" y="9905739"/>
            <a:ext cx="4130842" cy="0"/>
          </a:xfrm>
          <a:prstGeom prst="line">
            <a:avLst/>
          </a:prstGeom>
          <a:ln w="57150">
            <a:solidFill>
              <a:srgbClr val="FFC66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01685" y="10863277"/>
            <a:ext cx="17521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Письмо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Министерства образования и науки РФ от 28 августа 2015 г. № АК-2563/05 «О методических рекомендациях»</a:t>
            </a:r>
          </a:p>
        </p:txBody>
      </p:sp>
    </p:spTree>
    <p:extLst>
      <p:ext uri="{BB962C8B-B14F-4D97-AF65-F5344CB8AC3E}">
        <p14:creationId xmlns:p14="http://schemas.microsoft.com/office/powerpoint/2010/main" val="139105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F55314D-B123-0040-879E-DFCCB4248D73}"/>
              </a:ext>
            </a:extLst>
          </p:cNvPr>
          <p:cNvGrpSpPr/>
          <p:nvPr/>
        </p:nvGrpSpPr>
        <p:grpSpPr>
          <a:xfrm>
            <a:off x="7778822" y="5609272"/>
            <a:ext cx="14668700" cy="4040309"/>
            <a:chOff x="1349330" y="4868715"/>
            <a:chExt cx="11931741" cy="3275426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1848E56E-149D-4F5D-A413-7011525291FF}"/>
                </a:ext>
              </a:extLst>
            </p:cNvPr>
            <p:cNvSpPr/>
            <p:nvPr/>
          </p:nvSpPr>
          <p:spPr>
            <a:xfrm rot="2700000">
              <a:off x="1349330" y="4868715"/>
              <a:ext cx="3275426" cy="3275425"/>
            </a:xfrm>
            <a:prstGeom prst="roundRect">
              <a:avLst>
                <a:gd name="adj" fmla="val 1093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375" dirty="0">
                <a:latin typeface="Poppins" pitchFamily="2" charset="77"/>
              </a:endParaRP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5613364D-1ADF-45F3-A01A-DA9EB5404E45}"/>
                </a:ext>
              </a:extLst>
            </p:cNvPr>
            <p:cNvSpPr/>
            <p:nvPr/>
          </p:nvSpPr>
          <p:spPr>
            <a:xfrm rot="2700000">
              <a:off x="5677488" y="4868715"/>
              <a:ext cx="3275426" cy="3275425"/>
            </a:xfrm>
            <a:prstGeom prst="roundRect">
              <a:avLst>
                <a:gd name="adj" fmla="val 1093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375" dirty="0">
                <a:latin typeface="Poppins" pitchFamily="2" charset="77"/>
              </a:endParaRP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26BDD47A-0C53-4722-8047-EFBADDB8D617}"/>
                </a:ext>
              </a:extLst>
            </p:cNvPr>
            <p:cNvSpPr/>
            <p:nvPr/>
          </p:nvSpPr>
          <p:spPr>
            <a:xfrm rot="2700000">
              <a:off x="10005646" y="4868715"/>
              <a:ext cx="3275426" cy="3275425"/>
            </a:xfrm>
            <a:prstGeom prst="roundRect">
              <a:avLst>
                <a:gd name="adj" fmla="val 1093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375" dirty="0">
                <a:latin typeface="Poppins" pitchFamily="2" charset="77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129C569-1B9C-4525-A15A-36FC358B6753}"/>
                </a:ext>
              </a:extLst>
            </p:cNvPr>
            <p:cNvSpPr/>
            <p:nvPr/>
          </p:nvSpPr>
          <p:spPr>
            <a:xfrm>
              <a:off x="1491638" y="5132511"/>
              <a:ext cx="2950688" cy="281875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375" dirty="0">
                <a:latin typeface="Poppins" pitchFamily="2" charset="77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D0BB5A8-5D3D-4278-B5D1-9D1CFEE2FE90}"/>
                </a:ext>
              </a:extLst>
            </p:cNvPr>
            <p:cNvSpPr/>
            <p:nvPr/>
          </p:nvSpPr>
          <p:spPr>
            <a:xfrm>
              <a:off x="5819794" y="5132511"/>
              <a:ext cx="2950688" cy="281875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375" dirty="0">
                <a:latin typeface="Poppins" pitchFamily="2" charset="77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DAE770CA-F4A1-42D6-AE0A-344C32783D62}"/>
                </a:ext>
              </a:extLst>
            </p:cNvPr>
            <p:cNvSpPr/>
            <p:nvPr/>
          </p:nvSpPr>
          <p:spPr>
            <a:xfrm>
              <a:off x="10147953" y="5132511"/>
              <a:ext cx="2950688" cy="281875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375" dirty="0">
                <a:latin typeface="Poppins" pitchFamily="2" charset="77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C751A05-0DAF-4F92-B9AA-78FAB3E53831}"/>
                </a:ext>
              </a:extLst>
            </p:cNvPr>
            <p:cNvSpPr/>
            <p:nvPr/>
          </p:nvSpPr>
          <p:spPr>
            <a:xfrm>
              <a:off x="4098506" y="6418117"/>
              <a:ext cx="2109256" cy="17662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375" dirty="0">
                <a:latin typeface="Poppins" pitchFamily="2" charset="77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2544D1FC-A72E-4751-8275-E882CC80E19C}"/>
                </a:ext>
              </a:extLst>
            </p:cNvPr>
            <p:cNvSpPr/>
            <p:nvPr/>
          </p:nvSpPr>
          <p:spPr>
            <a:xfrm>
              <a:off x="8434090" y="6418117"/>
              <a:ext cx="2109256" cy="17662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375" dirty="0">
                <a:latin typeface="Poppins" pitchFamily="2" charset="77"/>
              </a:endParaRPr>
            </a:p>
          </p:txBody>
        </p:sp>
      </p:grpSp>
      <p:sp>
        <p:nvSpPr>
          <p:cNvPr id="20" name="Freeform 74">
            <a:extLst>
              <a:ext uri="{FF2B5EF4-FFF2-40B4-BE49-F238E27FC236}">
                <a16:creationId xmlns:a16="http://schemas.microsoft.com/office/drawing/2014/main" id="{533B9433-6416-4250-8D71-234DD92AE107}"/>
              </a:ext>
            </a:extLst>
          </p:cNvPr>
          <p:cNvSpPr>
            <a:spLocks noChangeArrowheads="1"/>
          </p:cNvSpPr>
          <p:nvPr/>
        </p:nvSpPr>
        <p:spPr bwMode="auto">
          <a:xfrm rot="1642382">
            <a:off x="9630613" y="10345437"/>
            <a:ext cx="3144078" cy="1534454"/>
          </a:xfrm>
          <a:custGeom>
            <a:avLst/>
            <a:gdLst>
              <a:gd name="T0" fmla="*/ 0 w 2604"/>
              <a:gd name="T1" fmla="*/ 1051 h 2105"/>
              <a:gd name="T2" fmla="*/ 547 w 2604"/>
              <a:gd name="T3" fmla="*/ 736 h 2105"/>
              <a:gd name="T4" fmla="*/ 547 w 2604"/>
              <a:gd name="T5" fmla="*/ 736 h 2105"/>
              <a:gd name="T6" fmla="*/ 1551 w 2604"/>
              <a:gd name="T7" fmla="*/ 0 h 2105"/>
              <a:gd name="T8" fmla="*/ 1551 w 2604"/>
              <a:gd name="T9" fmla="*/ 0 h 2105"/>
              <a:gd name="T10" fmla="*/ 2603 w 2604"/>
              <a:gd name="T11" fmla="*/ 1051 h 2105"/>
              <a:gd name="T12" fmla="*/ 2603 w 2604"/>
              <a:gd name="T13" fmla="*/ 1051 h 2105"/>
              <a:gd name="T14" fmla="*/ 1551 w 2604"/>
              <a:gd name="T15" fmla="*/ 2104 h 2105"/>
              <a:gd name="T16" fmla="*/ 1551 w 2604"/>
              <a:gd name="T17" fmla="*/ 2104 h 2105"/>
              <a:gd name="T18" fmla="*/ 547 w 2604"/>
              <a:gd name="T19" fmla="*/ 1367 h 2105"/>
              <a:gd name="T20" fmla="*/ 0 w 2604"/>
              <a:gd name="T21" fmla="*/ 1051 h 2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04" h="2105">
                <a:moveTo>
                  <a:pt x="0" y="1051"/>
                </a:moveTo>
                <a:lnTo>
                  <a:pt x="547" y="736"/>
                </a:lnTo>
                <a:lnTo>
                  <a:pt x="547" y="736"/>
                </a:lnTo>
                <a:cubicBezTo>
                  <a:pt x="681" y="309"/>
                  <a:pt x="1081" y="0"/>
                  <a:pt x="1551" y="0"/>
                </a:cubicBezTo>
                <a:lnTo>
                  <a:pt x="1551" y="0"/>
                </a:lnTo>
                <a:cubicBezTo>
                  <a:pt x="2133" y="0"/>
                  <a:pt x="2603" y="471"/>
                  <a:pt x="2603" y="1051"/>
                </a:cubicBezTo>
                <a:lnTo>
                  <a:pt x="2603" y="1051"/>
                </a:lnTo>
                <a:cubicBezTo>
                  <a:pt x="2603" y="1633"/>
                  <a:pt x="2133" y="2104"/>
                  <a:pt x="1551" y="2104"/>
                </a:cubicBezTo>
                <a:lnTo>
                  <a:pt x="1551" y="2104"/>
                </a:lnTo>
                <a:cubicBezTo>
                  <a:pt x="1081" y="2104"/>
                  <a:pt x="681" y="1794"/>
                  <a:pt x="547" y="1367"/>
                </a:cubicBezTo>
                <a:lnTo>
                  <a:pt x="0" y="1051"/>
                </a:lnTo>
              </a:path>
            </a:pathLst>
          </a:cu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9A51CF3-EAB9-4C4F-A66E-128F74E81E5D}"/>
              </a:ext>
            </a:extLst>
          </p:cNvPr>
          <p:cNvSpPr txBox="1"/>
          <p:nvPr/>
        </p:nvSpPr>
        <p:spPr>
          <a:xfrm>
            <a:off x="1653372" y="2345202"/>
            <a:ext cx="19496604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ru-RU" sz="3200" b="1" dirty="0" smtClean="0">
                <a:solidFill>
                  <a:srgbClr val="004861"/>
                </a:solidFill>
                <a:cs typeface="Poppins" pitchFamily="2" charset="77"/>
              </a:rPr>
              <a:t>Приказ </a:t>
            </a:r>
            <a:r>
              <a:rPr lang="ru-RU" sz="3200" b="1" dirty="0">
                <a:solidFill>
                  <a:srgbClr val="004861"/>
                </a:solidFill>
                <a:cs typeface="Poppins" pitchFamily="2" charset="77"/>
              </a:rPr>
              <a:t>Министерства науки и высшего образования РФ и Министерства просвещения РФ от 5 августа 2020 г. № 882/391 «Об организации и осуществлении образовательной деятельности при сетевой  форме реализации образовательных программ» 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06" y="446201"/>
            <a:ext cx="4745746" cy="71932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0799" y="169557"/>
            <a:ext cx="5100178" cy="1272616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F1611D6B-660B-47B2-9619-EEE21A6F4631}"/>
              </a:ext>
            </a:extLst>
          </p:cNvPr>
          <p:cNvSpPr txBox="1"/>
          <p:nvPr/>
        </p:nvSpPr>
        <p:spPr>
          <a:xfrm rot="1415487">
            <a:off x="10009664" y="10883090"/>
            <a:ext cx="2784021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2000" spc="141" dirty="0" smtClean="0">
                <a:solidFill>
                  <a:srgbClr val="004861"/>
                </a:solidFill>
                <a:latin typeface="+mj-lt"/>
                <a:cs typeface="Poppins" pitchFamily="2" charset="77"/>
              </a:rPr>
              <a:t>Образовательная организация</a:t>
            </a:r>
            <a:endParaRPr lang="en-US" sz="2000" spc="141" dirty="0">
              <a:solidFill>
                <a:srgbClr val="004861"/>
              </a:solidFill>
              <a:latin typeface="+mj-lt"/>
              <a:cs typeface="Poppins" pitchFamily="2" charset="77"/>
            </a:endParaRPr>
          </a:p>
        </p:txBody>
      </p:sp>
      <p:sp>
        <p:nvSpPr>
          <p:cNvPr id="21" name="Freeform 74">
            <a:extLst>
              <a:ext uri="{FF2B5EF4-FFF2-40B4-BE49-F238E27FC236}">
                <a16:creationId xmlns:a16="http://schemas.microsoft.com/office/drawing/2014/main" id="{533B9433-6416-4250-8D71-234DD92AE107}"/>
              </a:ext>
            </a:extLst>
          </p:cNvPr>
          <p:cNvSpPr>
            <a:spLocks noChangeArrowheads="1"/>
          </p:cNvSpPr>
          <p:nvPr/>
        </p:nvSpPr>
        <p:spPr bwMode="auto">
          <a:xfrm rot="1642382">
            <a:off x="15006169" y="10345438"/>
            <a:ext cx="3144078" cy="1534454"/>
          </a:xfrm>
          <a:custGeom>
            <a:avLst/>
            <a:gdLst>
              <a:gd name="T0" fmla="*/ 0 w 2604"/>
              <a:gd name="T1" fmla="*/ 1051 h 2105"/>
              <a:gd name="T2" fmla="*/ 547 w 2604"/>
              <a:gd name="T3" fmla="*/ 736 h 2105"/>
              <a:gd name="T4" fmla="*/ 547 w 2604"/>
              <a:gd name="T5" fmla="*/ 736 h 2105"/>
              <a:gd name="T6" fmla="*/ 1551 w 2604"/>
              <a:gd name="T7" fmla="*/ 0 h 2105"/>
              <a:gd name="T8" fmla="*/ 1551 w 2604"/>
              <a:gd name="T9" fmla="*/ 0 h 2105"/>
              <a:gd name="T10" fmla="*/ 2603 w 2604"/>
              <a:gd name="T11" fmla="*/ 1051 h 2105"/>
              <a:gd name="T12" fmla="*/ 2603 w 2604"/>
              <a:gd name="T13" fmla="*/ 1051 h 2105"/>
              <a:gd name="T14" fmla="*/ 1551 w 2604"/>
              <a:gd name="T15" fmla="*/ 2104 h 2105"/>
              <a:gd name="T16" fmla="*/ 1551 w 2604"/>
              <a:gd name="T17" fmla="*/ 2104 h 2105"/>
              <a:gd name="T18" fmla="*/ 547 w 2604"/>
              <a:gd name="T19" fmla="*/ 1367 h 2105"/>
              <a:gd name="T20" fmla="*/ 0 w 2604"/>
              <a:gd name="T21" fmla="*/ 1051 h 2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04" h="2105">
                <a:moveTo>
                  <a:pt x="0" y="1051"/>
                </a:moveTo>
                <a:lnTo>
                  <a:pt x="547" y="736"/>
                </a:lnTo>
                <a:lnTo>
                  <a:pt x="547" y="736"/>
                </a:lnTo>
                <a:cubicBezTo>
                  <a:pt x="681" y="309"/>
                  <a:pt x="1081" y="0"/>
                  <a:pt x="1551" y="0"/>
                </a:cubicBezTo>
                <a:lnTo>
                  <a:pt x="1551" y="0"/>
                </a:lnTo>
                <a:cubicBezTo>
                  <a:pt x="2133" y="0"/>
                  <a:pt x="2603" y="471"/>
                  <a:pt x="2603" y="1051"/>
                </a:cubicBezTo>
                <a:lnTo>
                  <a:pt x="2603" y="1051"/>
                </a:lnTo>
                <a:cubicBezTo>
                  <a:pt x="2603" y="1633"/>
                  <a:pt x="2133" y="2104"/>
                  <a:pt x="1551" y="2104"/>
                </a:cubicBezTo>
                <a:lnTo>
                  <a:pt x="1551" y="2104"/>
                </a:lnTo>
                <a:cubicBezTo>
                  <a:pt x="1081" y="2104"/>
                  <a:pt x="681" y="1794"/>
                  <a:pt x="547" y="1367"/>
                </a:cubicBezTo>
                <a:lnTo>
                  <a:pt x="0" y="1051"/>
                </a:lnTo>
              </a:path>
            </a:pathLst>
          </a:cu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1611D6B-660B-47B2-9619-EEE21A6F4631}"/>
              </a:ext>
            </a:extLst>
          </p:cNvPr>
          <p:cNvSpPr txBox="1"/>
          <p:nvPr/>
        </p:nvSpPr>
        <p:spPr>
          <a:xfrm rot="1415487">
            <a:off x="15385220" y="10883091"/>
            <a:ext cx="2784021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2000" spc="141" dirty="0" smtClean="0">
                <a:solidFill>
                  <a:srgbClr val="004861"/>
                </a:solidFill>
                <a:latin typeface="+mj-lt"/>
                <a:cs typeface="Poppins" pitchFamily="2" charset="77"/>
              </a:rPr>
              <a:t>Образовательная организация</a:t>
            </a:r>
            <a:endParaRPr lang="en-US" sz="2000" spc="141" dirty="0">
              <a:solidFill>
                <a:srgbClr val="004861"/>
              </a:solidFill>
              <a:latin typeface="+mj-lt"/>
              <a:cs typeface="Poppins" pitchFamily="2" charset="77"/>
            </a:endParaRPr>
          </a:p>
        </p:txBody>
      </p:sp>
      <p:sp>
        <p:nvSpPr>
          <p:cNvPr id="28" name="Freeform 74">
            <a:extLst>
              <a:ext uri="{FF2B5EF4-FFF2-40B4-BE49-F238E27FC236}">
                <a16:creationId xmlns:a16="http://schemas.microsoft.com/office/drawing/2014/main" id="{533B9433-6416-4250-8D71-234DD92AE107}"/>
              </a:ext>
            </a:extLst>
          </p:cNvPr>
          <p:cNvSpPr>
            <a:spLocks noChangeArrowheads="1"/>
          </p:cNvSpPr>
          <p:nvPr/>
        </p:nvSpPr>
        <p:spPr bwMode="auto">
          <a:xfrm rot="1642382">
            <a:off x="20381725" y="10345438"/>
            <a:ext cx="3144078" cy="1534454"/>
          </a:xfrm>
          <a:custGeom>
            <a:avLst/>
            <a:gdLst>
              <a:gd name="T0" fmla="*/ 0 w 2604"/>
              <a:gd name="T1" fmla="*/ 1051 h 2105"/>
              <a:gd name="T2" fmla="*/ 547 w 2604"/>
              <a:gd name="T3" fmla="*/ 736 h 2105"/>
              <a:gd name="T4" fmla="*/ 547 w 2604"/>
              <a:gd name="T5" fmla="*/ 736 h 2105"/>
              <a:gd name="T6" fmla="*/ 1551 w 2604"/>
              <a:gd name="T7" fmla="*/ 0 h 2105"/>
              <a:gd name="T8" fmla="*/ 1551 w 2604"/>
              <a:gd name="T9" fmla="*/ 0 h 2105"/>
              <a:gd name="T10" fmla="*/ 2603 w 2604"/>
              <a:gd name="T11" fmla="*/ 1051 h 2105"/>
              <a:gd name="T12" fmla="*/ 2603 w 2604"/>
              <a:gd name="T13" fmla="*/ 1051 h 2105"/>
              <a:gd name="T14" fmla="*/ 1551 w 2604"/>
              <a:gd name="T15" fmla="*/ 2104 h 2105"/>
              <a:gd name="T16" fmla="*/ 1551 w 2604"/>
              <a:gd name="T17" fmla="*/ 2104 h 2105"/>
              <a:gd name="T18" fmla="*/ 547 w 2604"/>
              <a:gd name="T19" fmla="*/ 1367 h 2105"/>
              <a:gd name="T20" fmla="*/ 0 w 2604"/>
              <a:gd name="T21" fmla="*/ 1051 h 2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04" h="2105">
                <a:moveTo>
                  <a:pt x="0" y="1051"/>
                </a:moveTo>
                <a:lnTo>
                  <a:pt x="547" y="736"/>
                </a:lnTo>
                <a:lnTo>
                  <a:pt x="547" y="736"/>
                </a:lnTo>
                <a:cubicBezTo>
                  <a:pt x="681" y="309"/>
                  <a:pt x="1081" y="0"/>
                  <a:pt x="1551" y="0"/>
                </a:cubicBezTo>
                <a:lnTo>
                  <a:pt x="1551" y="0"/>
                </a:lnTo>
                <a:cubicBezTo>
                  <a:pt x="2133" y="0"/>
                  <a:pt x="2603" y="471"/>
                  <a:pt x="2603" y="1051"/>
                </a:cubicBezTo>
                <a:lnTo>
                  <a:pt x="2603" y="1051"/>
                </a:lnTo>
                <a:cubicBezTo>
                  <a:pt x="2603" y="1633"/>
                  <a:pt x="2133" y="2104"/>
                  <a:pt x="1551" y="2104"/>
                </a:cubicBezTo>
                <a:lnTo>
                  <a:pt x="1551" y="2104"/>
                </a:lnTo>
                <a:cubicBezTo>
                  <a:pt x="1081" y="2104"/>
                  <a:pt x="681" y="1794"/>
                  <a:pt x="547" y="1367"/>
                </a:cubicBezTo>
                <a:lnTo>
                  <a:pt x="0" y="1051"/>
                </a:lnTo>
              </a:path>
            </a:pathLst>
          </a:cu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1611D6B-660B-47B2-9619-EEE21A6F4631}"/>
              </a:ext>
            </a:extLst>
          </p:cNvPr>
          <p:cNvSpPr txBox="1"/>
          <p:nvPr/>
        </p:nvSpPr>
        <p:spPr>
          <a:xfrm rot="1415487">
            <a:off x="20759831" y="10787657"/>
            <a:ext cx="2784022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1600" spc="141" dirty="0" smtClean="0">
                <a:solidFill>
                  <a:srgbClr val="004861"/>
                </a:solidFill>
                <a:latin typeface="+mj-lt"/>
                <a:cs typeface="Poppins" pitchFamily="2" charset="77"/>
              </a:rPr>
              <a:t>Иная организация обладающая необходимыми ресурсами</a:t>
            </a:r>
            <a:endParaRPr lang="en-US" sz="1600" spc="141" dirty="0">
              <a:solidFill>
                <a:srgbClr val="004861"/>
              </a:solidFill>
              <a:latin typeface="+mj-lt"/>
              <a:cs typeface="Poppins" pitchFamily="2" charset="7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48231" y="7103782"/>
            <a:ext cx="3038614" cy="1138773"/>
          </a:xfrm>
          <a:prstGeom prst="rect">
            <a:avLst/>
          </a:prstGeom>
          <a:noFill/>
          <a:ln>
            <a:solidFill>
              <a:schemeClr val="tx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400" dirty="0" smtClean="0">
                <a:solidFill>
                  <a:srgbClr val="004861"/>
                </a:solidFill>
              </a:rPr>
              <a:t>Базовая организация </a:t>
            </a:r>
            <a:endParaRPr lang="ru-RU" sz="3400" dirty="0">
              <a:solidFill>
                <a:srgbClr val="00486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935017" y="6311628"/>
            <a:ext cx="2268840" cy="1200329"/>
          </a:xfrm>
          <a:prstGeom prst="rect">
            <a:avLst/>
          </a:prstGeom>
          <a:noFill/>
          <a:ln>
            <a:solidFill>
              <a:srgbClr val="CCCC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4861"/>
                </a:solidFill>
              </a:rPr>
              <a:t>Организация участник 1</a:t>
            </a:r>
          </a:p>
          <a:p>
            <a:pPr algn="ctr"/>
            <a:r>
              <a:rPr lang="ru-RU" sz="2400" dirty="0" smtClean="0">
                <a:solidFill>
                  <a:srgbClr val="004861"/>
                </a:solidFill>
              </a:rPr>
              <a:t>(ОО)</a:t>
            </a:r>
            <a:endParaRPr lang="ru-RU" sz="2400" dirty="0">
              <a:solidFill>
                <a:srgbClr val="004861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1286845" y="7609787"/>
            <a:ext cx="7730144" cy="23117"/>
          </a:xfrm>
          <a:prstGeom prst="line">
            <a:avLst/>
          </a:prstGeom>
          <a:ln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3964806" y="7870285"/>
            <a:ext cx="2268840" cy="1200329"/>
          </a:xfrm>
          <a:prstGeom prst="rect">
            <a:avLst/>
          </a:prstGeom>
          <a:noFill/>
          <a:ln>
            <a:solidFill>
              <a:srgbClr val="CCCC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4861"/>
                </a:solidFill>
              </a:rPr>
              <a:t>Организация участник 2</a:t>
            </a:r>
          </a:p>
          <a:p>
            <a:pPr algn="ctr"/>
            <a:r>
              <a:rPr lang="ru-RU" sz="2400" dirty="0" smtClean="0">
                <a:solidFill>
                  <a:srgbClr val="004861"/>
                </a:solidFill>
              </a:rPr>
              <a:t>(ОО)</a:t>
            </a:r>
            <a:endParaRPr lang="ru-RU" sz="2400" dirty="0">
              <a:solidFill>
                <a:srgbClr val="004861"/>
              </a:solidFill>
            </a:endParaRPr>
          </a:p>
        </p:txBody>
      </p:sp>
      <p:cxnSp>
        <p:nvCxnSpPr>
          <p:cNvPr id="40" name="Прямая соединительная линия 39"/>
          <p:cNvCxnSpPr>
            <a:stCxn id="32" idx="2"/>
          </p:cNvCxnSpPr>
          <p:nvPr/>
        </p:nvCxnSpPr>
        <p:spPr>
          <a:xfrm>
            <a:off x="15069437" y="7511957"/>
            <a:ext cx="0" cy="330860"/>
          </a:xfrm>
          <a:prstGeom prst="line">
            <a:avLst/>
          </a:prstGeom>
          <a:ln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9244675" y="8177075"/>
            <a:ext cx="2268840" cy="707886"/>
          </a:xfrm>
          <a:prstGeom prst="rect">
            <a:avLst/>
          </a:prstGeom>
          <a:noFill/>
          <a:ln>
            <a:solidFill>
              <a:srgbClr val="CCCC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4861"/>
                </a:solidFill>
              </a:rPr>
              <a:t>Организация участник </a:t>
            </a:r>
            <a:r>
              <a:rPr lang="en-US" sz="2000" dirty="0" smtClean="0">
                <a:solidFill>
                  <a:srgbClr val="004861"/>
                </a:solidFill>
              </a:rPr>
              <a:t>N</a:t>
            </a:r>
            <a:r>
              <a:rPr lang="ru-RU" sz="2000" dirty="0" smtClean="0">
                <a:solidFill>
                  <a:srgbClr val="004861"/>
                </a:solidFill>
              </a:rPr>
              <a:t> (Р)</a:t>
            </a:r>
            <a:endParaRPr lang="ru-RU" sz="2000" dirty="0">
              <a:solidFill>
                <a:srgbClr val="00486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9259172" y="6311628"/>
            <a:ext cx="2268840" cy="707886"/>
          </a:xfrm>
          <a:prstGeom prst="rect">
            <a:avLst/>
          </a:prstGeom>
          <a:noFill/>
          <a:ln>
            <a:solidFill>
              <a:srgbClr val="CCCC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4861"/>
                </a:solidFill>
              </a:rPr>
              <a:t>Организация участник 1 (Р)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9244673" y="7275485"/>
            <a:ext cx="2268840" cy="707886"/>
          </a:xfrm>
          <a:prstGeom prst="rect">
            <a:avLst/>
          </a:prstGeom>
          <a:noFill/>
          <a:ln>
            <a:solidFill>
              <a:srgbClr val="CCCC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4861"/>
                </a:solidFill>
              </a:rPr>
              <a:t>Организация участник 2 (Р)</a:t>
            </a:r>
            <a:endParaRPr lang="ru-RU" sz="2000" dirty="0">
              <a:solidFill>
                <a:srgbClr val="004861"/>
              </a:solidFill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18854474" y="6037877"/>
            <a:ext cx="3693" cy="0"/>
          </a:xfrm>
          <a:prstGeom prst="line">
            <a:avLst/>
          </a:prstGeom>
          <a:ln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9003760" y="6639751"/>
            <a:ext cx="13676" cy="1986305"/>
          </a:xfrm>
          <a:prstGeom prst="line">
            <a:avLst/>
          </a:prstGeom>
          <a:ln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8999621" y="8619816"/>
            <a:ext cx="245054" cy="1"/>
          </a:xfrm>
          <a:prstGeom prst="line">
            <a:avLst/>
          </a:prstGeom>
          <a:ln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8999619" y="6639039"/>
            <a:ext cx="245054" cy="1"/>
          </a:xfrm>
          <a:prstGeom prst="line">
            <a:avLst/>
          </a:prstGeom>
          <a:ln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49A51CF3-EAB9-4C4F-A66E-128F74E81E5D}"/>
              </a:ext>
            </a:extLst>
          </p:cNvPr>
          <p:cNvSpPr txBox="1"/>
          <p:nvPr/>
        </p:nvSpPr>
        <p:spPr>
          <a:xfrm>
            <a:off x="1711059" y="5286465"/>
            <a:ext cx="6018040" cy="73250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4861"/>
                </a:solidFill>
                <a:cs typeface="Poppins" pitchFamily="2" charset="77"/>
              </a:rPr>
              <a:t>Б</a:t>
            </a:r>
            <a:r>
              <a:rPr lang="ru-RU" sz="2000" b="1" dirty="0" smtClean="0">
                <a:solidFill>
                  <a:srgbClr val="004861"/>
                </a:solidFill>
                <a:cs typeface="Poppins" pitchFamily="2" charset="77"/>
              </a:rPr>
              <a:t>азовая </a:t>
            </a:r>
            <a:r>
              <a:rPr lang="ru-RU" sz="2000" b="1" dirty="0">
                <a:solidFill>
                  <a:srgbClr val="004861"/>
                </a:solidFill>
                <a:cs typeface="Poppins" pitchFamily="2" charset="77"/>
              </a:rPr>
              <a:t>организация </a:t>
            </a:r>
            <a:r>
              <a:rPr lang="ru-RU" sz="2000" dirty="0">
                <a:solidFill>
                  <a:srgbClr val="004861"/>
                </a:solidFill>
                <a:cs typeface="Poppins" pitchFamily="2" charset="77"/>
              </a:rPr>
              <a:t>- организация, осуществляющая образовательную деятельность, в которую обучающийся принят на </a:t>
            </a:r>
            <a:r>
              <a:rPr lang="ru-RU" sz="2000" dirty="0" smtClean="0">
                <a:solidFill>
                  <a:srgbClr val="004861"/>
                </a:solidFill>
                <a:cs typeface="Poppins" pitchFamily="2" charset="77"/>
              </a:rPr>
              <a:t>обучение; </a:t>
            </a: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4861"/>
                </a:solidFill>
                <a:cs typeface="Poppins" pitchFamily="2" charset="77"/>
              </a:rPr>
              <a:t>Организация-участник - </a:t>
            </a:r>
            <a:r>
              <a:rPr lang="ru-RU" sz="2000" dirty="0" smtClean="0">
                <a:solidFill>
                  <a:srgbClr val="004861"/>
                </a:solidFill>
                <a:cs typeface="Poppins" pitchFamily="2" charset="77"/>
              </a:rPr>
              <a:t>организация, </a:t>
            </a:r>
            <a:r>
              <a:rPr lang="ru-RU" sz="2000" dirty="0">
                <a:solidFill>
                  <a:srgbClr val="004861"/>
                </a:solidFill>
                <a:cs typeface="Poppins" pitchFamily="2" charset="77"/>
              </a:rPr>
              <a:t>осуществляющая </a:t>
            </a:r>
            <a:r>
              <a:rPr lang="ru-RU" sz="2000" dirty="0" smtClean="0">
                <a:solidFill>
                  <a:srgbClr val="004861"/>
                </a:solidFill>
                <a:cs typeface="Poppins" pitchFamily="2" charset="77"/>
              </a:rPr>
              <a:t>образовательную </a:t>
            </a:r>
            <a:r>
              <a:rPr lang="ru-RU" sz="2000" dirty="0">
                <a:solidFill>
                  <a:srgbClr val="004861"/>
                </a:solidFill>
                <a:cs typeface="Poppins" pitchFamily="2" charset="77"/>
              </a:rPr>
              <a:t>деятельность и реализующая часть сетевой образовательной </a:t>
            </a:r>
            <a:r>
              <a:rPr lang="ru-RU" sz="2000" dirty="0" smtClean="0">
                <a:solidFill>
                  <a:srgbClr val="004861"/>
                </a:solidFill>
                <a:cs typeface="Poppins" pitchFamily="2" charset="77"/>
              </a:rPr>
              <a:t>программы и </a:t>
            </a:r>
            <a:r>
              <a:rPr lang="ru-RU" sz="2000" dirty="0">
                <a:solidFill>
                  <a:srgbClr val="004861"/>
                </a:solidFill>
                <a:cs typeface="Poppins" pitchFamily="2" charset="77"/>
              </a:rPr>
              <a:t>(или) </a:t>
            </a:r>
            <a:r>
              <a:rPr lang="ru-RU" sz="2000" dirty="0" smtClean="0">
                <a:solidFill>
                  <a:srgbClr val="004861"/>
                </a:solidFill>
                <a:cs typeface="Poppins" pitchFamily="2" charset="77"/>
              </a:rPr>
              <a:t>организация, </a:t>
            </a:r>
            <a:r>
              <a:rPr lang="ru-RU" sz="2000" dirty="0">
                <a:solidFill>
                  <a:srgbClr val="004861"/>
                </a:solidFill>
                <a:cs typeface="Poppins" pitchFamily="2" charset="77"/>
              </a:rPr>
              <a:t>обладающая ресурсами для осуществления образовательной деятельности по сетевой образовательной </a:t>
            </a:r>
            <a:r>
              <a:rPr lang="ru-RU" sz="2000" dirty="0" smtClean="0">
                <a:solidFill>
                  <a:srgbClr val="004861"/>
                </a:solidFill>
                <a:cs typeface="Poppins" pitchFamily="2" charset="77"/>
              </a:rPr>
              <a:t>программе.</a:t>
            </a: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4861"/>
                </a:solidFill>
                <a:cs typeface="Poppins" pitchFamily="2" charset="77"/>
              </a:rPr>
              <a:t>Сторонами </a:t>
            </a:r>
            <a:r>
              <a:rPr lang="ru-RU" sz="2000" dirty="0">
                <a:solidFill>
                  <a:srgbClr val="004861"/>
                </a:solidFill>
                <a:cs typeface="Poppins" pitchFamily="2" charset="77"/>
              </a:rPr>
              <a:t>договора о сетевой форме могут являться несколько организаций-участников.</a:t>
            </a:r>
            <a:endParaRPr lang="en-US" sz="2000" dirty="0">
              <a:solidFill>
                <a:srgbClr val="004861"/>
              </a:solidFill>
              <a:cs typeface="Poppins" pitchFamily="2" charset="7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1059" y="4332358"/>
            <a:ext cx="66281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4861"/>
                </a:solidFill>
                <a:latin typeface="+mj-lt"/>
              </a:rPr>
              <a:t>4. Сторонами договора о сетевой форме являются:</a:t>
            </a:r>
            <a:endParaRPr lang="ru-RU" sz="2800" dirty="0">
              <a:solidFill>
                <a:srgbClr val="00486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925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>
            <a:extLst>
              <a:ext uri="{FF2B5EF4-FFF2-40B4-BE49-F238E27FC236}">
                <a16:creationId xmlns:a16="http://schemas.microsoft.com/office/drawing/2014/main" id="{49A51CF3-EAB9-4C4F-A66E-128F74E81E5D}"/>
              </a:ext>
            </a:extLst>
          </p:cNvPr>
          <p:cNvSpPr txBox="1"/>
          <p:nvPr/>
        </p:nvSpPr>
        <p:spPr>
          <a:xfrm>
            <a:off x="5729286" y="1896278"/>
            <a:ext cx="12287241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5400" b="1" dirty="0">
                <a:solidFill>
                  <a:srgbClr val="004861"/>
                </a:solidFill>
                <a:cs typeface="Poppins" pitchFamily="2" charset="77"/>
              </a:rPr>
              <a:t>Традиционная модель </a:t>
            </a:r>
            <a:endParaRPr lang="en-US" sz="5400" b="1" dirty="0">
              <a:solidFill>
                <a:srgbClr val="004861"/>
              </a:solidFill>
              <a:cs typeface="Poppins" pitchFamily="2" charset="7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92906" y="3824948"/>
            <a:ext cx="8366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Образовательные программы </a:t>
            </a:r>
            <a:endParaRPr lang="ru-RU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081508" y="12534118"/>
            <a:ext cx="7582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Образовательные организации</a:t>
            </a:r>
            <a:endParaRPr lang="ru-RU" b="1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06" y="446201"/>
            <a:ext cx="4745746" cy="71932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0799" y="169557"/>
            <a:ext cx="5100178" cy="1272616"/>
          </a:xfrm>
          <a:prstGeom prst="rect">
            <a:avLst/>
          </a:prstGeom>
        </p:spPr>
      </p:pic>
      <p:grpSp>
        <p:nvGrpSpPr>
          <p:cNvPr id="32" name="Group 1">
            <a:extLst>
              <a:ext uri="{FF2B5EF4-FFF2-40B4-BE49-F238E27FC236}">
                <a16:creationId xmlns:a16="http://schemas.microsoft.com/office/drawing/2014/main" id="{58064953-144E-3541-AB04-C2FCFB02B4B1}"/>
              </a:ext>
            </a:extLst>
          </p:cNvPr>
          <p:cNvGrpSpPr/>
          <p:nvPr/>
        </p:nvGrpSpPr>
        <p:grpSpPr>
          <a:xfrm>
            <a:off x="4543268" y="5079048"/>
            <a:ext cx="14659271" cy="4906663"/>
            <a:chOff x="4296490" y="3764941"/>
            <a:chExt cx="11845757" cy="3984608"/>
          </a:xfrm>
        </p:grpSpPr>
        <p:sp>
          <p:nvSpPr>
            <p:cNvPr id="35" name="Line 7">
              <a:extLst>
                <a:ext uri="{FF2B5EF4-FFF2-40B4-BE49-F238E27FC236}">
                  <a16:creationId xmlns:a16="http://schemas.microsoft.com/office/drawing/2014/main" id="{E1D9E7A3-9B9B-4C8D-9791-6DD2A9DB40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7936" y="5892271"/>
              <a:ext cx="19045" cy="1857278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374" dirty="0">
                <a:latin typeface="Poppins" pitchFamily="2" charset="77"/>
              </a:endParaRPr>
            </a:p>
          </p:txBody>
        </p:sp>
        <p:sp>
          <p:nvSpPr>
            <p:cNvPr id="37" name="Freeform 369">
              <a:extLst>
                <a:ext uri="{FF2B5EF4-FFF2-40B4-BE49-F238E27FC236}">
                  <a16:creationId xmlns:a16="http://schemas.microsoft.com/office/drawing/2014/main" id="{B3109A79-F882-417C-8036-1177B678B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77135" y="3764941"/>
              <a:ext cx="2365112" cy="2087175"/>
            </a:xfrm>
            <a:custGeom>
              <a:avLst/>
              <a:gdLst>
                <a:gd name="T0" fmla="*/ 582749 w 2289"/>
                <a:gd name="T1" fmla="*/ 0 h 2019"/>
                <a:gd name="T2" fmla="*/ 240803 w 2289"/>
                <a:gd name="T3" fmla="*/ 0 h 2019"/>
                <a:gd name="T4" fmla="*/ 240803 w 2289"/>
                <a:gd name="T5" fmla="*/ 0 h 2019"/>
                <a:gd name="T6" fmla="*/ 182852 w 2289"/>
                <a:gd name="T7" fmla="*/ 33491 h 2019"/>
                <a:gd name="T8" fmla="*/ 11878 w 2289"/>
                <a:gd name="T9" fmla="*/ 329867 h 2019"/>
                <a:gd name="T10" fmla="*/ 11878 w 2289"/>
                <a:gd name="T11" fmla="*/ 329867 h 2019"/>
                <a:gd name="T12" fmla="*/ 11878 w 2289"/>
                <a:gd name="T13" fmla="*/ 396848 h 2019"/>
                <a:gd name="T14" fmla="*/ 182852 w 2289"/>
                <a:gd name="T15" fmla="*/ 693224 h 2019"/>
                <a:gd name="T16" fmla="*/ 182852 w 2289"/>
                <a:gd name="T17" fmla="*/ 693224 h 2019"/>
                <a:gd name="T18" fmla="*/ 240803 w 2289"/>
                <a:gd name="T19" fmla="*/ 726715 h 2019"/>
                <a:gd name="T20" fmla="*/ 582749 w 2289"/>
                <a:gd name="T21" fmla="*/ 726715 h 2019"/>
                <a:gd name="T22" fmla="*/ 582749 w 2289"/>
                <a:gd name="T23" fmla="*/ 726715 h 2019"/>
                <a:gd name="T24" fmla="*/ 640700 w 2289"/>
                <a:gd name="T25" fmla="*/ 693224 h 2019"/>
                <a:gd name="T26" fmla="*/ 811674 w 2289"/>
                <a:gd name="T27" fmla="*/ 396848 h 2019"/>
                <a:gd name="T28" fmla="*/ 811674 w 2289"/>
                <a:gd name="T29" fmla="*/ 396848 h 2019"/>
                <a:gd name="T30" fmla="*/ 811674 w 2289"/>
                <a:gd name="T31" fmla="*/ 329867 h 2019"/>
                <a:gd name="T32" fmla="*/ 640700 w 2289"/>
                <a:gd name="T33" fmla="*/ 33491 h 2019"/>
                <a:gd name="T34" fmla="*/ 640700 w 2289"/>
                <a:gd name="T35" fmla="*/ 33491 h 2019"/>
                <a:gd name="T36" fmla="*/ 582749 w 2289"/>
                <a:gd name="T37" fmla="*/ 0 h 20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289" h="2019">
                  <a:moveTo>
                    <a:pt x="1619" y="0"/>
                  </a:moveTo>
                  <a:lnTo>
                    <a:pt x="669" y="0"/>
                  </a:lnTo>
                  <a:cubicBezTo>
                    <a:pt x="602" y="0"/>
                    <a:pt x="541" y="36"/>
                    <a:pt x="508" y="93"/>
                  </a:cubicBezTo>
                  <a:lnTo>
                    <a:pt x="33" y="916"/>
                  </a:lnTo>
                  <a:cubicBezTo>
                    <a:pt x="0" y="973"/>
                    <a:pt x="0" y="1044"/>
                    <a:pt x="33" y="1102"/>
                  </a:cubicBezTo>
                  <a:lnTo>
                    <a:pt x="508" y="1925"/>
                  </a:lnTo>
                  <a:cubicBezTo>
                    <a:pt x="541" y="1982"/>
                    <a:pt x="602" y="2018"/>
                    <a:pt x="669" y="2018"/>
                  </a:cubicBezTo>
                  <a:lnTo>
                    <a:pt x="1619" y="2018"/>
                  </a:lnTo>
                  <a:cubicBezTo>
                    <a:pt x="1685" y="2018"/>
                    <a:pt x="1746" y="1982"/>
                    <a:pt x="1780" y="1925"/>
                  </a:cubicBezTo>
                  <a:lnTo>
                    <a:pt x="2255" y="1102"/>
                  </a:lnTo>
                  <a:cubicBezTo>
                    <a:pt x="2288" y="1044"/>
                    <a:pt x="2288" y="973"/>
                    <a:pt x="2255" y="916"/>
                  </a:cubicBezTo>
                  <a:lnTo>
                    <a:pt x="1780" y="93"/>
                  </a:lnTo>
                  <a:cubicBezTo>
                    <a:pt x="1746" y="36"/>
                    <a:pt x="1685" y="0"/>
                    <a:pt x="1619" y="0"/>
                  </a:cubicBezTo>
                </a:path>
              </a:pathLst>
            </a:custGeom>
            <a:solidFill>
              <a:srgbClr val="48C8F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374" dirty="0">
                <a:latin typeface="Poppins" pitchFamily="2" charset="77"/>
              </a:endParaRPr>
            </a:p>
          </p:txBody>
        </p:sp>
        <p:sp>
          <p:nvSpPr>
            <p:cNvPr id="38" name="Freeform 370">
              <a:extLst>
                <a:ext uri="{FF2B5EF4-FFF2-40B4-BE49-F238E27FC236}">
                  <a16:creationId xmlns:a16="http://schemas.microsoft.com/office/drawing/2014/main" id="{A70F051F-D5E1-4CD5-B590-CED3C4910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36813" y="3764941"/>
              <a:ext cx="2365112" cy="2082619"/>
            </a:xfrm>
            <a:custGeom>
              <a:avLst/>
              <a:gdLst>
                <a:gd name="T0" fmla="*/ 582855 w 2290"/>
                <a:gd name="T1" fmla="*/ 0 h 2017"/>
                <a:gd name="T2" fmla="*/ 241057 w 2290"/>
                <a:gd name="T3" fmla="*/ 0 h 2017"/>
                <a:gd name="T4" fmla="*/ 241057 w 2290"/>
                <a:gd name="T5" fmla="*/ 0 h 2017"/>
                <a:gd name="T6" fmla="*/ 182772 w 2290"/>
                <a:gd name="T7" fmla="*/ 33451 h 2017"/>
                <a:gd name="T8" fmla="*/ 12233 w 2290"/>
                <a:gd name="T9" fmla="*/ 329113 h 2017"/>
                <a:gd name="T10" fmla="*/ 12233 w 2290"/>
                <a:gd name="T11" fmla="*/ 329113 h 2017"/>
                <a:gd name="T12" fmla="*/ 12233 w 2290"/>
                <a:gd name="T13" fmla="*/ 396375 h 2017"/>
                <a:gd name="T14" fmla="*/ 182772 w 2290"/>
                <a:gd name="T15" fmla="*/ 691677 h 2017"/>
                <a:gd name="T16" fmla="*/ 182772 w 2290"/>
                <a:gd name="T17" fmla="*/ 691677 h 2017"/>
                <a:gd name="T18" fmla="*/ 241057 w 2290"/>
                <a:gd name="T19" fmla="*/ 725128 h 2017"/>
                <a:gd name="T20" fmla="*/ 582855 w 2290"/>
                <a:gd name="T21" fmla="*/ 725128 h 2017"/>
                <a:gd name="T22" fmla="*/ 582855 w 2290"/>
                <a:gd name="T23" fmla="*/ 725128 h 2017"/>
                <a:gd name="T24" fmla="*/ 640780 w 2290"/>
                <a:gd name="T25" fmla="*/ 691677 h 2017"/>
                <a:gd name="T26" fmla="*/ 811679 w 2290"/>
                <a:gd name="T27" fmla="*/ 396375 h 2017"/>
                <a:gd name="T28" fmla="*/ 811679 w 2290"/>
                <a:gd name="T29" fmla="*/ 396375 h 2017"/>
                <a:gd name="T30" fmla="*/ 811679 w 2290"/>
                <a:gd name="T31" fmla="*/ 329113 h 2017"/>
                <a:gd name="T32" fmla="*/ 640780 w 2290"/>
                <a:gd name="T33" fmla="*/ 33451 h 2017"/>
                <a:gd name="T34" fmla="*/ 640780 w 2290"/>
                <a:gd name="T35" fmla="*/ 33451 h 2017"/>
                <a:gd name="T36" fmla="*/ 582855 w 2290"/>
                <a:gd name="T37" fmla="*/ 0 h 20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290" h="2017">
                  <a:moveTo>
                    <a:pt x="1620" y="0"/>
                  </a:moveTo>
                  <a:lnTo>
                    <a:pt x="670" y="0"/>
                  </a:lnTo>
                  <a:cubicBezTo>
                    <a:pt x="603" y="0"/>
                    <a:pt x="542" y="35"/>
                    <a:pt x="508" y="93"/>
                  </a:cubicBezTo>
                  <a:lnTo>
                    <a:pt x="34" y="915"/>
                  </a:lnTo>
                  <a:cubicBezTo>
                    <a:pt x="0" y="973"/>
                    <a:pt x="0" y="1044"/>
                    <a:pt x="34" y="1102"/>
                  </a:cubicBezTo>
                  <a:lnTo>
                    <a:pt x="508" y="1923"/>
                  </a:lnTo>
                  <a:cubicBezTo>
                    <a:pt x="542" y="1981"/>
                    <a:pt x="603" y="2016"/>
                    <a:pt x="670" y="2016"/>
                  </a:cubicBezTo>
                  <a:lnTo>
                    <a:pt x="1620" y="2016"/>
                  </a:lnTo>
                  <a:cubicBezTo>
                    <a:pt x="1686" y="2016"/>
                    <a:pt x="1748" y="1981"/>
                    <a:pt x="1781" y="1923"/>
                  </a:cubicBezTo>
                  <a:lnTo>
                    <a:pt x="2256" y="1102"/>
                  </a:lnTo>
                  <a:cubicBezTo>
                    <a:pt x="2289" y="1044"/>
                    <a:pt x="2289" y="973"/>
                    <a:pt x="2256" y="915"/>
                  </a:cubicBezTo>
                  <a:lnTo>
                    <a:pt x="1781" y="93"/>
                  </a:lnTo>
                  <a:cubicBezTo>
                    <a:pt x="1748" y="35"/>
                    <a:pt x="1686" y="0"/>
                    <a:pt x="162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374" dirty="0">
                <a:latin typeface="Poppins" pitchFamily="2" charset="77"/>
              </a:endParaRPr>
            </a:p>
          </p:txBody>
        </p:sp>
        <p:sp>
          <p:nvSpPr>
            <p:cNvPr id="39" name="Freeform 371">
              <a:extLst>
                <a:ext uri="{FF2B5EF4-FFF2-40B4-BE49-F238E27FC236}">
                  <a16:creationId xmlns:a16="http://schemas.microsoft.com/office/drawing/2014/main" id="{A4FEA8A5-AC88-4B0A-8D49-071A26F35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6490" y="3788676"/>
              <a:ext cx="2365112" cy="2082619"/>
            </a:xfrm>
            <a:custGeom>
              <a:avLst/>
              <a:gdLst>
                <a:gd name="T0" fmla="*/ 582644 w 2288"/>
                <a:gd name="T1" fmla="*/ 0 h 2017"/>
                <a:gd name="T2" fmla="*/ 240908 w 2288"/>
                <a:gd name="T3" fmla="*/ 0 h 2017"/>
                <a:gd name="T4" fmla="*/ 240908 w 2288"/>
                <a:gd name="T5" fmla="*/ 0 h 2017"/>
                <a:gd name="T6" fmla="*/ 182932 w 2288"/>
                <a:gd name="T7" fmla="*/ 33451 h 2017"/>
                <a:gd name="T8" fmla="*/ 11883 w 2288"/>
                <a:gd name="T9" fmla="*/ 329113 h 2017"/>
                <a:gd name="T10" fmla="*/ 11883 w 2288"/>
                <a:gd name="T11" fmla="*/ 329113 h 2017"/>
                <a:gd name="T12" fmla="*/ 11883 w 2288"/>
                <a:gd name="T13" fmla="*/ 396015 h 2017"/>
                <a:gd name="T14" fmla="*/ 182932 w 2288"/>
                <a:gd name="T15" fmla="*/ 691677 h 2017"/>
                <a:gd name="T16" fmla="*/ 182932 w 2288"/>
                <a:gd name="T17" fmla="*/ 691677 h 2017"/>
                <a:gd name="T18" fmla="*/ 240908 w 2288"/>
                <a:gd name="T19" fmla="*/ 725128 h 2017"/>
                <a:gd name="T20" fmla="*/ 582644 w 2288"/>
                <a:gd name="T21" fmla="*/ 725128 h 2017"/>
                <a:gd name="T22" fmla="*/ 582644 w 2288"/>
                <a:gd name="T23" fmla="*/ 725128 h 2017"/>
                <a:gd name="T24" fmla="*/ 640620 w 2288"/>
                <a:gd name="T25" fmla="*/ 691677 h 2017"/>
                <a:gd name="T26" fmla="*/ 811669 w 2288"/>
                <a:gd name="T27" fmla="*/ 396015 h 2017"/>
                <a:gd name="T28" fmla="*/ 811669 w 2288"/>
                <a:gd name="T29" fmla="*/ 396015 h 2017"/>
                <a:gd name="T30" fmla="*/ 811669 w 2288"/>
                <a:gd name="T31" fmla="*/ 329113 h 2017"/>
                <a:gd name="T32" fmla="*/ 640620 w 2288"/>
                <a:gd name="T33" fmla="*/ 33451 h 2017"/>
                <a:gd name="T34" fmla="*/ 640620 w 2288"/>
                <a:gd name="T35" fmla="*/ 33451 h 2017"/>
                <a:gd name="T36" fmla="*/ 582644 w 2288"/>
                <a:gd name="T37" fmla="*/ 0 h 20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288" h="2017">
                  <a:moveTo>
                    <a:pt x="1618" y="0"/>
                  </a:moveTo>
                  <a:lnTo>
                    <a:pt x="669" y="0"/>
                  </a:lnTo>
                  <a:cubicBezTo>
                    <a:pt x="603" y="0"/>
                    <a:pt x="541" y="36"/>
                    <a:pt x="508" y="93"/>
                  </a:cubicBezTo>
                  <a:lnTo>
                    <a:pt x="33" y="915"/>
                  </a:lnTo>
                  <a:cubicBezTo>
                    <a:pt x="0" y="972"/>
                    <a:pt x="0" y="1043"/>
                    <a:pt x="33" y="1101"/>
                  </a:cubicBezTo>
                  <a:lnTo>
                    <a:pt x="508" y="1923"/>
                  </a:lnTo>
                  <a:cubicBezTo>
                    <a:pt x="541" y="1981"/>
                    <a:pt x="603" y="2016"/>
                    <a:pt x="669" y="2016"/>
                  </a:cubicBezTo>
                  <a:lnTo>
                    <a:pt x="1618" y="2016"/>
                  </a:lnTo>
                  <a:cubicBezTo>
                    <a:pt x="1684" y="2016"/>
                    <a:pt x="1746" y="1981"/>
                    <a:pt x="1779" y="1923"/>
                  </a:cubicBezTo>
                  <a:lnTo>
                    <a:pt x="2254" y="1101"/>
                  </a:lnTo>
                  <a:cubicBezTo>
                    <a:pt x="2287" y="1043"/>
                    <a:pt x="2287" y="972"/>
                    <a:pt x="2254" y="915"/>
                  </a:cubicBezTo>
                  <a:lnTo>
                    <a:pt x="1779" y="93"/>
                  </a:lnTo>
                  <a:cubicBezTo>
                    <a:pt x="1746" y="36"/>
                    <a:pt x="1684" y="0"/>
                    <a:pt x="1618" y="0"/>
                  </a:cubicBezTo>
                </a:path>
              </a:pathLst>
            </a:custGeom>
            <a:solidFill>
              <a:srgbClr val="00486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374" dirty="0">
                <a:latin typeface="Poppins" pitchFamily="2" charset="77"/>
              </a:endParaRPr>
            </a:p>
          </p:txBody>
        </p:sp>
      </p:grpSp>
      <p:sp>
        <p:nvSpPr>
          <p:cNvPr id="40" name="Freeform 316">
            <a:extLst>
              <a:ext uri="{FF2B5EF4-FFF2-40B4-BE49-F238E27FC236}">
                <a16:creationId xmlns:a16="http://schemas.microsoft.com/office/drawing/2014/main" id="{265B401E-7A67-4E72-B38B-D9668178E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59200" y="9730587"/>
            <a:ext cx="2564587" cy="2572777"/>
          </a:xfrm>
          <a:custGeom>
            <a:avLst/>
            <a:gdLst>
              <a:gd name="T0" fmla="*/ 1583513 w 2425"/>
              <a:gd name="T1" fmla="*/ 790970 h 2423"/>
              <a:gd name="T2" fmla="*/ 1583513 w 2425"/>
              <a:gd name="T3" fmla="*/ 790970 h 2423"/>
              <a:gd name="T4" fmla="*/ 791756 w 2425"/>
              <a:gd name="T5" fmla="*/ 1580634 h 2423"/>
              <a:gd name="T6" fmla="*/ 791756 w 2425"/>
              <a:gd name="T7" fmla="*/ 1580634 h 2423"/>
              <a:gd name="T8" fmla="*/ 0 w 2425"/>
              <a:gd name="T9" fmla="*/ 790970 h 2423"/>
              <a:gd name="T10" fmla="*/ 0 w 2425"/>
              <a:gd name="T11" fmla="*/ 790970 h 2423"/>
              <a:gd name="T12" fmla="*/ 791756 w 2425"/>
              <a:gd name="T13" fmla="*/ 0 h 2423"/>
              <a:gd name="T14" fmla="*/ 791756 w 2425"/>
              <a:gd name="T15" fmla="*/ 0 h 2423"/>
              <a:gd name="T16" fmla="*/ 1583513 w 2425"/>
              <a:gd name="T17" fmla="*/ 790970 h 24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425" h="2423">
                <a:moveTo>
                  <a:pt x="2424" y="1212"/>
                </a:moveTo>
                <a:lnTo>
                  <a:pt x="2424" y="1212"/>
                </a:lnTo>
                <a:cubicBezTo>
                  <a:pt x="2424" y="1881"/>
                  <a:pt x="1881" y="2422"/>
                  <a:pt x="1212" y="2422"/>
                </a:cubicBezTo>
                <a:cubicBezTo>
                  <a:pt x="543" y="2422"/>
                  <a:pt x="0" y="1881"/>
                  <a:pt x="0" y="1212"/>
                </a:cubicBezTo>
                <a:cubicBezTo>
                  <a:pt x="0" y="542"/>
                  <a:pt x="543" y="0"/>
                  <a:pt x="1212" y="0"/>
                </a:cubicBezTo>
                <a:cubicBezTo>
                  <a:pt x="1881" y="0"/>
                  <a:pt x="2424" y="542"/>
                  <a:pt x="2424" y="121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41" name="Freeform 316">
            <a:extLst>
              <a:ext uri="{FF2B5EF4-FFF2-40B4-BE49-F238E27FC236}">
                <a16:creationId xmlns:a16="http://schemas.microsoft.com/office/drawing/2014/main" id="{265B401E-7A67-4E72-B38B-D9668178E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5367" y="9747602"/>
            <a:ext cx="2564587" cy="2572777"/>
          </a:xfrm>
          <a:custGeom>
            <a:avLst/>
            <a:gdLst>
              <a:gd name="T0" fmla="*/ 1583513 w 2425"/>
              <a:gd name="T1" fmla="*/ 790970 h 2423"/>
              <a:gd name="T2" fmla="*/ 1583513 w 2425"/>
              <a:gd name="T3" fmla="*/ 790970 h 2423"/>
              <a:gd name="T4" fmla="*/ 791756 w 2425"/>
              <a:gd name="T5" fmla="*/ 1580634 h 2423"/>
              <a:gd name="T6" fmla="*/ 791756 w 2425"/>
              <a:gd name="T7" fmla="*/ 1580634 h 2423"/>
              <a:gd name="T8" fmla="*/ 0 w 2425"/>
              <a:gd name="T9" fmla="*/ 790970 h 2423"/>
              <a:gd name="T10" fmla="*/ 0 w 2425"/>
              <a:gd name="T11" fmla="*/ 790970 h 2423"/>
              <a:gd name="T12" fmla="*/ 791756 w 2425"/>
              <a:gd name="T13" fmla="*/ 0 h 2423"/>
              <a:gd name="T14" fmla="*/ 791756 w 2425"/>
              <a:gd name="T15" fmla="*/ 0 h 2423"/>
              <a:gd name="T16" fmla="*/ 1583513 w 2425"/>
              <a:gd name="T17" fmla="*/ 790970 h 24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425" h="2423">
                <a:moveTo>
                  <a:pt x="2424" y="1212"/>
                </a:moveTo>
                <a:lnTo>
                  <a:pt x="2424" y="1212"/>
                </a:lnTo>
                <a:cubicBezTo>
                  <a:pt x="2424" y="1881"/>
                  <a:pt x="1881" y="2422"/>
                  <a:pt x="1212" y="2422"/>
                </a:cubicBezTo>
                <a:cubicBezTo>
                  <a:pt x="543" y="2422"/>
                  <a:pt x="0" y="1881"/>
                  <a:pt x="0" y="1212"/>
                </a:cubicBezTo>
                <a:cubicBezTo>
                  <a:pt x="0" y="542"/>
                  <a:pt x="543" y="0"/>
                  <a:pt x="1212" y="0"/>
                </a:cubicBezTo>
                <a:cubicBezTo>
                  <a:pt x="1881" y="0"/>
                  <a:pt x="2424" y="542"/>
                  <a:pt x="2424" y="1212"/>
                </a:cubicBezTo>
              </a:path>
            </a:pathLst>
          </a:custGeom>
          <a:solidFill>
            <a:srgbClr val="FFBA4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42" name="Freeform 316">
            <a:extLst>
              <a:ext uri="{FF2B5EF4-FFF2-40B4-BE49-F238E27FC236}">
                <a16:creationId xmlns:a16="http://schemas.microsoft.com/office/drawing/2014/main" id="{265B401E-7A67-4E72-B38B-D9668178E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437" y="9747602"/>
            <a:ext cx="2564587" cy="2572777"/>
          </a:xfrm>
          <a:custGeom>
            <a:avLst/>
            <a:gdLst>
              <a:gd name="T0" fmla="*/ 1583513 w 2425"/>
              <a:gd name="T1" fmla="*/ 790970 h 2423"/>
              <a:gd name="T2" fmla="*/ 1583513 w 2425"/>
              <a:gd name="T3" fmla="*/ 790970 h 2423"/>
              <a:gd name="T4" fmla="*/ 791756 w 2425"/>
              <a:gd name="T5" fmla="*/ 1580634 h 2423"/>
              <a:gd name="T6" fmla="*/ 791756 w 2425"/>
              <a:gd name="T7" fmla="*/ 1580634 h 2423"/>
              <a:gd name="T8" fmla="*/ 0 w 2425"/>
              <a:gd name="T9" fmla="*/ 790970 h 2423"/>
              <a:gd name="T10" fmla="*/ 0 w 2425"/>
              <a:gd name="T11" fmla="*/ 790970 h 2423"/>
              <a:gd name="T12" fmla="*/ 791756 w 2425"/>
              <a:gd name="T13" fmla="*/ 0 h 2423"/>
              <a:gd name="T14" fmla="*/ 791756 w 2425"/>
              <a:gd name="T15" fmla="*/ 0 h 2423"/>
              <a:gd name="T16" fmla="*/ 1583513 w 2425"/>
              <a:gd name="T17" fmla="*/ 790970 h 24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425" h="2423">
                <a:moveTo>
                  <a:pt x="2424" y="1212"/>
                </a:moveTo>
                <a:lnTo>
                  <a:pt x="2424" y="1212"/>
                </a:lnTo>
                <a:cubicBezTo>
                  <a:pt x="2424" y="1881"/>
                  <a:pt x="1881" y="2422"/>
                  <a:pt x="1212" y="2422"/>
                </a:cubicBezTo>
                <a:cubicBezTo>
                  <a:pt x="543" y="2422"/>
                  <a:pt x="0" y="1881"/>
                  <a:pt x="0" y="1212"/>
                </a:cubicBezTo>
                <a:cubicBezTo>
                  <a:pt x="0" y="542"/>
                  <a:pt x="543" y="0"/>
                  <a:pt x="1212" y="0"/>
                </a:cubicBezTo>
                <a:cubicBezTo>
                  <a:pt x="1881" y="0"/>
                  <a:pt x="2424" y="542"/>
                  <a:pt x="2424" y="1212"/>
                </a:cubicBezTo>
              </a:path>
            </a:pathLst>
          </a:custGeom>
          <a:solidFill>
            <a:srgbClr val="00486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43" name="Line 7">
            <a:extLst>
              <a:ext uri="{FF2B5EF4-FFF2-40B4-BE49-F238E27FC236}">
                <a16:creationId xmlns:a16="http://schemas.microsoft.com/office/drawing/2014/main" id="{E1D9E7A3-9B9B-4C8D-9791-6DD2A9DB40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59156" y="7662269"/>
            <a:ext cx="26798" cy="2068318"/>
          </a:xfrm>
          <a:prstGeom prst="line">
            <a:avLst/>
          </a:prstGeom>
          <a:noFill/>
          <a:ln w="28575">
            <a:solidFill>
              <a:schemeClr val="accent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44" name="Line 7">
            <a:extLst>
              <a:ext uri="{FF2B5EF4-FFF2-40B4-BE49-F238E27FC236}">
                <a16:creationId xmlns:a16="http://schemas.microsoft.com/office/drawing/2014/main" id="{E1D9E7A3-9B9B-4C8D-9791-6DD2A9DB40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52163" y="7649204"/>
            <a:ext cx="0" cy="2081383"/>
          </a:xfrm>
          <a:prstGeom prst="line">
            <a:avLst/>
          </a:prstGeom>
          <a:noFill/>
          <a:ln w="28575">
            <a:solidFill>
              <a:schemeClr val="accent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472179" y="5310856"/>
            <a:ext cx="106903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600" dirty="0" smtClean="0">
                <a:solidFill>
                  <a:srgbClr val="DFDFDF"/>
                </a:solidFill>
              </a:rPr>
              <a:t>1</a:t>
            </a:r>
            <a:endParaRPr lang="ru-RU" sz="13600" dirty="0">
              <a:solidFill>
                <a:srgbClr val="DFDFD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66963" y="10355255"/>
            <a:ext cx="18991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DFDFDF"/>
                </a:solidFill>
              </a:rPr>
              <a:t>№1</a:t>
            </a:r>
            <a:endParaRPr lang="ru-RU" sz="8000" dirty="0">
              <a:solidFill>
                <a:srgbClr val="DFDFD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329425" y="5301113"/>
            <a:ext cx="106903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600" dirty="0" smtClean="0">
                <a:solidFill>
                  <a:schemeClr val="accent6">
                    <a:lumMod val="25000"/>
                  </a:schemeClr>
                </a:solidFill>
              </a:rPr>
              <a:t>2</a:t>
            </a:r>
            <a:endParaRPr lang="ru-RU" sz="1360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204596" y="5296967"/>
            <a:ext cx="106903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600" dirty="0" smtClean="0">
                <a:solidFill>
                  <a:schemeClr val="accent6">
                    <a:lumMod val="25000"/>
                  </a:schemeClr>
                </a:solidFill>
              </a:rPr>
              <a:t>3</a:t>
            </a:r>
            <a:endParaRPr lang="ru-RU" sz="1360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908108" y="10375248"/>
            <a:ext cx="18991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accent6">
                    <a:lumMod val="25000"/>
                  </a:schemeClr>
                </a:solidFill>
              </a:rPr>
              <a:t>№2</a:t>
            </a:r>
            <a:endParaRPr lang="ru-RU" sz="800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789560" y="10375248"/>
            <a:ext cx="18991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accent6">
                    <a:lumMod val="25000"/>
                  </a:schemeClr>
                </a:solidFill>
              </a:rPr>
              <a:t>№3</a:t>
            </a:r>
            <a:endParaRPr lang="ru-RU" sz="8000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60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8064953-144E-3541-AB04-C2FCFB02B4B1}"/>
              </a:ext>
            </a:extLst>
          </p:cNvPr>
          <p:cNvGrpSpPr/>
          <p:nvPr/>
        </p:nvGrpSpPr>
        <p:grpSpPr>
          <a:xfrm>
            <a:off x="4192321" y="4865221"/>
            <a:ext cx="18010525" cy="7514004"/>
            <a:chOff x="2664727" y="3629305"/>
            <a:chExt cx="14553814" cy="6101980"/>
          </a:xfrm>
        </p:grpSpPr>
        <p:sp>
          <p:nvSpPr>
            <p:cNvPr id="7" name="Line 4">
              <a:extLst>
                <a:ext uri="{FF2B5EF4-FFF2-40B4-BE49-F238E27FC236}">
                  <a16:creationId xmlns:a16="http://schemas.microsoft.com/office/drawing/2014/main" id="{72B66694-B8A4-44BC-B3DC-B85FD8B136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6868" y="5694644"/>
              <a:ext cx="5469068" cy="1854415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374" dirty="0">
                <a:latin typeface="Poppins" pitchFamily="2" charset="77"/>
              </a:endParaRPr>
            </a:p>
          </p:txBody>
        </p:sp>
        <p:sp>
          <p:nvSpPr>
            <p:cNvPr id="13" name="Line 7">
              <a:extLst>
                <a:ext uri="{FF2B5EF4-FFF2-40B4-BE49-F238E27FC236}">
                  <a16:creationId xmlns:a16="http://schemas.microsoft.com/office/drawing/2014/main" id="{E1D9E7A3-9B9B-4C8D-9791-6DD2A9DB40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5481" y="5711924"/>
              <a:ext cx="19045" cy="1857278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374" dirty="0">
                <a:latin typeface="Poppins" pitchFamily="2" charset="77"/>
              </a:endParaRPr>
            </a:p>
          </p:txBody>
        </p:sp>
        <p:sp>
          <p:nvSpPr>
            <p:cNvPr id="21" name="Freeform 368">
              <a:extLst>
                <a:ext uri="{FF2B5EF4-FFF2-40B4-BE49-F238E27FC236}">
                  <a16:creationId xmlns:a16="http://schemas.microsoft.com/office/drawing/2014/main" id="{FDF64870-BE19-4990-BA2B-0145A0B9B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4386" y="7288204"/>
              <a:ext cx="2564155" cy="2443081"/>
            </a:xfrm>
            <a:custGeom>
              <a:avLst/>
              <a:gdLst>
                <a:gd name="T0" fmla="*/ 1017227 w 2828"/>
                <a:gd name="T1" fmla="*/ 509407 h 2829"/>
                <a:gd name="T2" fmla="*/ 1017227 w 2828"/>
                <a:gd name="T3" fmla="*/ 509407 h 2829"/>
                <a:gd name="T4" fmla="*/ 508794 w 2828"/>
                <a:gd name="T5" fmla="*/ 0 h 2829"/>
                <a:gd name="T6" fmla="*/ 508794 w 2828"/>
                <a:gd name="T7" fmla="*/ 0 h 2829"/>
                <a:gd name="T8" fmla="*/ 0 w 2828"/>
                <a:gd name="T9" fmla="*/ 509407 h 2829"/>
                <a:gd name="T10" fmla="*/ 0 w 2828"/>
                <a:gd name="T11" fmla="*/ 509407 h 2829"/>
                <a:gd name="T12" fmla="*/ 508794 w 2828"/>
                <a:gd name="T13" fmla="*/ 1018815 h 2829"/>
                <a:gd name="T14" fmla="*/ 508794 w 2828"/>
                <a:gd name="T15" fmla="*/ 1018815 h 2829"/>
                <a:gd name="T16" fmla="*/ 1017227 w 2828"/>
                <a:gd name="T17" fmla="*/ 509407 h 28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828" h="2829">
                  <a:moveTo>
                    <a:pt x="2827" y="1414"/>
                  </a:moveTo>
                  <a:lnTo>
                    <a:pt x="2827" y="1414"/>
                  </a:lnTo>
                  <a:cubicBezTo>
                    <a:pt x="2827" y="632"/>
                    <a:pt x="2195" y="0"/>
                    <a:pt x="1414" y="0"/>
                  </a:cubicBezTo>
                  <a:cubicBezTo>
                    <a:pt x="633" y="0"/>
                    <a:pt x="0" y="632"/>
                    <a:pt x="0" y="1414"/>
                  </a:cubicBezTo>
                  <a:cubicBezTo>
                    <a:pt x="0" y="2196"/>
                    <a:pt x="633" y="2828"/>
                    <a:pt x="1414" y="2828"/>
                  </a:cubicBezTo>
                  <a:cubicBezTo>
                    <a:pt x="2195" y="2828"/>
                    <a:pt x="2827" y="2196"/>
                    <a:pt x="2827" y="1414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374" dirty="0">
                <a:latin typeface="Poppins" pitchFamily="2" charset="77"/>
              </a:endParaRPr>
            </a:p>
          </p:txBody>
        </p:sp>
        <p:sp>
          <p:nvSpPr>
            <p:cNvPr id="23" name="Freeform 369">
              <a:extLst>
                <a:ext uri="{FF2B5EF4-FFF2-40B4-BE49-F238E27FC236}">
                  <a16:creationId xmlns:a16="http://schemas.microsoft.com/office/drawing/2014/main" id="{B3109A79-F882-417C-8036-1177B678B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4107" y="3629305"/>
              <a:ext cx="2365112" cy="2087175"/>
            </a:xfrm>
            <a:custGeom>
              <a:avLst/>
              <a:gdLst>
                <a:gd name="T0" fmla="*/ 582749 w 2289"/>
                <a:gd name="T1" fmla="*/ 0 h 2019"/>
                <a:gd name="T2" fmla="*/ 240803 w 2289"/>
                <a:gd name="T3" fmla="*/ 0 h 2019"/>
                <a:gd name="T4" fmla="*/ 240803 w 2289"/>
                <a:gd name="T5" fmla="*/ 0 h 2019"/>
                <a:gd name="T6" fmla="*/ 182852 w 2289"/>
                <a:gd name="T7" fmla="*/ 33491 h 2019"/>
                <a:gd name="T8" fmla="*/ 11878 w 2289"/>
                <a:gd name="T9" fmla="*/ 329867 h 2019"/>
                <a:gd name="T10" fmla="*/ 11878 w 2289"/>
                <a:gd name="T11" fmla="*/ 329867 h 2019"/>
                <a:gd name="T12" fmla="*/ 11878 w 2289"/>
                <a:gd name="T13" fmla="*/ 396848 h 2019"/>
                <a:gd name="T14" fmla="*/ 182852 w 2289"/>
                <a:gd name="T15" fmla="*/ 693224 h 2019"/>
                <a:gd name="T16" fmla="*/ 182852 w 2289"/>
                <a:gd name="T17" fmla="*/ 693224 h 2019"/>
                <a:gd name="T18" fmla="*/ 240803 w 2289"/>
                <a:gd name="T19" fmla="*/ 726715 h 2019"/>
                <a:gd name="T20" fmla="*/ 582749 w 2289"/>
                <a:gd name="T21" fmla="*/ 726715 h 2019"/>
                <a:gd name="T22" fmla="*/ 582749 w 2289"/>
                <a:gd name="T23" fmla="*/ 726715 h 2019"/>
                <a:gd name="T24" fmla="*/ 640700 w 2289"/>
                <a:gd name="T25" fmla="*/ 693224 h 2019"/>
                <a:gd name="T26" fmla="*/ 811674 w 2289"/>
                <a:gd name="T27" fmla="*/ 396848 h 2019"/>
                <a:gd name="T28" fmla="*/ 811674 w 2289"/>
                <a:gd name="T29" fmla="*/ 396848 h 2019"/>
                <a:gd name="T30" fmla="*/ 811674 w 2289"/>
                <a:gd name="T31" fmla="*/ 329867 h 2019"/>
                <a:gd name="T32" fmla="*/ 640700 w 2289"/>
                <a:gd name="T33" fmla="*/ 33491 h 2019"/>
                <a:gd name="T34" fmla="*/ 640700 w 2289"/>
                <a:gd name="T35" fmla="*/ 33491 h 2019"/>
                <a:gd name="T36" fmla="*/ 582749 w 2289"/>
                <a:gd name="T37" fmla="*/ 0 h 20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289" h="2019">
                  <a:moveTo>
                    <a:pt x="1619" y="0"/>
                  </a:moveTo>
                  <a:lnTo>
                    <a:pt x="669" y="0"/>
                  </a:lnTo>
                  <a:cubicBezTo>
                    <a:pt x="602" y="0"/>
                    <a:pt x="541" y="36"/>
                    <a:pt x="508" y="93"/>
                  </a:cubicBezTo>
                  <a:lnTo>
                    <a:pt x="33" y="916"/>
                  </a:lnTo>
                  <a:cubicBezTo>
                    <a:pt x="0" y="973"/>
                    <a:pt x="0" y="1044"/>
                    <a:pt x="33" y="1102"/>
                  </a:cubicBezTo>
                  <a:lnTo>
                    <a:pt x="508" y="1925"/>
                  </a:lnTo>
                  <a:cubicBezTo>
                    <a:pt x="541" y="1982"/>
                    <a:pt x="602" y="2018"/>
                    <a:pt x="669" y="2018"/>
                  </a:cubicBezTo>
                  <a:lnTo>
                    <a:pt x="1619" y="2018"/>
                  </a:lnTo>
                  <a:cubicBezTo>
                    <a:pt x="1685" y="2018"/>
                    <a:pt x="1746" y="1982"/>
                    <a:pt x="1780" y="1925"/>
                  </a:cubicBezTo>
                  <a:lnTo>
                    <a:pt x="2255" y="1102"/>
                  </a:lnTo>
                  <a:cubicBezTo>
                    <a:pt x="2288" y="1044"/>
                    <a:pt x="2288" y="973"/>
                    <a:pt x="2255" y="916"/>
                  </a:cubicBezTo>
                  <a:lnTo>
                    <a:pt x="1780" y="93"/>
                  </a:lnTo>
                  <a:cubicBezTo>
                    <a:pt x="1746" y="36"/>
                    <a:pt x="1685" y="0"/>
                    <a:pt x="1619" y="0"/>
                  </a:cubicBezTo>
                </a:path>
              </a:pathLst>
            </a:custGeom>
            <a:solidFill>
              <a:srgbClr val="48C8F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374" dirty="0">
                <a:latin typeface="Poppins" pitchFamily="2" charset="77"/>
              </a:endParaRPr>
            </a:p>
          </p:txBody>
        </p:sp>
        <p:sp>
          <p:nvSpPr>
            <p:cNvPr id="25" name="Freeform 370">
              <a:extLst>
                <a:ext uri="{FF2B5EF4-FFF2-40B4-BE49-F238E27FC236}">
                  <a16:creationId xmlns:a16="http://schemas.microsoft.com/office/drawing/2014/main" id="{A70F051F-D5E1-4CD5-B590-CED3C4910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3563" y="3633861"/>
              <a:ext cx="2365112" cy="2082619"/>
            </a:xfrm>
            <a:custGeom>
              <a:avLst/>
              <a:gdLst>
                <a:gd name="T0" fmla="*/ 582855 w 2290"/>
                <a:gd name="T1" fmla="*/ 0 h 2017"/>
                <a:gd name="T2" fmla="*/ 241057 w 2290"/>
                <a:gd name="T3" fmla="*/ 0 h 2017"/>
                <a:gd name="T4" fmla="*/ 241057 w 2290"/>
                <a:gd name="T5" fmla="*/ 0 h 2017"/>
                <a:gd name="T6" fmla="*/ 182772 w 2290"/>
                <a:gd name="T7" fmla="*/ 33451 h 2017"/>
                <a:gd name="T8" fmla="*/ 12233 w 2290"/>
                <a:gd name="T9" fmla="*/ 329113 h 2017"/>
                <a:gd name="T10" fmla="*/ 12233 w 2290"/>
                <a:gd name="T11" fmla="*/ 329113 h 2017"/>
                <a:gd name="T12" fmla="*/ 12233 w 2290"/>
                <a:gd name="T13" fmla="*/ 396375 h 2017"/>
                <a:gd name="T14" fmla="*/ 182772 w 2290"/>
                <a:gd name="T15" fmla="*/ 691677 h 2017"/>
                <a:gd name="T16" fmla="*/ 182772 w 2290"/>
                <a:gd name="T17" fmla="*/ 691677 h 2017"/>
                <a:gd name="T18" fmla="*/ 241057 w 2290"/>
                <a:gd name="T19" fmla="*/ 725128 h 2017"/>
                <a:gd name="T20" fmla="*/ 582855 w 2290"/>
                <a:gd name="T21" fmla="*/ 725128 h 2017"/>
                <a:gd name="T22" fmla="*/ 582855 w 2290"/>
                <a:gd name="T23" fmla="*/ 725128 h 2017"/>
                <a:gd name="T24" fmla="*/ 640780 w 2290"/>
                <a:gd name="T25" fmla="*/ 691677 h 2017"/>
                <a:gd name="T26" fmla="*/ 811679 w 2290"/>
                <a:gd name="T27" fmla="*/ 396375 h 2017"/>
                <a:gd name="T28" fmla="*/ 811679 w 2290"/>
                <a:gd name="T29" fmla="*/ 396375 h 2017"/>
                <a:gd name="T30" fmla="*/ 811679 w 2290"/>
                <a:gd name="T31" fmla="*/ 329113 h 2017"/>
                <a:gd name="T32" fmla="*/ 640780 w 2290"/>
                <a:gd name="T33" fmla="*/ 33451 h 2017"/>
                <a:gd name="T34" fmla="*/ 640780 w 2290"/>
                <a:gd name="T35" fmla="*/ 33451 h 2017"/>
                <a:gd name="T36" fmla="*/ 582855 w 2290"/>
                <a:gd name="T37" fmla="*/ 0 h 20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290" h="2017">
                  <a:moveTo>
                    <a:pt x="1620" y="0"/>
                  </a:moveTo>
                  <a:lnTo>
                    <a:pt x="670" y="0"/>
                  </a:lnTo>
                  <a:cubicBezTo>
                    <a:pt x="603" y="0"/>
                    <a:pt x="542" y="35"/>
                    <a:pt x="508" y="93"/>
                  </a:cubicBezTo>
                  <a:lnTo>
                    <a:pt x="34" y="915"/>
                  </a:lnTo>
                  <a:cubicBezTo>
                    <a:pt x="0" y="973"/>
                    <a:pt x="0" y="1044"/>
                    <a:pt x="34" y="1102"/>
                  </a:cubicBezTo>
                  <a:lnTo>
                    <a:pt x="508" y="1923"/>
                  </a:lnTo>
                  <a:cubicBezTo>
                    <a:pt x="542" y="1981"/>
                    <a:pt x="603" y="2016"/>
                    <a:pt x="670" y="2016"/>
                  </a:cubicBezTo>
                  <a:lnTo>
                    <a:pt x="1620" y="2016"/>
                  </a:lnTo>
                  <a:cubicBezTo>
                    <a:pt x="1686" y="2016"/>
                    <a:pt x="1748" y="1981"/>
                    <a:pt x="1781" y="1923"/>
                  </a:cubicBezTo>
                  <a:lnTo>
                    <a:pt x="2256" y="1102"/>
                  </a:lnTo>
                  <a:cubicBezTo>
                    <a:pt x="2289" y="1044"/>
                    <a:pt x="2289" y="973"/>
                    <a:pt x="2256" y="915"/>
                  </a:cubicBezTo>
                  <a:lnTo>
                    <a:pt x="1781" y="93"/>
                  </a:lnTo>
                  <a:cubicBezTo>
                    <a:pt x="1748" y="35"/>
                    <a:pt x="1686" y="0"/>
                    <a:pt x="162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374" dirty="0">
                <a:latin typeface="Poppins" pitchFamily="2" charset="77"/>
              </a:endParaRPr>
            </a:p>
          </p:txBody>
        </p:sp>
        <p:sp>
          <p:nvSpPr>
            <p:cNvPr id="27" name="Freeform 371">
              <a:extLst>
                <a:ext uri="{FF2B5EF4-FFF2-40B4-BE49-F238E27FC236}">
                  <a16:creationId xmlns:a16="http://schemas.microsoft.com/office/drawing/2014/main" id="{A4FEA8A5-AC88-4B0A-8D49-071A26F35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4727" y="3629305"/>
              <a:ext cx="2365112" cy="2082619"/>
            </a:xfrm>
            <a:custGeom>
              <a:avLst/>
              <a:gdLst>
                <a:gd name="T0" fmla="*/ 582644 w 2288"/>
                <a:gd name="T1" fmla="*/ 0 h 2017"/>
                <a:gd name="T2" fmla="*/ 240908 w 2288"/>
                <a:gd name="T3" fmla="*/ 0 h 2017"/>
                <a:gd name="T4" fmla="*/ 240908 w 2288"/>
                <a:gd name="T5" fmla="*/ 0 h 2017"/>
                <a:gd name="T6" fmla="*/ 182932 w 2288"/>
                <a:gd name="T7" fmla="*/ 33451 h 2017"/>
                <a:gd name="T8" fmla="*/ 11883 w 2288"/>
                <a:gd name="T9" fmla="*/ 329113 h 2017"/>
                <a:gd name="T10" fmla="*/ 11883 w 2288"/>
                <a:gd name="T11" fmla="*/ 329113 h 2017"/>
                <a:gd name="T12" fmla="*/ 11883 w 2288"/>
                <a:gd name="T13" fmla="*/ 396015 h 2017"/>
                <a:gd name="T14" fmla="*/ 182932 w 2288"/>
                <a:gd name="T15" fmla="*/ 691677 h 2017"/>
                <a:gd name="T16" fmla="*/ 182932 w 2288"/>
                <a:gd name="T17" fmla="*/ 691677 h 2017"/>
                <a:gd name="T18" fmla="*/ 240908 w 2288"/>
                <a:gd name="T19" fmla="*/ 725128 h 2017"/>
                <a:gd name="T20" fmla="*/ 582644 w 2288"/>
                <a:gd name="T21" fmla="*/ 725128 h 2017"/>
                <a:gd name="T22" fmla="*/ 582644 w 2288"/>
                <a:gd name="T23" fmla="*/ 725128 h 2017"/>
                <a:gd name="T24" fmla="*/ 640620 w 2288"/>
                <a:gd name="T25" fmla="*/ 691677 h 2017"/>
                <a:gd name="T26" fmla="*/ 811669 w 2288"/>
                <a:gd name="T27" fmla="*/ 396015 h 2017"/>
                <a:gd name="T28" fmla="*/ 811669 w 2288"/>
                <a:gd name="T29" fmla="*/ 396015 h 2017"/>
                <a:gd name="T30" fmla="*/ 811669 w 2288"/>
                <a:gd name="T31" fmla="*/ 329113 h 2017"/>
                <a:gd name="T32" fmla="*/ 640620 w 2288"/>
                <a:gd name="T33" fmla="*/ 33451 h 2017"/>
                <a:gd name="T34" fmla="*/ 640620 w 2288"/>
                <a:gd name="T35" fmla="*/ 33451 h 2017"/>
                <a:gd name="T36" fmla="*/ 582644 w 2288"/>
                <a:gd name="T37" fmla="*/ 0 h 20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288" h="2017">
                  <a:moveTo>
                    <a:pt x="1618" y="0"/>
                  </a:moveTo>
                  <a:lnTo>
                    <a:pt x="669" y="0"/>
                  </a:lnTo>
                  <a:cubicBezTo>
                    <a:pt x="603" y="0"/>
                    <a:pt x="541" y="36"/>
                    <a:pt x="508" y="93"/>
                  </a:cubicBezTo>
                  <a:lnTo>
                    <a:pt x="33" y="915"/>
                  </a:lnTo>
                  <a:cubicBezTo>
                    <a:pt x="0" y="972"/>
                    <a:pt x="0" y="1043"/>
                    <a:pt x="33" y="1101"/>
                  </a:cubicBezTo>
                  <a:lnTo>
                    <a:pt x="508" y="1923"/>
                  </a:lnTo>
                  <a:cubicBezTo>
                    <a:pt x="541" y="1981"/>
                    <a:pt x="603" y="2016"/>
                    <a:pt x="669" y="2016"/>
                  </a:cubicBezTo>
                  <a:lnTo>
                    <a:pt x="1618" y="2016"/>
                  </a:lnTo>
                  <a:cubicBezTo>
                    <a:pt x="1684" y="2016"/>
                    <a:pt x="1746" y="1981"/>
                    <a:pt x="1779" y="1923"/>
                  </a:cubicBezTo>
                  <a:lnTo>
                    <a:pt x="2254" y="1101"/>
                  </a:lnTo>
                  <a:cubicBezTo>
                    <a:pt x="2287" y="1043"/>
                    <a:pt x="2287" y="972"/>
                    <a:pt x="2254" y="915"/>
                  </a:cubicBezTo>
                  <a:lnTo>
                    <a:pt x="1779" y="93"/>
                  </a:lnTo>
                  <a:cubicBezTo>
                    <a:pt x="1746" y="36"/>
                    <a:pt x="1684" y="0"/>
                    <a:pt x="1618" y="0"/>
                  </a:cubicBezTo>
                </a:path>
              </a:pathLst>
            </a:custGeom>
            <a:solidFill>
              <a:srgbClr val="00486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374" dirty="0">
                <a:latin typeface="Poppins" pitchFamily="2" charset="77"/>
              </a:endParaRPr>
            </a:p>
          </p:txBody>
        </p:sp>
      </p:grpSp>
      <p:sp>
        <p:nvSpPr>
          <p:cNvPr id="34" name="Freeform 316">
            <a:extLst>
              <a:ext uri="{FF2B5EF4-FFF2-40B4-BE49-F238E27FC236}">
                <a16:creationId xmlns:a16="http://schemas.microsoft.com/office/drawing/2014/main" id="{265B401E-7A67-4E72-B38B-D9668178E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75638" y="9764899"/>
            <a:ext cx="2564587" cy="2572777"/>
          </a:xfrm>
          <a:custGeom>
            <a:avLst/>
            <a:gdLst>
              <a:gd name="T0" fmla="*/ 1583513 w 2425"/>
              <a:gd name="T1" fmla="*/ 790970 h 2423"/>
              <a:gd name="T2" fmla="*/ 1583513 w 2425"/>
              <a:gd name="T3" fmla="*/ 790970 h 2423"/>
              <a:gd name="T4" fmla="*/ 791756 w 2425"/>
              <a:gd name="T5" fmla="*/ 1580634 h 2423"/>
              <a:gd name="T6" fmla="*/ 791756 w 2425"/>
              <a:gd name="T7" fmla="*/ 1580634 h 2423"/>
              <a:gd name="T8" fmla="*/ 0 w 2425"/>
              <a:gd name="T9" fmla="*/ 790970 h 2423"/>
              <a:gd name="T10" fmla="*/ 0 w 2425"/>
              <a:gd name="T11" fmla="*/ 790970 h 2423"/>
              <a:gd name="T12" fmla="*/ 791756 w 2425"/>
              <a:gd name="T13" fmla="*/ 0 h 2423"/>
              <a:gd name="T14" fmla="*/ 791756 w 2425"/>
              <a:gd name="T15" fmla="*/ 0 h 2423"/>
              <a:gd name="T16" fmla="*/ 1583513 w 2425"/>
              <a:gd name="T17" fmla="*/ 790970 h 24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425" h="2423">
                <a:moveTo>
                  <a:pt x="2424" y="1212"/>
                </a:moveTo>
                <a:lnTo>
                  <a:pt x="2424" y="1212"/>
                </a:lnTo>
                <a:cubicBezTo>
                  <a:pt x="2424" y="1881"/>
                  <a:pt x="1881" y="2422"/>
                  <a:pt x="1212" y="2422"/>
                </a:cubicBezTo>
                <a:cubicBezTo>
                  <a:pt x="543" y="2422"/>
                  <a:pt x="0" y="1881"/>
                  <a:pt x="0" y="1212"/>
                </a:cubicBezTo>
                <a:cubicBezTo>
                  <a:pt x="0" y="542"/>
                  <a:pt x="543" y="0"/>
                  <a:pt x="1212" y="0"/>
                </a:cubicBezTo>
                <a:cubicBezTo>
                  <a:pt x="1881" y="0"/>
                  <a:pt x="2424" y="542"/>
                  <a:pt x="2424" y="121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36" name="Freeform 316">
            <a:extLst>
              <a:ext uri="{FF2B5EF4-FFF2-40B4-BE49-F238E27FC236}">
                <a16:creationId xmlns:a16="http://schemas.microsoft.com/office/drawing/2014/main" id="{265B401E-7A67-4E72-B38B-D9668178E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26423" y="9734588"/>
            <a:ext cx="2564587" cy="2572777"/>
          </a:xfrm>
          <a:custGeom>
            <a:avLst/>
            <a:gdLst>
              <a:gd name="T0" fmla="*/ 1583513 w 2425"/>
              <a:gd name="T1" fmla="*/ 790970 h 2423"/>
              <a:gd name="T2" fmla="*/ 1583513 w 2425"/>
              <a:gd name="T3" fmla="*/ 790970 h 2423"/>
              <a:gd name="T4" fmla="*/ 791756 w 2425"/>
              <a:gd name="T5" fmla="*/ 1580634 h 2423"/>
              <a:gd name="T6" fmla="*/ 791756 w 2425"/>
              <a:gd name="T7" fmla="*/ 1580634 h 2423"/>
              <a:gd name="T8" fmla="*/ 0 w 2425"/>
              <a:gd name="T9" fmla="*/ 790970 h 2423"/>
              <a:gd name="T10" fmla="*/ 0 w 2425"/>
              <a:gd name="T11" fmla="*/ 790970 h 2423"/>
              <a:gd name="T12" fmla="*/ 791756 w 2425"/>
              <a:gd name="T13" fmla="*/ 0 h 2423"/>
              <a:gd name="T14" fmla="*/ 791756 w 2425"/>
              <a:gd name="T15" fmla="*/ 0 h 2423"/>
              <a:gd name="T16" fmla="*/ 1583513 w 2425"/>
              <a:gd name="T17" fmla="*/ 790970 h 24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425" h="2423">
                <a:moveTo>
                  <a:pt x="2424" y="1212"/>
                </a:moveTo>
                <a:lnTo>
                  <a:pt x="2424" y="1212"/>
                </a:lnTo>
                <a:cubicBezTo>
                  <a:pt x="2424" y="1881"/>
                  <a:pt x="1881" y="2422"/>
                  <a:pt x="1212" y="2422"/>
                </a:cubicBezTo>
                <a:cubicBezTo>
                  <a:pt x="543" y="2422"/>
                  <a:pt x="0" y="1881"/>
                  <a:pt x="0" y="1212"/>
                </a:cubicBezTo>
                <a:cubicBezTo>
                  <a:pt x="0" y="542"/>
                  <a:pt x="543" y="0"/>
                  <a:pt x="1212" y="0"/>
                </a:cubicBezTo>
                <a:cubicBezTo>
                  <a:pt x="1881" y="0"/>
                  <a:pt x="2424" y="542"/>
                  <a:pt x="2424" y="1212"/>
                </a:cubicBezTo>
              </a:path>
            </a:pathLst>
          </a:custGeom>
          <a:solidFill>
            <a:srgbClr val="FFBA4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37" name="Freeform 316">
            <a:extLst>
              <a:ext uri="{FF2B5EF4-FFF2-40B4-BE49-F238E27FC236}">
                <a16:creationId xmlns:a16="http://schemas.microsoft.com/office/drawing/2014/main" id="{265B401E-7A67-4E72-B38B-D9668178E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4476" y="9717573"/>
            <a:ext cx="2564587" cy="2572777"/>
          </a:xfrm>
          <a:custGeom>
            <a:avLst/>
            <a:gdLst>
              <a:gd name="T0" fmla="*/ 1583513 w 2425"/>
              <a:gd name="T1" fmla="*/ 790970 h 2423"/>
              <a:gd name="T2" fmla="*/ 1583513 w 2425"/>
              <a:gd name="T3" fmla="*/ 790970 h 2423"/>
              <a:gd name="T4" fmla="*/ 791756 w 2425"/>
              <a:gd name="T5" fmla="*/ 1580634 h 2423"/>
              <a:gd name="T6" fmla="*/ 791756 w 2425"/>
              <a:gd name="T7" fmla="*/ 1580634 h 2423"/>
              <a:gd name="T8" fmla="*/ 0 w 2425"/>
              <a:gd name="T9" fmla="*/ 790970 h 2423"/>
              <a:gd name="T10" fmla="*/ 0 w 2425"/>
              <a:gd name="T11" fmla="*/ 790970 h 2423"/>
              <a:gd name="T12" fmla="*/ 791756 w 2425"/>
              <a:gd name="T13" fmla="*/ 0 h 2423"/>
              <a:gd name="T14" fmla="*/ 791756 w 2425"/>
              <a:gd name="T15" fmla="*/ 0 h 2423"/>
              <a:gd name="T16" fmla="*/ 1583513 w 2425"/>
              <a:gd name="T17" fmla="*/ 790970 h 24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425" h="2423">
                <a:moveTo>
                  <a:pt x="2424" y="1212"/>
                </a:moveTo>
                <a:lnTo>
                  <a:pt x="2424" y="1212"/>
                </a:lnTo>
                <a:cubicBezTo>
                  <a:pt x="2424" y="1881"/>
                  <a:pt x="1881" y="2422"/>
                  <a:pt x="1212" y="2422"/>
                </a:cubicBezTo>
                <a:cubicBezTo>
                  <a:pt x="543" y="2422"/>
                  <a:pt x="0" y="1881"/>
                  <a:pt x="0" y="1212"/>
                </a:cubicBezTo>
                <a:cubicBezTo>
                  <a:pt x="0" y="542"/>
                  <a:pt x="543" y="0"/>
                  <a:pt x="1212" y="0"/>
                </a:cubicBezTo>
                <a:cubicBezTo>
                  <a:pt x="1881" y="0"/>
                  <a:pt x="2424" y="542"/>
                  <a:pt x="2424" y="1212"/>
                </a:cubicBezTo>
              </a:path>
            </a:pathLst>
          </a:custGeom>
          <a:solidFill>
            <a:srgbClr val="00486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38" name="Line 7">
            <a:extLst>
              <a:ext uri="{FF2B5EF4-FFF2-40B4-BE49-F238E27FC236}">
                <a16:creationId xmlns:a16="http://schemas.microsoft.com/office/drawing/2014/main" id="{E1D9E7A3-9B9B-4C8D-9791-6DD2A9DB40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49249" y="7475085"/>
            <a:ext cx="61649" cy="2289813"/>
          </a:xfrm>
          <a:prstGeom prst="line">
            <a:avLst/>
          </a:prstGeom>
          <a:noFill/>
          <a:ln w="28575">
            <a:solidFill>
              <a:schemeClr val="accent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39" name="Line 7">
            <a:extLst>
              <a:ext uri="{FF2B5EF4-FFF2-40B4-BE49-F238E27FC236}">
                <a16:creationId xmlns:a16="http://schemas.microsoft.com/office/drawing/2014/main" id="{E1D9E7A3-9B9B-4C8D-9791-6DD2A9DB40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42705" y="7440197"/>
            <a:ext cx="0" cy="2301342"/>
          </a:xfrm>
          <a:prstGeom prst="line">
            <a:avLst/>
          </a:prstGeom>
          <a:noFill/>
          <a:ln w="28575">
            <a:solidFill>
              <a:schemeClr val="accent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40" name="Line 4">
            <a:extLst>
              <a:ext uri="{FF2B5EF4-FFF2-40B4-BE49-F238E27FC236}">
                <a16:creationId xmlns:a16="http://schemas.microsoft.com/office/drawing/2014/main" id="{72B66694-B8A4-44BC-B3DC-B85FD8B136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851" y="7469168"/>
            <a:ext cx="4991373" cy="1935430"/>
          </a:xfrm>
          <a:prstGeom prst="line">
            <a:avLst/>
          </a:prstGeom>
          <a:noFill/>
          <a:ln w="28575">
            <a:solidFill>
              <a:schemeClr val="accent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374" dirty="0">
              <a:latin typeface="Poppins" pitchFamily="2" charset="77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020884" y="11013577"/>
            <a:ext cx="4105539" cy="0"/>
          </a:xfrm>
          <a:prstGeom prst="line">
            <a:avLst/>
          </a:prstGeom>
          <a:ln w="28575">
            <a:solidFill>
              <a:srgbClr val="DFDF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16840225" y="11051286"/>
            <a:ext cx="2212938" cy="13948"/>
          </a:xfrm>
          <a:prstGeom prst="line">
            <a:avLst/>
          </a:prstGeom>
          <a:ln w="28575">
            <a:solidFill>
              <a:srgbClr val="DFDF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34454" y="5074904"/>
            <a:ext cx="106903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600" dirty="0" smtClean="0">
                <a:solidFill>
                  <a:srgbClr val="DFDFDF"/>
                </a:solidFill>
              </a:rPr>
              <a:t>1</a:t>
            </a:r>
            <a:endParaRPr lang="ru-RU" sz="13600" dirty="0">
              <a:solidFill>
                <a:srgbClr val="DFDFD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93448" y="10342241"/>
            <a:ext cx="18991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DFDFDF"/>
                </a:solidFill>
              </a:rPr>
              <a:t>№1</a:t>
            </a:r>
            <a:endParaRPr lang="ru-RU" sz="8000" dirty="0">
              <a:solidFill>
                <a:srgbClr val="DFDFD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825419" y="5066034"/>
            <a:ext cx="106903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600" dirty="0" smtClean="0">
                <a:solidFill>
                  <a:schemeClr val="accent6">
                    <a:lumMod val="25000"/>
                  </a:schemeClr>
                </a:solidFill>
              </a:rPr>
              <a:t>2</a:t>
            </a:r>
            <a:endParaRPr lang="ru-RU" sz="1360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024231" y="5088677"/>
            <a:ext cx="106903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600" dirty="0" smtClean="0">
                <a:solidFill>
                  <a:schemeClr val="accent6">
                    <a:lumMod val="25000"/>
                  </a:schemeClr>
                </a:solidFill>
              </a:rPr>
              <a:t>3</a:t>
            </a:r>
            <a:endParaRPr lang="ru-RU" sz="1360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48793" y="10362234"/>
            <a:ext cx="18991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accent6">
                    <a:lumMod val="25000"/>
                  </a:schemeClr>
                </a:solidFill>
              </a:rPr>
              <a:t>№2</a:t>
            </a:r>
            <a:endParaRPr lang="ru-RU" sz="800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594902" y="10389567"/>
            <a:ext cx="18991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accent6">
                    <a:lumMod val="25000"/>
                  </a:schemeClr>
                </a:solidFill>
              </a:rPr>
              <a:t>№3</a:t>
            </a:r>
            <a:endParaRPr lang="ru-RU" sz="800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74212" y="9775224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000000"/>
                </a:solidFill>
              </a:rPr>
              <a:t>…</a:t>
            </a:r>
            <a:endParaRPr lang="ru-RU" sz="96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60501" y="10447792"/>
            <a:ext cx="2285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Договор </a:t>
            </a:r>
            <a:endParaRPr lang="ru-RU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17022175" y="10367246"/>
            <a:ext cx="2164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Договор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5536852" y="3919381"/>
            <a:ext cx="93648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Образовательные программы </a:t>
            </a:r>
            <a:endParaRPr lang="ru-RU" sz="40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5742999" y="12434977"/>
            <a:ext cx="7582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Образовательные организации</a:t>
            </a:r>
            <a:endParaRPr lang="ru-RU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9199373" y="8304076"/>
            <a:ext cx="4741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Иные организации</a:t>
            </a:r>
            <a:endParaRPr lang="ru-RU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9A51CF3-EAB9-4C4F-A66E-128F74E81E5D}"/>
              </a:ext>
            </a:extLst>
          </p:cNvPr>
          <p:cNvSpPr txBox="1"/>
          <p:nvPr/>
        </p:nvSpPr>
        <p:spPr>
          <a:xfrm>
            <a:off x="6062346" y="1871974"/>
            <a:ext cx="12287241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4861"/>
                </a:solidFill>
                <a:cs typeface="Poppins" pitchFamily="2" charset="77"/>
              </a:rPr>
              <a:t>Сетевая </a:t>
            </a:r>
            <a:r>
              <a:rPr lang="ru-RU" sz="5400" b="1" dirty="0">
                <a:solidFill>
                  <a:srgbClr val="004861"/>
                </a:solidFill>
                <a:cs typeface="Poppins" pitchFamily="2" charset="77"/>
              </a:rPr>
              <a:t>модель </a:t>
            </a:r>
            <a:endParaRPr lang="en-US" sz="5400" b="1" dirty="0">
              <a:solidFill>
                <a:srgbClr val="004861"/>
              </a:solidFill>
              <a:cs typeface="Poppins" pitchFamily="2" charset="77"/>
            </a:endParaRPr>
          </a:p>
        </p:txBody>
      </p:sp>
      <p:pic>
        <p:nvPicPr>
          <p:cNvPr id="59" name="Рисунок 5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06" y="446201"/>
            <a:ext cx="4745746" cy="719329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0799" y="169557"/>
            <a:ext cx="5100178" cy="127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56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9">
            <a:extLst>
              <a:ext uri="{FF2B5EF4-FFF2-40B4-BE49-F238E27FC236}">
                <a16:creationId xmlns:a16="http://schemas.microsoft.com/office/drawing/2014/main" id="{D8605881-6384-FC48-A319-5BD51E8BE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5644" y="5043132"/>
            <a:ext cx="7395411" cy="2500961"/>
          </a:xfrm>
          <a:prstGeom prst="roundRect">
            <a:avLst>
              <a:gd name="adj" fmla="val 506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A9E60D9-7F43-534C-A472-B4E2F7724134}"/>
              </a:ext>
            </a:extLst>
          </p:cNvPr>
          <p:cNvGrpSpPr/>
          <p:nvPr/>
        </p:nvGrpSpPr>
        <p:grpSpPr>
          <a:xfrm>
            <a:off x="10818126" y="3882757"/>
            <a:ext cx="2510272" cy="708223"/>
            <a:chOff x="-4462172" y="7298821"/>
            <a:chExt cx="3354419" cy="1289057"/>
          </a:xfrm>
        </p:grpSpPr>
        <p:sp>
          <p:nvSpPr>
            <p:cNvPr id="22" name="Freeform 69">
              <a:extLst>
                <a:ext uri="{FF2B5EF4-FFF2-40B4-BE49-F238E27FC236}">
                  <a16:creationId xmlns:a16="http://schemas.microsoft.com/office/drawing/2014/main" id="{9D7E8554-34FD-2647-91AB-B2EF1AEB5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462172" y="7298821"/>
              <a:ext cx="3354419" cy="1289057"/>
            </a:xfrm>
            <a:prstGeom prst="roundRect">
              <a:avLst>
                <a:gd name="adj" fmla="val 5060"/>
              </a:avLst>
            </a:prstGeom>
            <a:solidFill>
              <a:srgbClr val="00486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374" dirty="0">
                <a:latin typeface="Poppins" pitchFamily="2" charset="77"/>
              </a:endParaRPr>
            </a:p>
          </p:txBody>
        </p:sp>
        <p:sp>
          <p:nvSpPr>
            <p:cNvPr id="23" name="Rectangle: Rounded Corners 6">
              <a:extLst>
                <a:ext uri="{FF2B5EF4-FFF2-40B4-BE49-F238E27FC236}">
                  <a16:creationId xmlns:a16="http://schemas.microsoft.com/office/drawing/2014/main" id="{195E175C-FCD3-D445-8371-928077D51060}"/>
                </a:ext>
              </a:extLst>
            </p:cNvPr>
            <p:cNvSpPr/>
            <p:nvPr/>
          </p:nvSpPr>
          <p:spPr>
            <a:xfrm>
              <a:off x="-4257220" y="7483002"/>
              <a:ext cx="2944513" cy="908725"/>
            </a:xfrm>
            <a:prstGeom prst="roundRect">
              <a:avLst>
                <a:gd name="adj" fmla="val 6531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375" dirty="0">
                <a:latin typeface="Poppins" pitchFamily="2" charset="77"/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86A6EDF6-04DA-374B-BE1F-7FE7E86127E9}"/>
              </a:ext>
            </a:extLst>
          </p:cNvPr>
          <p:cNvSpPr txBox="1"/>
          <p:nvPr/>
        </p:nvSpPr>
        <p:spPr>
          <a:xfrm>
            <a:off x="11094042" y="3935119"/>
            <a:ext cx="195843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spc="141" dirty="0" smtClean="0">
                <a:solidFill>
                  <a:schemeClr val="tx2">
                    <a:lumMod val="85000"/>
                    <a:lumOff val="15000"/>
                  </a:schemeClr>
                </a:solidFill>
                <a:cs typeface="Poppins" pitchFamily="2" charset="77"/>
              </a:rPr>
              <a:t>Заказчик</a:t>
            </a:r>
            <a:endParaRPr lang="en-US" sz="2800" spc="141" dirty="0">
              <a:solidFill>
                <a:schemeClr val="tx2">
                  <a:lumMod val="85000"/>
                  <a:lumOff val="15000"/>
                </a:schemeClr>
              </a:solidFill>
              <a:cs typeface="Poppins" pitchFamily="2" charset="77"/>
            </a:endParaRPr>
          </a:p>
        </p:txBody>
      </p:sp>
      <p:sp>
        <p:nvSpPr>
          <p:cNvPr id="27" name="Freeform 69">
            <a:extLst>
              <a:ext uri="{FF2B5EF4-FFF2-40B4-BE49-F238E27FC236}">
                <a16:creationId xmlns:a16="http://schemas.microsoft.com/office/drawing/2014/main" id="{75759D7B-6A91-43E9-9D3A-59DC3FD00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9660" y="8430509"/>
            <a:ext cx="4957796" cy="3411393"/>
          </a:xfrm>
          <a:prstGeom prst="roundRect">
            <a:avLst>
              <a:gd name="adj" fmla="val 506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B82665C-94E8-A34D-A654-4B9509BB3DC1}"/>
              </a:ext>
            </a:extLst>
          </p:cNvPr>
          <p:cNvSpPr txBox="1"/>
          <p:nvPr/>
        </p:nvSpPr>
        <p:spPr>
          <a:xfrm>
            <a:off x="8965061" y="6116975"/>
            <a:ext cx="650875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spc="141" dirty="0" smtClean="0">
                <a:solidFill>
                  <a:srgbClr val="004861"/>
                </a:solidFill>
                <a:latin typeface="+mj-lt"/>
                <a:cs typeface="Poppins" pitchFamily="2" charset="77"/>
              </a:rPr>
              <a:t>Образовательная организация </a:t>
            </a:r>
            <a:endParaRPr lang="en-US" sz="2400" b="1" spc="141" dirty="0">
              <a:solidFill>
                <a:srgbClr val="004861"/>
              </a:solidFill>
              <a:latin typeface="+mj-lt"/>
              <a:cs typeface="Poppins" pitchFamily="2" charset="77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781624" y="5223071"/>
            <a:ext cx="6725192" cy="796246"/>
          </a:xfrm>
          <a:prstGeom prst="roundRect">
            <a:avLst/>
          </a:prstGeom>
          <a:solidFill>
            <a:schemeClr val="bg1"/>
          </a:solidFill>
          <a:ln>
            <a:solidFill>
              <a:srgbClr val="FFBA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859327" y="6676298"/>
            <a:ext cx="4588043" cy="69507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82665C-94E8-A34D-A654-4B9509BB3DC1}"/>
              </a:ext>
            </a:extLst>
          </p:cNvPr>
          <p:cNvSpPr txBox="1"/>
          <p:nvPr/>
        </p:nvSpPr>
        <p:spPr>
          <a:xfrm>
            <a:off x="8898973" y="6848282"/>
            <a:ext cx="65087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spc="141" dirty="0" smtClean="0">
                <a:solidFill>
                  <a:srgbClr val="004861"/>
                </a:solidFill>
                <a:latin typeface="+mj-lt"/>
                <a:cs typeface="Poppins" pitchFamily="2" charset="77"/>
              </a:rPr>
              <a:t>Образовательная программа  </a:t>
            </a:r>
            <a:endParaRPr lang="en-US" sz="2000" spc="141" dirty="0">
              <a:solidFill>
                <a:srgbClr val="004861"/>
              </a:solidFill>
              <a:latin typeface="+mj-lt"/>
              <a:cs typeface="Poppins" pitchFamily="2" charset="7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65061" y="5237149"/>
            <a:ext cx="6676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4861"/>
                </a:solidFill>
              </a:rPr>
              <a:t>Оператор реализации образовательной программы в сетевой форме </a:t>
            </a:r>
            <a:endParaRPr lang="ru-RU" sz="2400" dirty="0">
              <a:solidFill>
                <a:srgbClr val="004861"/>
              </a:solidFill>
            </a:endParaRPr>
          </a:p>
        </p:txBody>
      </p:sp>
      <p:sp>
        <p:nvSpPr>
          <p:cNvPr id="39" name="Freeform 146">
            <a:extLst>
              <a:ext uri="{FF2B5EF4-FFF2-40B4-BE49-F238E27FC236}">
                <a16:creationId xmlns:a16="http://schemas.microsoft.com/office/drawing/2014/main" id="{C44FFF0E-7238-418F-9458-C0F9A56BC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0572" y="10121652"/>
            <a:ext cx="215495" cy="220975"/>
          </a:xfrm>
          <a:custGeom>
            <a:avLst/>
            <a:gdLst>
              <a:gd name="T0" fmla="*/ 0 w 2086"/>
              <a:gd name="T1" fmla="*/ 724 h 2350"/>
              <a:gd name="T2" fmla="*/ 0 w 2086"/>
              <a:gd name="T3" fmla="*/ 1626 h 2350"/>
              <a:gd name="T4" fmla="*/ 0 w 2086"/>
              <a:gd name="T5" fmla="*/ 1626 h 2350"/>
              <a:gd name="T6" fmla="*/ 131 w 2086"/>
              <a:gd name="T7" fmla="*/ 1852 h 2350"/>
              <a:gd name="T8" fmla="*/ 912 w 2086"/>
              <a:gd name="T9" fmla="*/ 2303 h 2350"/>
              <a:gd name="T10" fmla="*/ 912 w 2086"/>
              <a:gd name="T11" fmla="*/ 2303 h 2350"/>
              <a:gd name="T12" fmla="*/ 1174 w 2086"/>
              <a:gd name="T13" fmla="*/ 2303 h 2350"/>
              <a:gd name="T14" fmla="*/ 1953 w 2086"/>
              <a:gd name="T15" fmla="*/ 1852 h 2350"/>
              <a:gd name="T16" fmla="*/ 1953 w 2086"/>
              <a:gd name="T17" fmla="*/ 1852 h 2350"/>
              <a:gd name="T18" fmla="*/ 2085 w 2086"/>
              <a:gd name="T19" fmla="*/ 1626 h 2350"/>
              <a:gd name="T20" fmla="*/ 2085 w 2086"/>
              <a:gd name="T21" fmla="*/ 724 h 2350"/>
              <a:gd name="T22" fmla="*/ 2085 w 2086"/>
              <a:gd name="T23" fmla="*/ 724 h 2350"/>
              <a:gd name="T24" fmla="*/ 1953 w 2086"/>
              <a:gd name="T25" fmla="*/ 498 h 2350"/>
              <a:gd name="T26" fmla="*/ 1174 w 2086"/>
              <a:gd name="T27" fmla="*/ 47 h 2350"/>
              <a:gd name="T28" fmla="*/ 1174 w 2086"/>
              <a:gd name="T29" fmla="*/ 47 h 2350"/>
              <a:gd name="T30" fmla="*/ 912 w 2086"/>
              <a:gd name="T31" fmla="*/ 47 h 2350"/>
              <a:gd name="T32" fmla="*/ 131 w 2086"/>
              <a:gd name="T33" fmla="*/ 498 h 2350"/>
              <a:gd name="T34" fmla="*/ 131 w 2086"/>
              <a:gd name="T35" fmla="*/ 498 h 2350"/>
              <a:gd name="T36" fmla="*/ 0 w 2086"/>
              <a:gd name="T37" fmla="*/ 724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086" h="2350">
                <a:moveTo>
                  <a:pt x="0" y="724"/>
                </a:moveTo>
                <a:lnTo>
                  <a:pt x="0" y="1626"/>
                </a:lnTo>
                <a:lnTo>
                  <a:pt x="0" y="1626"/>
                </a:lnTo>
                <a:cubicBezTo>
                  <a:pt x="0" y="1719"/>
                  <a:pt x="50" y="1806"/>
                  <a:pt x="131" y="1852"/>
                </a:cubicBezTo>
                <a:lnTo>
                  <a:pt x="912" y="2303"/>
                </a:lnTo>
                <a:lnTo>
                  <a:pt x="912" y="2303"/>
                </a:lnTo>
                <a:cubicBezTo>
                  <a:pt x="993" y="2349"/>
                  <a:pt x="1093" y="2349"/>
                  <a:pt x="1174" y="2303"/>
                </a:cubicBezTo>
                <a:lnTo>
                  <a:pt x="1953" y="1852"/>
                </a:lnTo>
                <a:lnTo>
                  <a:pt x="1953" y="1852"/>
                </a:lnTo>
                <a:cubicBezTo>
                  <a:pt x="2035" y="1806"/>
                  <a:pt x="2085" y="1719"/>
                  <a:pt x="2085" y="1626"/>
                </a:cubicBezTo>
                <a:lnTo>
                  <a:pt x="2085" y="724"/>
                </a:lnTo>
                <a:lnTo>
                  <a:pt x="2085" y="724"/>
                </a:lnTo>
                <a:cubicBezTo>
                  <a:pt x="2085" y="631"/>
                  <a:pt x="2035" y="545"/>
                  <a:pt x="1953" y="498"/>
                </a:cubicBezTo>
                <a:lnTo>
                  <a:pt x="1174" y="47"/>
                </a:lnTo>
                <a:lnTo>
                  <a:pt x="1174" y="47"/>
                </a:lnTo>
                <a:cubicBezTo>
                  <a:pt x="1093" y="0"/>
                  <a:pt x="993" y="0"/>
                  <a:pt x="912" y="47"/>
                </a:cubicBezTo>
                <a:lnTo>
                  <a:pt x="131" y="498"/>
                </a:lnTo>
                <a:lnTo>
                  <a:pt x="131" y="498"/>
                </a:lnTo>
                <a:cubicBezTo>
                  <a:pt x="50" y="545"/>
                  <a:pt x="0" y="631"/>
                  <a:pt x="0" y="724"/>
                </a:cubicBezTo>
              </a:path>
            </a:pathLst>
          </a:custGeom>
          <a:solidFill>
            <a:srgbClr val="00486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40" name="Freeform 146">
            <a:extLst>
              <a:ext uri="{FF2B5EF4-FFF2-40B4-BE49-F238E27FC236}">
                <a16:creationId xmlns:a16="http://schemas.microsoft.com/office/drawing/2014/main" id="{C44FFF0E-7238-418F-9458-C0F9A56BC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0571" y="8621223"/>
            <a:ext cx="215495" cy="220975"/>
          </a:xfrm>
          <a:custGeom>
            <a:avLst/>
            <a:gdLst>
              <a:gd name="T0" fmla="*/ 0 w 2086"/>
              <a:gd name="T1" fmla="*/ 724 h 2350"/>
              <a:gd name="T2" fmla="*/ 0 w 2086"/>
              <a:gd name="T3" fmla="*/ 1626 h 2350"/>
              <a:gd name="T4" fmla="*/ 0 w 2086"/>
              <a:gd name="T5" fmla="*/ 1626 h 2350"/>
              <a:gd name="T6" fmla="*/ 131 w 2086"/>
              <a:gd name="T7" fmla="*/ 1852 h 2350"/>
              <a:gd name="T8" fmla="*/ 912 w 2086"/>
              <a:gd name="T9" fmla="*/ 2303 h 2350"/>
              <a:gd name="T10" fmla="*/ 912 w 2086"/>
              <a:gd name="T11" fmla="*/ 2303 h 2350"/>
              <a:gd name="T12" fmla="*/ 1174 w 2086"/>
              <a:gd name="T13" fmla="*/ 2303 h 2350"/>
              <a:gd name="T14" fmla="*/ 1953 w 2086"/>
              <a:gd name="T15" fmla="*/ 1852 h 2350"/>
              <a:gd name="T16" fmla="*/ 1953 w 2086"/>
              <a:gd name="T17" fmla="*/ 1852 h 2350"/>
              <a:gd name="T18" fmla="*/ 2085 w 2086"/>
              <a:gd name="T19" fmla="*/ 1626 h 2350"/>
              <a:gd name="T20" fmla="*/ 2085 w 2086"/>
              <a:gd name="T21" fmla="*/ 724 h 2350"/>
              <a:gd name="T22" fmla="*/ 2085 w 2086"/>
              <a:gd name="T23" fmla="*/ 724 h 2350"/>
              <a:gd name="T24" fmla="*/ 1953 w 2086"/>
              <a:gd name="T25" fmla="*/ 498 h 2350"/>
              <a:gd name="T26" fmla="*/ 1174 w 2086"/>
              <a:gd name="T27" fmla="*/ 47 h 2350"/>
              <a:gd name="T28" fmla="*/ 1174 w 2086"/>
              <a:gd name="T29" fmla="*/ 47 h 2350"/>
              <a:gd name="T30" fmla="*/ 912 w 2086"/>
              <a:gd name="T31" fmla="*/ 47 h 2350"/>
              <a:gd name="T32" fmla="*/ 131 w 2086"/>
              <a:gd name="T33" fmla="*/ 498 h 2350"/>
              <a:gd name="T34" fmla="*/ 131 w 2086"/>
              <a:gd name="T35" fmla="*/ 498 h 2350"/>
              <a:gd name="T36" fmla="*/ 0 w 2086"/>
              <a:gd name="T37" fmla="*/ 724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086" h="2350">
                <a:moveTo>
                  <a:pt x="0" y="724"/>
                </a:moveTo>
                <a:lnTo>
                  <a:pt x="0" y="1626"/>
                </a:lnTo>
                <a:lnTo>
                  <a:pt x="0" y="1626"/>
                </a:lnTo>
                <a:cubicBezTo>
                  <a:pt x="0" y="1719"/>
                  <a:pt x="50" y="1806"/>
                  <a:pt x="131" y="1852"/>
                </a:cubicBezTo>
                <a:lnTo>
                  <a:pt x="912" y="2303"/>
                </a:lnTo>
                <a:lnTo>
                  <a:pt x="912" y="2303"/>
                </a:lnTo>
                <a:cubicBezTo>
                  <a:pt x="993" y="2349"/>
                  <a:pt x="1093" y="2349"/>
                  <a:pt x="1174" y="2303"/>
                </a:cubicBezTo>
                <a:lnTo>
                  <a:pt x="1953" y="1852"/>
                </a:lnTo>
                <a:lnTo>
                  <a:pt x="1953" y="1852"/>
                </a:lnTo>
                <a:cubicBezTo>
                  <a:pt x="2035" y="1806"/>
                  <a:pt x="2085" y="1719"/>
                  <a:pt x="2085" y="1626"/>
                </a:cubicBezTo>
                <a:lnTo>
                  <a:pt x="2085" y="724"/>
                </a:lnTo>
                <a:lnTo>
                  <a:pt x="2085" y="724"/>
                </a:lnTo>
                <a:cubicBezTo>
                  <a:pt x="2085" y="631"/>
                  <a:pt x="2035" y="545"/>
                  <a:pt x="1953" y="498"/>
                </a:cubicBezTo>
                <a:lnTo>
                  <a:pt x="1174" y="47"/>
                </a:lnTo>
                <a:lnTo>
                  <a:pt x="1174" y="47"/>
                </a:lnTo>
                <a:cubicBezTo>
                  <a:pt x="1093" y="0"/>
                  <a:pt x="993" y="0"/>
                  <a:pt x="912" y="47"/>
                </a:cubicBezTo>
                <a:lnTo>
                  <a:pt x="131" y="498"/>
                </a:lnTo>
                <a:lnTo>
                  <a:pt x="131" y="498"/>
                </a:lnTo>
                <a:cubicBezTo>
                  <a:pt x="50" y="545"/>
                  <a:pt x="0" y="631"/>
                  <a:pt x="0" y="724"/>
                </a:cubicBezTo>
              </a:path>
            </a:pathLst>
          </a:custGeom>
          <a:solidFill>
            <a:srgbClr val="FFBA4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41" name="Freeform 146">
            <a:extLst>
              <a:ext uri="{FF2B5EF4-FFF2-40B4-BE49-F238E27FC236}">
                <a16:creationId xmlns:a16="http://schemas.microsoft.com/office/drawing/2014/main" id="{C44FFF0E-7238-418F-9458-C0F9A56BC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0570" y="9621509"/>
            <a:ext cx="215495" cy="220975"/>
          </a:xfrm>
          <a:custGeom>
            <a:avLst/>
            <a:gdLst>
              <a:gd name="T0" fmla="*/ 0 w 2086"/>
              <a:gd name="T1" fmla="*/ 724 h 2350"/>
              <a:gd name="T2" fmla="*/ 0 w 2086"/>
              <a:gd name="T3" fmla="*/ 1626 h 2350"/>
              <a:gd name="T4" fmla="*/ 0 w 2086"/>
              <a:gd name="T5" fmla="*/ 1626 h 2350"/>
              <a:gd name="T6" fmla="*/ 131 w 2086"/>
              <a:gd name="T7" fmla="*/ 1852 h 2350"/>
              <a:gd name="T8" fmla="*/ 912 w 2086"/>
              <a:gd name="T9" fmla="*/ 2303 h 2350"/>
              <a:gd name="T10" fmla="*/ 912 w 2086"/>
              <a:gd name="T11" fmla="*/ 2303 h 2350"/>
              <a:gd name="T12" fmla="*/ 1174 w 2086"/>
              <a:gd name="T13" fmla="*/ 2303 h 2350"/>
              <a:gd name="T14" fmla="*/ 1953 w 2086"/>
              <a:gd name="T15" fmla="*/ 1852 h 2350"/>
              <a:gd name="T16" fmla="*/ 1953 w 2086"/>
              <a:gd name="T17" fmla="*/ 1852 h 2350"/>
              <a:gd name="T18" fmla="*/ 2085 w 2086"/>
              <a:gd name="T19" fmla="*/ 1626 h 2350"/>
              <a:gd name="T20" fmla="*/ 2085 w 2086"/>
              <a:gd name="T21" fmla="*/ 724 h 2350"/>
              <a:gd name="T22" fmla="*/ 2085 w 2086"/>
              <a:gd name="T23" fmla="*/ 724 h 2350"/>
              <a:gd name="T24" fmla="*/ 1953 w 2086"/>
              <a:gd name="T25" fmla="*/ 498 h 2350"/>
              <a:gd name="T26" fmla="*/ 1174 w 2086"/>
              <a:gd name="T27" fmla="*/ 47 h 2350"/>
              <a:gd name="T28" fmla="*/ 1174 w 2086"/>
              <a:gd name="T29" fmla="*/ 47 h 2350"/>
              <a:gd name="T30" fmla="*/ 912 w 2086"/>
              <a:gd name="T31" fmla="*/ 47 h 2350"/>
              <a:gd name="T32" fmla="*/ 131 w 2086"/>
              <a:gd name="T33" fmla="*/ 498 h 2350"/>
              <a:gd name="T34" fmla="*/ 131 w 2086"/>
              <a:gd name="T35" fmla="*/ 498 h 2350"/>
              <a:gd name="T36" fmla="*/ 0 w 2086"/>
              <a:gd name="T37" fmla="*/ 724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086" h="2350">
                <a:moveTo>
                  <a:pt x="0" y="724"/>
                </a:moveTo>
                <a:lnTo>
                  <a:pt x="0" y="1626"/>
                </a:lnTo>
                <a:lnTo>
                  <a:pt x="0" y="1626"/>
                </a:lnTo>
                <a:cubicBezTo>
                  <a:pt x="0" y="1719"/>
                  <a:pt x="50" y="1806"/>
                  <a:pt x="131" y="1852"/>
                </a:cubicBezTo>
                <a:lnTo>
                  <a:pt x="912" y="2303"/>
                </a:lnTo>
                <a:lnTo>
                  <a:pt x="912" y="2303"/>
                </a:lnTo>
                <a:cubicBezTo>
                  <a:pt x="993" y="2349"/>
                  <a:pt x="1093" y="2349"/>
                  <a:pt x="1174" y="2303"/>
                </a:cubicBezTo>
                <a:lnTo>
                  <a:pt x="1953" y="1852"/>
                </a:lnTo>
                <a:lnTo>
                  <a:pt x="1953" y="1852"/>
                </a:lnTo>
                <a:cubicBezTo>
                  <a:pt x="2035" y="1806"/>
                  <a:pt x="2085" y="1719"/>
                  <a:pt x="2085" y="1626"/>
                </a:cubicBezTo>
                <a:lnTo>
                  <a:pt x="2085" y="724"/>
                </a:lnTo>
                <a:lnTo>
                  <a:pt x="2085" y="724"/>
                </a:lnTo>
                <a:cubicBezTo>
                  <a:pt x="2085" y="631"/>
                  <a:pt x="2035" y="545"/>
                  <a:pt x="1953" y="498"/>
                </a:cubicBezTo>
                <a:lnTo>
                  <a:pt x="1174" y="47"/>
                </a:lnTo>
                <a:lnTo>
                  <a:pt x="1174" y="47"/>
                </a:lnTo>
                <a:cubicBezTo>
                  <a:pt x="1093" y="0"/>
                  <a:pt x="993" y="0"/>
                  <a:pt x="912" y="47"/>
                </a:cubicBezTo>
                <a:lnTo>
                  <a:pt x="131" y="498"/>
                </a:lnTo>
                <a:lnTo>
                  <a:pt x="131" y="498"/>
                </a:lnTo>
                <a:cubicBezTo>
                  <a:pt x="50" y="545"/>
                  <a:pt x="0" y="631"/>
                  <a:pt x="0" y="724"/>
                </a:cubicBezTo>
              </a:path>
            </a:pathLst>
          </a:custGeom>
          <a:solidFill>
            <a:srgbClr val="FFBA4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42" name="Freeform 146">
            <a:extLst>
              <a:ext uri="{FF2B5EF4-FFF2-40B4-BE49-F238E27FC236}">
                <a16:creationId xmlns:a16="http://schemas.microsoft.com/office/drawing/2014/main" id="{C44FFF0E-7238-418F-9458-C0F9A56BC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0572" y="8121080"/>
            <a:ext cx="215495" cy="220975"/>
          </a:xfrm>
          <a:custGeom>
            <a:avLst/>
            <a:gdLst>
              <a:gd name="T0" fmla="*/ 0 w 2086"/>
              <a:gd name="T1" fmla="*/ 724 h 2350"/>
              <a:gd name="T2" fmla="*/ 0 w 2086"/>
              <a:gd name="T3" fmla="*/ 1626 h 2350"/>
              <a:gd name="T4" fmla="*/ 0 w 2086"/>
              <a:gd name="T5" fmla="*/ 1626 h 2350"/>
              <a:gd name="T6" fmla="*/ 131 w 2086"/>
              <a:gd name="T7" fmla="*/ 1852 h 2350"/>
              <a:gd name="T8" fmla="*/ 912 w 2086"/>
              <a:gd name="T9" fmla="*/ 2303 h 2350"/>
              <a:gd name="T10" fmla="*/ 912 w 2086"/>
              <a:gd name="T11" fmla="*/ 2303 h 2350"/>
              <a:gd name="T12" fmla="*/ 1174 w 2086"/>
              <a:gd name="T13" fmla="*/ 2303 h 2350"/>
              <a:gd name="T14" fmla="*/ 1953 w 2086"/>
              <a:gd name="T15" fmla="*/ 1852 h 2350"/>
              <a:gd name="T16" fmla="*/ 1953 w 2086"/>
              <a:gd name="T17" fmla="*/ 1852 h 2350"/>
              <a:gd name="T18" fmla="*/ 2085 w 2086"/>
              <a:gd name="T19" fmla="*/ 1626 h 2350"/>
              <a:gd name="T20" fmla="*/ 2085 w 2086"/>
              <a:gd name="T21" fmla="*/ 724 h 2350"/>
              <a:gd name="T22" fmla="*/ 2085 w 2086"/>
              <a:gd name="T23" fmla="*/ 724 h 2350"/>
              <a:gd name="T24" fmla="*/ 1953 w 2086"/>
              <a:gd name="T25" fmla="*/ 498 h 2350"/>
              <a:gd name="T26" fmla="*/ 1174 w 2086"/>
              <a:gd name="T27" fmla="*/ 47 h 2350"/>
              <a:gd name="T28" fmla="*/ 1174 w 2086"/>
              <a:gd name="T29" fmla="*/ 47 h 2350"/>
              <a:gd name="T30" fmla="*/ 912 w 2086"/>
              <a:gd name="T31" fmla="*/ 47 h 2350"/>
              <a:gd name="T32" fmla="*/ 131 w 2086"/>
              <a:gd name="T33" fmla="*/ 498 h 2350"/>
              <a:gd name="T34" fmla="*/ 131 w 2086"/>
              <a:gd name="T35" fmla="*/ 498 h 2350"/>
              <a:gd name="T36" fmla="*/ 0 w 2086"/>
              <a:gd name="T37" fmla="*/ 724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086" h="2350">
                <a:moveTo>
                  <a:pt x="0" y="724"/>
                </a:moveTo>
                <a:lnTo>
                  <a:pt x="0" y="1626"/>
                </a:lnTo>
                <a:lnTo>
                  <a:pt x="0" y="1626"/>
                </a:lnTo>
                <a:cubicBezTo>
                  <a:pt x="0" y="1719"/>
                  <a:pt x="50" y="1806"/>
                  <a:pt x="131" y="1852"/>
                </a:cubicBezTo>
                <a:lnTo>
                  <a:pt x="912" y="2303"/>
                </a:lnTo>
                <a:lnTo>
                  <a:pt x="912" y="2303"/>
                </a:lnTo>
                <a:cubicBezTo>
                  <a:pt x="993" y="2349"/>
                  <a:pt x="1093" y="2349"/>
                  <a:pt x="1174" y="2303"/>
                </a:cubicBezTo>
                <a:lnTo>
                  <a:pt x="1953" y="1852"/>
                </a:lnTo>
                <a:lnTo>
                  <a:pt x="1953" y="1852"/>
                </a:lnTo>
                <a:cubicBezTo>
                  <a:pt x="2035" y="1806"/>
                  <a:pt x="2085" y="1719"/>
                  <a:pt x="2085" y="1626"/>
                </a:cubicBezTo>
                <a:lnTo>
                  <a:pt x="2085" y="724"/>
                </a:lnTo>
                <a:lnTo>
                  <a:pt x="2085" y="724"/>
                </a:lnTo>
                <a:cubicBezTo>
                  <a:pt x="2085" y="631"/>
                  <a:pt x="2035" y="545"/>
                  <a:pt x="1953" y="498"/>
                </a:cubicBezTo>
                <a:lnTo>
                  <a:pt x="1174" y="47"/>
                </a:lnTo>
                <a:lnTo>
                  <a:pt x="1174" y="47"/>
                </a:lnTo>
                <a:cubicBezTo>
                  <a:pt x="1093" y="0"/>
                  <a:pt x="993" y="0"/>
                  <a:pt x="912" y="47"/>
                </a:cubicBezTo>
                <a:lnTo>
                  <a:pt x="131" y="498"/>
                </a:lnTo>
                <a:lnTo>
                  <a:pt x="131" y="498"/>
                </a:lnTo>
                <a:cubicBezTo>
                  <a:pt x="50" y="545"/>
                  <a:pt x="0" y="631"/>
                  <a:pt x="0" y="724"/>
                </a:cubicBezTo>
              </a:path>
            </a:pathLst>
          </a:custGeom>
          <a:solidFill>
            <a:srgbClr val="00486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43" name="Freeform 146">
            <a:extLst>
              <a:ext uri="{FF2B5EF4-FFF2-40B4-BE49-F238E27FC236}">
                <a16:creationId xmlns:a16="http://schemas.microsoft.com/office/drawing/2014/main" id="{C44FFF0E-7238-418F-9458-C0F9A56BC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0572" y="9121366"/>
            <a:ext cx="215495" cy="220975"/>
          </a:xfrm>
          <a:custGeom>
            <a:avLst/>
            <a:gdLst>
              <a:gd name="T0" fmla="*/ 0 w 2086"/>
              <a:gd name="T1" fmla="*/ 724 h 2350"/>
              <a:gd name="T2" fmla="*/ 0 w 2086"/>
              <a:gd name="T3" fmla="*/ 1626 h 2350"/>
              <a:gd name="T4" fmla="*/ 0 w 2086"/>
              <a:gd name="T5" fmla="*/ 1626 h 2350"/>
              <a:gd name="T6" fmla="*/ 131 w 2086"/>
              <a:gd name="T7" fmla="*/ 1852 h 2350"/>
              <a:gd name="T8" fmla="*/ 912 w 2086"/>
              <a:gd name="T9" fmla="*/ 2303 h 2350"/>
              <a:gd name="T10" fmla="*/ 912 w 2086"/>
              <a:gd name="T11" fmla="*/ 2303 h 2350"/>
              <a:gd name="T12" fmla="*/ 1174 w 2086"/>
              <a:gd name="T13" fmla="*/ 2303 h 2350"/>
              <a:gd name="T14" fmla="*/ 1953 w 2086"/>
              <a:gd name="T15" fmla="*/ 1852 h 2350"/>
              <a:gd name="T16" fmla="*/ 1953 w 2086"/>
              <a:gd name="T17" fmla="*/ 1852 h 2350"/>
              <a:gd name="T18" fmla="*/ 2085 w 2086"/>
              <a:gd name="T19" fmla="*/ 1626 h 2350"/>
              <a:gd name="T20" fmla="*/ 2085 w 2086"/>
              <a:gd name="T21" fmla="*/ 724 h 2350"/>
              <a:gd name="T22" fmla="*/ 2085 w 2086"/>
              <a:gd name="T23" fmla="*/ 724 h 2350"/>
              <a:gd name="T24" fmla="*/ 1953 w 2086"/>
              <a:gd name="T25" fmla="*/ 498 h 2350"/>
              <a:gd name="T26" fmla="*/ 1174 w 2086"/>
              <a:gd name="T27" fmla="*/ 47 h 2350"/>
              <a:gd name="T28" fmla="*/ 1174 w 2086"/>
              <a:gd name="T29" fmla="*/ 47 h 2350"/>
              <a:gd name="T30" fmla="*/ 912 w 2086"/>
              <a:gd name="T31" fmla="*/ 47 h 2350"/>
              <a:gd name="T32" fmla="*/ 131 w 2086"/>
              <a:gd name="T33" fmla="*/ 498 h 2350"/>
              <a:gd name="T34" fmla="*/ 131 w 2086"/>
              <a:gd name="T35" fmla="*/ 498 h 2350"/>
              <a:gd name="T36" fmla="*/ 0 w 2086"/>
              <a:gd name="T37" fmla="*/ 724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086" h="2350">
                <a:moveTo>
                  <a:pt x="0" y="724"/>
                </a:moveTo>
                <a:lnTo>
                  <a:pt x="0" y="1626"/>
                </a:lnTo>
                <a:lnTo>
                  <a:pt x="0" y="1626"/>
                </a:lnTo>
                <a:cubicBezTo>
                  <a:pt x="0" y="1719"/>
                  <a:pt x="50" y="1806"/>
                  <a:pt x="131" y="1852"/>
                </a:cubicBezTo>
                <a:lnTo>
                  <a:pt x="912" y="2303"/>
                </a:lnTo>
                <a:lnTo>
                  <a:pt x="912" y="2303"/>
                </a:lnTo>
                <a:cubicBezTo>
                  <a:pt x="993" y="2349"/>
                  <a:pt x="1093" y="2349"/>
                  <a:pt x="1174" y="2303"/>
                </a:cubicBezTo>
                <a:lnTo>
                  <a:pt x="1953" y="1852"/>
                </a:lnTo>
                <a:lnTo>
                  <a:pt x="1953" y="1852"/>
                </a:lnTo>
                <a:cubicBezTo>
                  <a:pt x="2035" y="1806"/>
                  <a:pt x="2085" y="1719"/>
                  <a:pt x="2085" y="1626"/>
                </a:cubicBezTo>
                <a:lnTo>
                  <a:pt x="2085" y="724"/>
                </a:lnTo>
                <a:lnTo>
                  <a:pt x="2085" y="724"/>
                </a:lnTo>
                <a:cubicBezTo>
                  <a:pt x="2085" y="631"/>
                  <a:pt x="2035" y="545"/>
                  <a:pt x="1953" y="498"/>
                </a:cubicBezTo>
                <a:lnTo>
                  <a:pt x="1174" y="47"/>
                </a:lnTo>
                <a:lnTo>
                  <a:pt x="1174" y="47"/>
                </a:lnTo>
                <a:cubicBezTo>
                  <a:pt x="1093" y="0"/>
                  <a:pt x="993" y="0"/>
                  <a:pt x="912" y="47"/>
                </a:cubicBezTo>
                <a:lnTo>
                  <a:pt x="131" y="498"/>
                </a:lnTo>
                <a:lnTo>
                  <a:pt x="131" y="498"/>
                </a:lnTo>
                <a:cubicBezTo>
                  <a:pt x="50" y="545"/>
                  <a:pt x="0" y="631"/>
                  <a:pt x="0" y="724"/>
                </a:cubicBezTo>
              </a:path>
            </a:pathLst>
          </a:custGeom>
          <a:solidFill>
            <a:srgbClr val="48C8F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976554" y="7917253"/>
            <a:ext cx="6930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Договор о сетевой форме реализации образовательной программы </a:t>
            </a:r>
            <a:endParaRPr lang="ru-RU" sz="1800" dirty="0"/>
          </a:p>
        </p:txBody>
      </p:sp>
      <p:sp>
        <p:nvSpPr>
          <p:cNvPr id="45" name="TextBox 44"/>
          <p:cNvSpPr txBox="1"/>
          <p:nvPr/>
        </p:nvSpPr>
        <p:spPr>
          <a:xfrm>
            <a:off x="8978531" y="8561904"/>
            <a:ext cx="738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Общий план</a:t>
            </a:r>
            <a:endParaRPr lang="ru-RU" sz="1800" dirty="0"/>
          </a:p>
        </p:txBody>
      </p:sp>
      <p:sp>
        <p:nvSpPr>
          <p:cNvPr id="46" name="TextBox 45"/>
          <p:cNvSpPr txBox="1"/>
          <p:nvPr/>
        </p:nvSpPr>
        <p:spPr>
          <a:xfrm>
            <a:off x="8978531" y="9057350"/>
            <a:ext cx="738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Годовой календарный учебный график </a:t>
            </a:r>
            <a:endParaRPr lang="ru-RU" sz="1800" dirty="0"/>
          </a:p>
        </p:txBody>
      </p:sp>
      <p:sp>
        <p:nvSpPr>
          <p:cNvPr id="47" name="TextBox 46"/>
          <p:cNvSpPr txBox="1"/>
          <p:nvPr/>
        </p:nvSpPr>
        <p:spPr>
          <a:xfrm>
            <a:off x="8978531" y="9562190"/>
            <a:ext cx="738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Расписание занятий </a:t>
            </a:r>
            <a:endParaRPr lang="ru-RU" sz="1800" dirty="0"/>
          </a:p>
        </p:txBody>
      </p:sp>
      <p:sp>
        <p:nvSpPr>
          <p:cNvPr id="48" name="TextBox 47"/>
          <p:cNvSpPr txBox="1"/>
          <p:nvPr/>
        </p:nvSpPr>
        <p:spPr>
          <a:xfrm>
            <a:off x="8976550" y="9968079"/>
            <a:ext cx="6930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Письменное согласие обучающихся на реализацию образовательной программы </a:t>
            </a:r>
            <a:endParaRPr lang="ru-RU" sz="1800" dirty="0"/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12073262" y="4603722"/>
            <a:ext cx="0" cy="439410"/>
          </a:xfrm>
          <a:prstGeom prst="straightConnector1">
            <a:avLst/>
          </a:prstGeom>
          <a:ln w="38100">
            <a:solidFill>
              <a:srgbClr val="8B8B8B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27" idx="0"/>
            <a:endCxn id="16" idx="1"/>
          </p:cNvCxnSpPr>
          <p:nvPr/>
        </p:nvCxnSpPr>
        <p:spPr>
          <a:xfrm flipV="1">
            <a:off x="4868558" y="6293613"/>
            <a:ext cx="3587086" cy="2136896"/>
          </a:xfrm>
          <a:prstGeom prst="straightConnector1">
            <a:avLst/>
          </a:prstGeom>
          <a:ln w="28575">
            <a:solidFill>
              <a:srgbClr val="8B8B8B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69">
            <a:extLst>
              <a:ext uri="{FF2B5EF4-FFF2-40B4-BE49-F238E27FC236}">
                <a16:creationId xmlns:a16="http://schemas.microsoft.com/office/drawing/2014/main" id="{75759D7B-6A91-43E9-9D3A-59DC3FD00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22712" y="8409867"/>
            <a:ext cx="4957796" cy="3411393"/>
          </a:xfrm>
          <a:prstGeom prst="roundRect">
            <a:avLst>
              <a:gd name="adj" fmla="val 506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cxnSp>
        <p:nvCxnSpPr>
          <p:cNvPr id="68" name="Прямая со стрелкой 67"/>
          <p:cNvCxnSpPr>
            <a:stCxn id="56" idx="0"/>
            <a:endCxn id="16" idx="3"/>
          </p:cNvCxnSpPr>
          <p:nvPr/>
        </p:nvCxnSpPr>
        <p:spPr>
          <a:xfrm flipH="1" flipV="1">
            <a:off x="15851055" y="6293613"/>
            <a:ext cx="3350555" cy="2116254"/>
          </a:xfrm>
          <a:prstGeom prst="straightConnector1">
            <a:avLst/>
          </a:prstGeom>
          <a:ln w="28575">
            <a:solidFill>
              <a:srgbClr val="8B8B8B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Скругленный прямоугольник 72"/>
          <p:cNvSpPr/>
          <p:nvPr/>
        </p:nvSpPr>
        <p:spPr>
          <a:xfrm>
            <a:off x="2591997" y="8543802"/>
            <a:ext cx="4588043" cy="101934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904770" y="10671685"/>
            <a:ext cx="3800306" cy="9316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16925618" y="8543802"/>
            <a:ext cx="4588043" cy="101934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7302026" y="10672029"/>
            <a:ext cx="3800306" cy="9316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TextBox 85"/>
          <p:cNvSpPr txBox="1"/>
          <p:nvPr/>
        </p:nvSpPr>
        <p:spPr>
          <a:xfrm>
            <a:off x="2510902" y="8561080"/>
            <a:ext cx="45880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4861"/>
                </a:solidFill>
              </a:rPr>
              <a:t>Субъект реализации образовательной программы в сетевой форме</a:t>
            </a:r>
            <a:endParaRPr lang="ru-RU" sz="2000" dirty="0">
              <a:solidFill>
                <a:srgbClr val="00486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510902" y="9781196"/>
            <a:ext cx="4750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861"/>
                </a:solidFill>
              </a:rPr>
              <a:t>Образовательная (или иная) организация </a:t>
            </a:r>
            <a:endParaRPr lang="ru-RU" sz="2000" b="1" dirty="0">
              <a:solidFill>
                <a:srgbClr val="00486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822278" y="10646202"/>
            <a:ext cx="39652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4861"/>
                </a:solidFill>
              </a:rPr>
              <a:t>Модуль (фрагмент) образовательной программы </a:t>
            </a:r>
            <a:endParaRPr lang="ru-RU" sz="2000" dirty="0">
              <a:solidFill>
                <a:srgbClr val="00486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7122836" y="8518076"/>
            <a:ext cx="4193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4861"/>
                </a:solidFill>
              </a:rPr>
              <a:t>Субъект реализации образовательной программы в сетевой форме</a:t>
            </a:r>
            <a:endParaRPr lang="ru-RU" sz="2000" dirty="0">
              <a:solidFill>
                <a:srgbClr val="00486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6826493" y="9759932"/>
            <a:ext cx="4750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861"/>
                </a:solidFill>
              </a:rPr>
              <a:t>Образовательная (или иная) организация </a:t>
            </a:r>
            <a:endParaRPr lang="ru-RU" sz="2000" b="1" dirty="0">
              <a:solidFill>
                <a:srgbClr val="00486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7602835" y="10672029"/>
            <a:ext cx="3197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4861"/>
                </a:solidFill>
              </a:rPr>
              <a:t>Модуль (фрагмент) образовательной программы </a:t>
            </a:r>
            <a:endParaRPr lang="ru-RU" sz="2000" dirty="0">
              <a:solidFill>
                <a:srgbClr val="004861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9A51CF3-EAB9-4C4F-A66E-128F74E81E5D}"/>
              </a:ext>
            </a:extLst>
          </p:cNvPr>
          <p:cNvSpPr txBox="1"/>
          <p:nvPr/>
        </p:nvSpPr>
        <p:spPr>
          <a:xfrm>
            <a:off x="3939861" y="1856178"/>
            <a:ext cx="17162471" cy="1446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4861"/>
                </a:solidFill>
                <a:cs typeface="Poppins" pitchFamily="2" charset="77"/>
              </a:rPr>
              <a:t>Общая модель реализации образовательной программы в сетевой форме </a:t>
            </a:r>
            <a:endParaRPr lang="en-US" sz="4400" b="1" dirty="0">
              <a:solidFill>
                <a:srgbClr val="004861"/>
              </a:solidFill>
              <a:cs typeface="Poppins" pitchFamily="2" charset="77"/>
            </a:endParaRPr>
          </a:p>
        </p:txBody>
      </p:sp>
      <p:pic>
        <p:nvPicPr>
          <p:cNvPr id="93" name="Рисунок 9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06" y="446201"/>
            <a:ext cx="4745746" cy="719329"/>
          </a:xfrm>
          <a:prstGeom prst="rect">
            <a:avLst/>
          </a:prstGeom>
        </p:spPr>
      </p:pic>
      <p:pic>
        <p:nvPicPr>
          <p:cNvPr id="94" name="Рисунок 9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0799" y="169557"/>
            <a:ext cx="5100178" cy="127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54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>
            <a:extLst>
              <a:ext uri="{FF2B5EF4-FFF2-40B4-BE49-F238E27FC236}">
                <a16:creationId xmlns:a16="http://schemas.microsoft.com/office/drawing/2014/main" id="{2FF55658-AE14-43FB-9574-22A9848AA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692762"/>
            <a:ext cx="3830974" cy="1748944"/>
          </a:xfrm>
          <a:custGeom>
            <a:avLst/>
            <a:gdLst>
              <a:gd name="T0" fmla="*/ 1184870 w 3598"/>
              <a:gd name="T1" fmla="*/ 507640 h 1412"/>
              <a:gd name="T2" fmla="*/ 0 w 3598"/>
              <a:gd name="T3" fmla="*/ 507640 h 1412"/>
              <a:gd name="T4" fmla="*/ 110170 w 3598"/>
              <a:gd name="T5" fmla="*/ 254000 h 1412"/>
              <a:gd name="T6" fmla="*/ 0 w 3598"/>
              <a:gd name="T7" fmla="*/ 0 h 1412"/>
              <a:gd name="T8" fmla="*/ 1184870 w 3598"/>
              <a:gd name="T9" fmla="*/ 0 h 1412"/>
              <a:gd name="T10" fmla="*/ 1295040 w 3598"/>
              <a:gd name="T11" fmla="*/ 254000 h 1412"/>
              <a:gd name="T12" fmla="*/ 1184870 w 3598"/>
              <a:gd name="T13" fmla="*/ 507640 h 14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598" h="1412">
                <a:moveTo>
                  <a:pt x="3291" y="1411"/>
                </a:moveTo>
                <a:lnTo>
                  <a:pt x="0" y="1411"/>
                </a:lnTo>
                <a:lnTo>
                  <a:pt x="306" y="706"/>
                </a:lnTo>
                <a:lnTo>
                  <a:pt x="0" y="0"/>
                </a:lnTo>
                <a:lnTo>
                  <a:pt x="3291" y="0"/>
                </a:lnTo>
                <a:lnTo>
                  <a:pt x="3597" y="706"/>
                </a:lnTo>
                <a:lnTo>
                  <a:pt x="3291" y="1411"/>
                </a:lnTo>
              </a:path>
            </a:pathLst>
          </a:custGeom>
          <a:solidFill>
            <a:srgbClr val="164E67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AEDC607-1CDC-4F5F-B5D2-AA6A2A6EF5AC}"/>
              </a:ext>
            </a:extLst>
          </p:cNvPr>
          <p:cNvSpPr txBox="1"/>
          <p:nvPr/>
        </p:nvSpPr>
        <p:spPr>
          <a:xfrm>
            <a:off x="1114829" y="3967069"/>
            <a:ext cx="3430116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2400" spc="141" dirty="0" smtClean="0">
                <a:solidFill>
                  <a:schemeClr val="bg2">
                    <a:lumMod val="95000"/>
                  </a:schemeClr>
                </a:solidFill>
                <a:latin typeface="+mj-lt"/>
                <a:cs typeface="Poppins" pitchFamily="2" charset="77"/>
              </a:rPr>
              <a:t>Анализ ресурсных ограничений, поиск партнеров</a:t>
            </a:r>
            <a:endParaRPr lang="en-US" sz="2400" spc="141" dirty="0">
              <a:solidFill>
                <a:schemeClr val="bg2">
                  <a:lumMod val="95000"/>
                </a:schemeClr>
              </a:solidFill>
              <a:latin typeface="+mj-lt"/>
              <a:cs typeface="Poppins" pitchFamily="2" charset="77"/>
            </a:endParaRPr>
          </a:p>
        </p:txBody>
      </p:sp>
      <p:sp>
        <p:nvSpPr>
          <p:cNvPr id="20" name="Freeform 2">
            <a:extLst>
              <a:ext uri="{FF2B5EF4-FFF2-40B4-BE49-F238E27FC236}">
                <a16:creationId xmlns:a16="http://schemas.microsoft.com/office/drawing/2014/main" id="{2FF55658-AE14-43FB-9574-22A9848AA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4833" y="3692762"/>
            <a:ext cx="3830974" cy="1748940"/>
          </a:xfrm>
          <a:custGeom>
            <a:avLst/>
            <a:gdLst>
              <a:gd name="T0" fmla="*/ 1184870 w 3598"/>
              <a:gd name="T1" fmla="*/ 507640 h 1412"/>
              <a:gd name="T2" fmla="*/ 0 w 3598"/>
              <a:gd name="T3" fmla="*/ 507640 h 1412"/>
              <a:gd name="T4" fmla="*/ 110170 w 3598"/>
              <a:gd name="T5" fmla="*/ 254000 h 1412"/>
              <a:gd name="T6" fmla="*/ 0 w 3598"/>
              <a:gd name="T7" fmla="*/ 0 h 1412"/>
              <a:gd name="T8" fmla="*/ 1184870 w 3598"/>
              <a:gd name="T9" fmla="*/ 0 h 1412"/>
              <a:gd name="T10" fmla="*/ 1295040 w 3598"/>
              <a:gd name="T11" fmla="*/ 254000 h 1412"/>
              <a:gd name="T12" fmla="*/ 1184870 w 3598"/>
              <a:gd name="T13" fmla="*/ 507640 h 14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598" h="1412">
                <a:moveTo>
                  <a:pt x="3291" y="1411"/>
                </a:moveTo>
                <a:lnTo>
                  <a:pt x="0" y="1411"/>
                </a:lnTo>
                <a:lnTo>
                  <a:pt x="306" y="706"/>
                </a:lnTo>
                <a:lnTo>
                  <a:pt x="0" y="0"/>
                </a:lnTo>
                <a:lnTo>
                  <a:pt x="3291" y="0"/>
                </a:lnTo>
                <a:lnTo>
                  <a:pt x="3597" y="706"/>
                </a:lnTo>
                <a:lnTo>
                  <a:pt x="3291" y="1411"/>
                </a:lnTo>
              </a:path>
            </a:pathLst>
          </a:custGeom>
          <a:solidFill>
            <a:srgbClr val="FFBA4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21" name="Freeform 2">
            <a:extLst>
              <a:ext uri="{FF2B5EF4-FFF2-40B4-BE49-F238E27FC236}">
                <a16:creationId xmlns:a16="http://schemas.microsoft.com/office/drawing/2014/main" id="{2FF55658-AE14-43FB-9574-22A9848AA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4199" y="3692762"/>
            <a:ext cx="3830974" cy="1748938"/>
          </a:xfrm>
          <a:custGeom>
            <a:avLst/>
            <a:gdLst>
              <a:gd name="T0" fmla="*/ 1184870 w 3598"/>
              <a:gd name="T1" fmla="*/ 507640 h 1412"/>
              <a:gd name="T2" fmla="*/ 0 w 3598"/>
              <a:gd name="T3" fmla="*/ 507640 h 1412"/>
              <a:gd name="T4" fmla="*/ 110170 w 3598"/>
              <a:gd name="T5" fmla="*/ 254000 h 1412"/>
              <a:gd name="T6" fmla="*/ 0 w 3598"/>
              <a:gd name="T7" fmla="*/ 0 h 1412"/>
              <a:gd name="T8" fmla="*/ 1184870 w 3598"/>
              <a:gd name="T9" fmla="*/ 0 h 1412"/>
              <a:gd name="T10" fmla="*/ 1295040 w 3598"/>
              <a:gd name="T11" fmla="*/ 254000 h 1412"/>
              <a:gd name="T12" fmla="*/ 1184870 w 3598"/>
              <a:gd name="T13" fmla="*/ 507640 h 14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598" h="1412">
                <a:moveTo>
                  <a:pt x="3291" y="1411"/>
                </a:moveTo>
                <a:lnTo>
                  <a:pt x="0" y="1411"/>
                </a:lnTo>
                <a:lnTo>
                  <a:pt x="306" y="706"/>
                </a:lnTo>
                <a:lnTo>
                  <a:pt x="0" y="0"/>
                </a:lnTo>
                <a:lnTo>
                  <a:pt x="3291" y="0"/>
                </a:lnTo>
                <a:lnTo>
                  <a:pt x="3597" y="706"/>
                </a:lnTo>
                <a:lnTo>
                  <a:pt x="3291" y="1411"/>
                </a:lnTo>
              </a:path>
            </a:pathLst>
          </a:custGeom>
          <a:solidFill>
            <a:srgbClr val="8B8B8B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22" name="Freeform 2">
            <a:extLst>
              <a:ext uri="{FF2B5EF4-FFF2-40B4-BE49-F238E27FC236}">
                <a16:creationId xmlns:a16="http://schemas.microsoft.com/office/drawing/2014/main" id="{2FF55658-AE14-43FB-9574-22A9848AA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49765" y="3692759"/>
            <a:ext cx="3830974" cy="1748941"/>
          </a:xfrm>
          <a:custGeom>
            <a:avLst/>
            <a:gdLst>
              <a:gd name="T0" fmla="*/ 1184870 w 3598"/>
              <a:gd name="T1" fmla="*/ 507640 h 1412"/>
              <a:gd name="T2" fmla="*/ 0 w 3598"/>
              <a:gd name="T3" fmla="*/ 507640 h 1412"/>
              <a:gd name="T4" fmla="*/ 110170 w 3598"/>
              <a:gd name="T5" fmla="*/ 254000 h 1412"/>
              <a:gd name="T6" fmla="*/ 0 w 3598"/>
              <a:gd name="T7" fmla="*/ 0 h 1412"/>
              <a:gd name="T8" fmla="*/ 1184870 w 3598"/>
              <a:gd name="T9" fmla="*/ 0 h 1412"/>
              <a:gd name="T10" fmla="*/ 1295040 w 3598"/>
              <a:gd name="T11" fmla="*/ 254000 h 1412"/>
              <a:gd name="T12" fmla="*/ 1184870 w 3598"/>
              <a:gd name="T13" fmla="*/ 507640 h 14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598" h="1412">
                <a:moveTo>
                  <a:pt x="3291" y="1411"/>
                </a:moveTo>
                <a:lnTo>
                  <a:pt x="0" y="1411"/>
                </a:lnTo>
                <a:lnTo>
                  <a:pt x="306" y="706"/>
                </a:lnTo>
                <a:lnTo>
                  <a:pt x="0" y="0"/>
                </a:lnTo>
                <a:lnTo>
                  <a:pt x="3291" y="0"/>
                </a:lnTo>
                <a:lnTo>
                  <a:pt x="3597" y="706"/>
                </a:lnTo>
                <a:lnTo>
                  <a:pt x="3291" y="1411"/>
                </a:lnTo>
              </a:path>
            </a:pathLst>
          </a:custGeom>
          <a:solidFill>
            <a:srgbClr val="FFBA4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23" name="Freeform 2">
            <a:extLst>
              <a:ext uri="{FF2B5EF4-FFF2-40B4-BE49-F238E27FC236}">
                <a16:creationId xmlns:a16="http://schemas.microsoft.com/office/drawing/2014/main" id="{2FF55658-AE14-43FB-9574-22A9848AA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69802" y="3704653"/>
            <a:ext cx="3830974" cy="1748941"/>
          </a:xfrm>
          <a:custGeom>
            <a:avLst/>
            <a:gdLst>
              <a:gd name="T0" fmla="*/ 1184870 w 3598"/>
              <a:gd name="T1" fmla="*/ 507640 h 1412"/>
              <a:gd name="T2" fmla="*/ 0 w 3598"/>
              <a:gd name="T3" fmla="*/ 507640 h 1412"/>
              <a:gd name="T4" fmla="*/ 110170 w 3598"/>
              <a:gd name="T5" fmla="*/ 254000 h 1412"/>
              <a:gd name="T6" fmla="*/ 0 w 3598"/>
              <a:gd name="T7" fmla="*/ 0 h 1412"/>
              <a:gd name="T8" fmla="*/ 1184870 w 3598"/>
              <a:gd name="T9" fmla="*/ 0 h 1412"/>
              <a:gd name="T10" fmla="*/ 1295040 w 3598"/>
              <a:gd name="T11" fmla="*/ 254000 h 1412"/>
              <a:gd name="T12" fmla="*/ 1184870 w 3598"/>
              <a:gd name="T13" fmla="*/ 507640 h 14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598" h="1412">
                <a:moveTo>
                  <a:pt x="3291" y="1411"/>
                </a:moveTo>
                <a:lnTo>
                  <a:pt x="0" y="1411"/>
                </a:lnTo>
                <a:lnTo>
                  <a:pt x="306" y="706"/>
                </a:lnTo>
                <a:lnTo>
                  <a:pt x="0" y="0"/>
                </a:lnTo>
                <a:lnTo>
                  <a:pt x="3291" y="0"/>
                </a:lnTo>
                <a:lnTo>
                  <a:pt x="3597" y="706"/>
                </a:lnTo>
                <a:lnTo>
                  <a:pt x="3291" y="1411"/>
                </a:lnTo>
              </a:path>
            </a:pathLst>
          </a:custGeom>
          <a:solidFill>
            <a:srgbClr val="164E67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itchFamily="2" charset="7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A51CF3-EAB9-4C4F-A66E-128F74E81E5D}"/>
              </a:ext>
            </a:extLst>
          </p:cNvPr>
          <p:cNvSpPr txBox="1"/>
          <p:nvPr/>
        </p:nvSpPr>
        <p:spPr>
          <a:xfrm>
            <a:off x="3926326" y="1711815"/>
            <a:ext cx="17162471" cy="1446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4861"/>
                </a:solidFill>
                <a:cs typeface="Poppins" pitchFamily="2" charset="77"/>
              </a:rPr>
              <a:t>Алгоритм реализации образовательной программы в сетевой форме</a:t>
            </a:r>
            <a:endParaRPr lang="en-US" sz="4400" b="1" dirty="0">
              <a:solidFill>
                <a:srgbClr val="004861"/>
              </a:solidFill>
              <a:cs typeface="Poppins" pitchFamily="2" charset="77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06" y="446201"/>
            <a:ext cx="4745746" cy="71932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0799" y="169557"/>
            <a:ext cx="5100178" cy="127261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AEDC607-1CDC-4F5F-B5D2-AA6A2A6EF5AC}"/>
              </a:ext>
            </a:extLst>
          </p:cNvPr>
          <p:cNvSpPr txBox="1"/>
          <p:nvPr/>
        </p:nvSpPr>
        <p:spPr>
          <a:xfrm>
            <a:off x="5370461" y="3648097"/>
            <a:ext cx="4106763" cy="186204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2300" spc="141" dirty="0">
                <a:solidFill>
                  <a:srgbClr val="004861"/>
                </a:solidFill>
                <a:latin typeface="+mj-lt"/>
                <a:cs typeface="Poppins" pitchFamily="2" charset="77"/>
              </a:rPr>
              <a:t>Разработка и </a:t>
            </a:r>
            <a:r>
              <a:rPr lang="ru-RU" sz="2300" spc="141" dirty="0" smtClean="0">
                <a:solidFill>
                  <a:srgbClr val="004861"/>
                </a:solidFill>
                <a:latin typeface="+mj-lt"/>
                <a:cs typeface="Poppins" pitchFamily="2" charset="77"/>
              </a:rPr>
              <a:t>утверждение комплекта </a:t>
            </a:r>
            <a:r>
              <a:rPr lang="ru-RU" sz="2300" spc="141" dirty="0">
                <a:solidFill>
                  <a:srgbClr val="004861"/>
                </a:solidFill>
                <a:latin typeface="+mj-lt"/>
                <a:cs typeface="Poppins" pitchFamily="2" charset="77"/>
              </a:rPr>
              <a:t>необходимых документов </a:t>
            </a:r>
            <a:endParaRPr lang="en-US" sz="2300" spc="141" dirty="0">
              <a:solidFill>
                <a:srgbClr val="004861"/>
              </a:solidFill>
              <a:latin typeface="+mj-lt"/>
              <a:cs typeface="Poppins" pitchFamily="2" charset="7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EDC607-1CDC-4F5F-B5D2-AA6A2A6EF5AC}"/>
              </a:ext>
            </a:extLst>
          </p:cNvPr>
          <p:cNvSpPr txBox="1"/>
          <p:nvPr/>
        </p:nvSpPr>
        <p:spPr>
          <a:xfrm>
            <a:off x="10399739" y="3782401"/>
            <a:ext cx="3430116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2400" spc="141" dirty="0" smtClean="0">
                <a:solidFill>
                  <a:schemeClr val="bg2">
                    <a:lumMod val="95000"/>
                  </a:schemeClr>
                </a:solidFill>
                <a:latin typeface="+mj-lt"/>
                <a:cs typeface="Poppins" pitchFamily="2" charset="77"/>
              </a:rPr>
              <a:t>Участие в конкурсе по распределению КЦП</a:t>
            </a:r>
            <a:endParaRPr lang="en-US" sz="2400" spc="141" dirty="0">
              <a:solidFill>
                <a:schemeClr val="bg2">
                  <a:lumMod val="95000"/>
                </a:schemeClr>
              </a:solidFill>
              <a:latin typeface="+mj-lt"/>
              <a:cs typeface="Poppins" pitchFamily="2" charset="7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AEDC607-1CDC-4F5F-B5D2-AA6A2A6EF5AC}"/>
              </a:ext>
            </a:extLst>
          </p:cNvPr>
          <p:cNvSpPr txBox="1"/>
          <p:nvPr/>
        </p:nvSpPr>
        <p:spPr>
          <a:xfrm>
            <a:off x="20165127" y="3978957"/>
            <a:ext cx="3430116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2400" spc="141" dirty="0" smtClean="0">
                <a:solidFill>
                  <a:schemeClr val="bg2">
                    <a:lumMod val="95000"/>
                  </a:schemeClr>
                </a:solidFill>
                <a:latin typeface="+mj-lt"/>
                <a:cs typeface="Poppins" pitchFamily="2" charset="77"/>
              </a:rPr>
              <a:t>Контроль качества образовательного процесса</a:t>
            </a:r>
            <a:endParaRPr lang="en-US" sz="2400" spc="141" dirty="0">
              <a:solidFill>
                <a:schemeClr val="bg2">
                  <a:lumMod val="95000"/>
                </a:schemeClr>
              </a:solidFill>
              <a:latin typeface="+mj-lt"/>
              <a:cs typeface="Poppins" pitchFamily="2" charset="7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EDC607-1CDC-4F5F-B5D2-AA6A2A6EF5AC}"/>
              </a:ext>
            </a:extLst>
          </p:cNvPr>
          <p:cNvSpPr txBox="1"/>
          <p:nvPr/>
        </p:nvSpPr>
        <p:spPr>
          <a:xfrm>
            <a:off x="14842148" y="3967069"/>
            <a:ext cx="4040168" cy="11541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2300" spc="141" dirty="0" smtClean="0">
                <a:solidFill>
                  <a:srgbClr val="004861"/>
                </a:solidFill>
                <a:latin typeface="+mj-lt"/>
                <a:cs typeface="Poppins" pitchFamily="2" charset="77"/>
              </a:rPr>
              <a:t>Реализация образовательных программ</a:t>
            </a:r>
            <a:endParaRPr lang="en-US" sz="2300" spc="141" dirty="0">
              <a:solidFill>
                <a:srgbClr val="004861"/>
              </a:solidFill>
              <a:latin typeface="+mj-lt"/>
              <a:cs typeface="Poppins" pitchFamily="2" charset="7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8837" y="5685479"/>
            <a:ext cx="428381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>
                <a:solidFill>
                  <a:srgbClr val="004861"/>
                </a:solidFill>
              </a:rPr>
              <a:t>Оператор: </a:t>
            </a:r>
          </a:p>
          <a:p>
            <a:pPr marL="571500" indent="-5715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4861"/>
                </a:solidFill>
              </a:rPr>
              <a:t>Обозначение заказа работодателя на подготовку кадров в количественном и качественном разрезе </a:t>
            </a:r>
          </a:p>
          <a:p>
            <a:pPr marL="571500" indent="-5715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4861"/>
                </a:solidFill>
              </a:rPr>
              <a:t>Инициирование создание/корректировки образовательной программы </a:t>
            </a:r>
          </a:p>
          <a:p>
            <a:pPr marL="571500" indent="-5715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4861"/>
                </a:solidFill>
              </a:rPr>
              <a:t>Определение необходимых ресурсов, выявление дефицитов </a:t>
            </a:r>
          </a:p>
          <a:p>
            <a:pPr>
              <a:spcBef>
                <a:spcPts val="1200"/>
              </a:spcBef>
            </a:pPr>
            <a:endParaRPr lang="ru-RU" sz="2000" dirty="0" smtClean="0">
              <a:solidFill>
                <a:srgbClr val="004861"/>
              </a:solidFill>
            </a:endParaRPr>
          </a:p>
          <a:p>
            <a:pPr>
              <a:spcBef>
                <a:spcPts val="1200"/>
              </a:spcBef>
            </a:pPr>
            <a:r>
              <a:rPr lang="ru-RU" sz="2000" dirty="0" smtClean="0">
                <a:solidFill>
                  <a:srgbClr val="004861"/>
                </a:solidFill>
              </a:rPr>
              <a:t>Соисполнитель: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4861"/>
                </a:solidFill>
              </a:rPr>
              <a:t>Предоставление информации об имеющихся ресурсах </a:t>
            </a:r>
            <a:endParaRPr lang="ru-RU" sz="2000" dirty="0">
              <a:solidFill>
                <a:srgbClr val="00486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68402" y="5685479"/>
            <a:ext cx="4689688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Оператор: </a:t>
            </a:r>
          </a:p>
          <a:p>
            <a:pPr marL="571500" indent="-5715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Совместная разработка и утверждение образовательной программы и др. документов </a:t>
            </a:r>
          </a:p>
          <a:p>
            <a:pPr marL="571500" indent="-5715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Заключение договоров о сетевой форме реализации образовательной программы </a:t>
            </a:r>
          </a:p>
          <a:p>
            <a:pPr marL="571500" indent="-5715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Внесение изменений в локальные нормативные акты</a:t>
            </a:r>
          </a:p>
          <a:p>
            <a:pPr>
              <a:spcBef>
                <a:spcPts val="1200"/>
              </a:spcBef>
            </a:pPr>
            <a:endParaRPr lang="ru-RU" sz="20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Соисполнитель:</a:t>
            </a:r>
          </a:p>
          <a:p>
            <a:pPr marL="571500" indent="-5715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Совместная разработка и утверждение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</a:rPr>
              <a:t>образовательной программы и др. документов </a:t>
            </a:r>
          </a:p>
          <a:p>
            <a:pPr marL="571500" indent="-5715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>
                    <a:lumMod val="75000"/>
                  </a:schemeClr>
                </a:solidFill>
              </a:rPr>
              <a:t>Заключение договоров о сетевой форме реализации образовательной программы </a:t>
            </a:r>
          </a:p>
          <a:p>
            <a:pPr marL="571500" indent="-5715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>
                    <a:lumMod val="75000"/>
                  </a:schemeClr>
                </a:solidFill>
              </a:rPr>
              <a:t>Внесение изменений в локальные нормативные 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акты</a:t>
            </a:r>
            <a:endParaRPr lang="ru-RU" sz="2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436338" y="5685479"/>
            <a:ext cx="421283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>
                <a:solidFill>
                  <a:srgbClr val="004861"/>
                </a:solidFill>
              </a:rPr>
              <a:t>Оператор: </a:t>
            </a:r>
          </a:p>
          <a:p>
            <a:pPr marL="571500" indent="-5715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4861"/>
                </a:solidFill>
              </a:rPr>
              <a:t>Разработка комплектование и подача заявки на участие в конкурсе по распределению КЦП</a:t>
            </a:r>
          </a:p>
          <a:p>
            <a:pPr>
              <a:spcBef>
                <a:spcPts val="1200"/>
              </a:spcBef>
            </a:pPr>
            <a:endParaRPr lang="ru-RU" sz="2000" dirty="0" smtClean="0">
              <a:solidFill>
                <a:srgbClr val="004861"/>
              </a:solidFill>
            </a:endParaRPr>
          </a:p>
          <a:p>
            <a:pPr>
              <a:spcBef>
                <a:spcPts val="1200"/>
              </a:spcBef>
            </a:pPr>
            <a:r>
              <a:rPr lang="ru-RU" sz="2000" dirty="0" smtClean="0">
                <a:solidFill>
                  <a:srgbClr val="004861"/>
                </a:solidFill>
              </a:rPr>
              <a:t>Соисполнитель:</a:t>
            </a:r>
          </a:p>
          <a:p>
            <a:pPr marL="571500" indent="-5715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4861"/>
                </a:solidFill>
              </a:rPr>
              <a:t>Представление необходимых подтверждающих документов для участия в конкурсе </a:t>
            </a:r>
            <a:r>
              <a:rPr lang="ru-RU" sz="2000" dirty="0">
                <a:solidFill>
                  <a:srgbClr val="004861"/>
                </a:solidFill>
              </a:rPr>
              <a:t>по распределению </a:t>
            </a:r>
            <a:r>
              <a:rPr lang="ru-RU" sz="2000" dirty="0" smtClean="0">
                <a:solidFill>
                  <a:srgbClr val="004861"/>
                </a:solidFill>
              </a:rPr>
              <a:t>КЦП</a:t>
            </a:r>
            <a:endParaRPr lang="ru-RU" sz="2000" dirty="0">
              <a:solidFill>
                <a:srgbClr val="00486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019012" y="5685479"/>
            <a:ext cx="4664839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Оператор: </a:t>
            </a:r>
          </a:p>
          <a:p>
            <a:pPr marL="571500" indent="-5715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Набор и зачисление обучающихся по результатам приема </a:t>
            </a:r>
          </a:p>
          <a:p>
            <a:pPr marL="571500" indent="-5715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Организация образовательного процесса </a:t>
            </a:r>
          </a:p>
          <a:p>
            <a:pPr marL="571500" indent="-5715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Выдача документов установленного образца </a:t>
            </a:r>
          </a:p>
          <a:p>
            <a:pPr>
              <a:spcBef>
                <a:spcPts val="1200"/>
              </a:spcBef>
            </a:pPr>
            <a:endParaRPr lang="ru-RU" sz="20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Соисполнитель:</a:t>
            </a:r>
          </a:p>
          <a:p>
            <a:pPr marL="571500" indent="-5715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Реализация предусмотренной договором части образовательной программы </a:t>
            </a:r>
          </a:p>
          <a:p>
            <a:pPr marL="571500" indent="-5715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Предоставление необходимой информации для выставления промежуточной и/или итоговой аттестации</a:t>
            </a:r>
            <a:endParaRPr lang="ru-RU" sz="2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869802" y="5685479"/>
            <a:ext cx="4164905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>
                <a:solidFill>
                  <a:srgbClr val="004861"/>
                </a:solidFill>
              </a:rPr>
              <a:t>Оператор: </a:t>
            </a:r>
          </a:p>
          <a:p>
            <a:pPr marL="571500" indent="-5715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4861"/>
                </a:solidFill>
              </a:rPr>
              <a:t>Общий учет результатов освоения образовательной программы </a:t>
            </a:r>
          </a:p>
          <a:p>
            <a:pPr marL="571500" indent="-5715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4861"/>
                </a:solidFill>
              </a:rPr>
              <a:t>Зачтение результатов аттестации в другой образовательной (иной) организации</a:t>
            </a:r>
          </a:p>
          <a:p>
            <a:pPr>
              <a:spcBef>
                <a:spcPts val="1200"/>
              </a:spcBef>
            </a:pPr>
            <a:endParaRPr lang="ru-RU" sz="2000" dirty="0" smtClean="0">
              <a:solidFill>
                <a:srgbClr val="004861"/>
              </a:solidFill>
            </a:endParaRPr>
          </a:p>
          <a:p>
            <a:pPr>
              <a:spcBef>
                <a:spcPts val="1200"/>
              </a:spcBef>
            </a:pPr>
            <a:r>
              <a:rPr lang="ru-RU" sz="2000" dirty="0" smtClean="0">
                <a:solidFill>
                  <a:srgbClr val="004861"/>
                </a:solidFill>
              </a:rPr>
              <a:t>Соисполнитель:</a:t>
            </a:r>
          </a:p>
          <a:p>
            <a:pPr marL="571500" indent="-5715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4861"/>
                </a:solidFill>
              </a:rPr>
              <a:t>Учет и документирование результатов освоения соответствующего курса, дисциплины, модуля, практики </a:t>
            </a:r>
            <a:endParaRPr lang="ru-RU" sz="2000" dirty="0">
              <a:solidFill>
                <a:srgbClr val="004861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914400" y="5441706"/>
            <a:ext cx="0" cy="8274294"/>
          </a:xfrm>
          <a:prstGeom prst="line">
            <a:avLst/>
          </a:prstGeom>
          <a:ln>
            <a:solidFill>
              <a:srgbClr val="164E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5501663" y="5441700"/>
            <a:ext cx="33170" cy="8274294"/>
          </a:xfrm>
          <a:prstGeom prst="line">
            <a:avLst/>
          </a:prstGeom>
          <a:ln>
            <a:solidFill>
              <a:srgbClr val="FFB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0258090" y="5441700"/>
            <a:ext cx="71234" cy="8286188"/>
          </a:xfrm>
          <a:prstGeom prst="line">
            <a:avLst/>
          </a:prstGeom>
          <a:ln>
            <a:solidFill>
              <a:srgbClr val="8B8B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14917435" y="5441700"/>
            <a:ext cx="33170" cy="8274294"/>
          </a:xfrm>
          <a:prstGeom prst="line">
            <a:avLst/>
          </a:prstGeom>
          <a:ln>
            <a:solidFill>
              <a:srgbClr val="FFB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9869802" y="5441700"/>
            <a:ext cx="0" cy="8274294"/>
          </a:xfrm>
          <a:prstGeom prst="line">
            <a:avLst/>
          </a:prstGeom>
          <a:ln>
            <a:solidFill>
              <a:srgbClr val="164E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1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8CA899B4-F569-4413-A3E8-E58B14704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8269" y="4928397"/>
            <a:ext cx="1926560" cy="10877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sz="3375" dirty="0">
              <a:latin typeface="Poppins" panose="00000500000000000000" pitchFamily="2" charset="0"/>
            </a:endParaRPr>
          </a:p>
        </p:txBody>
      </p:sp>
      <p:sp>
        <p:nvSpPr>
          <p:cNvPr id="3" name="Rectangle 73">
            <a:extLst>
              <a:ext uri="{FF2B5EF4-FFF2-40B4-BE49-F238E27FC236}">
                <a16:creationId xmlns:a16="http://schemas.microsoft.com/office/drawing/2014/main" id="{50C67A1A-7D21-45C3-8696-0587525D5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084" y="5418205"/>
            <a:ext cx="13181743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sz="3375" dirty="0">
              <a:latin typeface="Poppins" panose="00000500000000000000" pitchFamily="2" charset="0"/>
            </a:endParaRPr>
          </a:p>
        </p:txBody>
      </p:sp>
      <p:sp>
        <p:nvSpPr>
          <p:cNvPr id="5" name="Oval 74">
            <a:extLst>
              <a:ext uri="{FF2B5EF4-FFF2-40B4-BE49-F238E27FC236}">
                <a16:creationId xmlns:a16="http://schemas.microsoft.com/office/drawing/2014/main" id="{6073E317-456E-4FA3-9F4D-495927688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8856" y="5278579"/>
            <a:ext cx="438143" cy="41580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sz="3375" dirty="0">
              <a:latin typeface="Poppins" panose="00000500000000000000" pitchFamily="2" charset="0"/>
            </a:endParaRPr>
          </a:p>
        </p:txBody>
      </p:sp>
      <p:sp>
        <p:nvSpPr>
          <p:cNvPr id="7" name="Rectangle 75">
            <a:extLst>
              <a:ext uri="{FF2B5EF4-FFF2-40B4-BE49-F238E27FC236}">
                <a16:creationId xmlns:a16="http://schemas.microsoft.com/office/drawing/2014/main" id="{961759A3-BBF5-4B4C-8AEC-EBAA0068575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550694" y="8616449"/>
            <a:ext cx="12187133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sz="3375" dirty="0">
              <a:latin typeface="Poppins" panose="00000500000000000000" pitchFamily="2" charset="0"/>
            </a:endParaRPr>
          </a:p>
        </p:txBody>
      </p:sp>
      <p:sp>
        <p:nvSpPr>
          <p:cNvPr id="9" name="Oval 76">
            <a:extLst>
              <a:ext uri="{FF2B5EF4-FFF2-40B4-BE49-F238E27FC236}">
                <a16:creationId xmlns:a16="http://schemas.microsoft.com/office/drawing/2014/main" id="{983131BB-0F94-457D-A5A1-A17B626F4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8854" y="8416125"/>
            <a:ext cx="438143" cy="41730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sz="3375" dirty="0">
              <a:latin typeface="Poppins" panose="00000500000000000000" pitchFamily="2" charset="0"/>
            </a:endParaRPr>
          </a:p>
        </p:txBody>
      </p:sp>
      <p:sp>
        <p:nvSpPr>
          <p:cNvPr id="11" name="Rectangle 77">
            <a:extLst>
              <a:ext uri="{FF2B5EF4-FFF2-40B4-BE49-F238E27FC236}">
                <a16:creationId xmlns:a16="http://schemas.microsoft.com/office/drawing/2014/main" id="{E7E48CB8-B2B9-4558-96BD-DAA59596652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550694" y="11760024"/>
            <a:ext cx="12187133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sz="3375" dirty="0">
              <a:latin typeface="Poppins" panose="00000500000000000000" pitchFamily="2" charset="0"/>
            </a:endParaRPr>
          </a:p>
        </p:txBody>
      </p:sp>
      <p:sp>
        <p:nvSpPr>
          <p:cNvPr id="13" name="Oval 78">
            <a:extLst>
              <a:ext uri="{FF2B5EF4-FFF2-40B4-BE49-F238E27FC236}">
                <a16:creationId xmlns:a16="http://schemas.microsoft.com/office/drawing/2014/main" id="{64E90D36-555F-40C7-A866-B233432CB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8856" y="11586402"/>
            <a:ext cx="438143" cy="415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sz="3375" dirty="0">
              <a:latin typeface="Poppins" panose="00000500000000000000" pitchFamily="2" charset="0"/>
            </a:endParaRPr>
          </a:p>
        </p:txBody>
      </p:sp>
      <p:sp>
        <p:nvSpPr>
          <p:cNvPr id="15" name="Rectangle 79">
            <a:extLst>
              <a:ext uri="{FF2B5EF4-FFF2-40B4-BE49-F238E27FC236}">
                <a16:creationId xmlns:a16="http://schemas.microsoft.com/office/drawing/2014/main" id="{A6D4F32F-2D3E-4219-84CB-1ECDA57378C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550694" y="7051526"/>
            <a:ext cx="1218713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sz="3375" dirty="0">
              <a:latin typeface="Poppins" panose="00000500000000000000" pitchFamily="2" charset="0"/>
            </a:endParaRPr>
          </a:p>
        </p:txBody>
      </p:sp>
      <p:sp>
        <p:nvSpPr>
          <p:cNvPr id="21" name="Oval 80">
            <a:extLst>
              <a:ext uri="{FF2B5EF4-FFF2-40B4-BE49-F238E27FC236}">
                <a16:creationId xmlns:a16="http://schemas.microsoft.com/office/drawing/2014/main" id="{BDEEC9B1-6453-4CE2-B319-92750E448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8855" y="6866668"/>
            <a:ext cx="438143" cy="41580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sz="3375" dirty="0">
              <a:latin typeface="Poppins" panose="00000500000000000000" pitchFamily="2" charset="0"/>
            </a:endParaRPr>
          </a:p>
        </p:txBody>
      </p:sp>
      <p:sp>
        <p:nvSpPr>
          <p:cNvPr id="23" name="Rectangle 81">
            <a:extLst>
              <a:ext uri="{FF2B5EF4-FFF2-40B4-BE49-F238E27FC236}">
                <a16:creationId xmlns:a16="http://schemas.microsoft.com/office/drawing/2014/main" id="{AA795E8A-B8F9-43BC-885D-BC0E3BED352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550694" y="10205377"/>
            <a:ext cx="1218713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sz="3375" dirty="0">
              <a:latin typeface="Poppins" panose="00000500000000000000" pitchFamily="2" charset="0"/>
            </a:endParaRPr>
          </a:p>
        </p:txBody>
      </p:sp>
      <p:sp>
        <p:nvSpPr>
          <p:cNvPr id="25" name="Oval 82">
            <a:extLst>
              <a:ext uri="{FF2B5EF4-FFF2-40B4-BE49-F238E27FC236}">
                <a16:creationId xmlns:a16="http://schemas.microsoft.com/office/drawing/2014/main" id="{6633F4E4-0D0A-49EA-838D-EA2462251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8856" y="10005053"/>
            <a:ext cx="438143" cy="41730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sz="3375" dirty="0">
              <a:latin typeface="Poppins" panose="00000500000000000000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A791871-E3B8-4B33-8D31-1A2CAFB243B9}"/>
              </a:ext>
            </a:extLst>
          </p:cNvPr>
          <p:cNvGrpSpPr/>
          <p:nvPr/>
        </p:nvGrpSpPr>
        <p:grpSpPr>
          <a:xfrm flipH="1">
            <a:off x="0" y="3336758"/>
            <a:ext cx="7010400" cy="10379242"/>
            <a:chOff x="9050215" y="2698751"/>
            <a:chExt cx="5580184" cy="9798049"/>
          </a:xfrm>
        </p:grpSpPr>
        <p:sp>
          <p:nvSpPr>
            <p:cNvPr id="27" name="Freeform 83">
              <a:extLst>
                <a:ext uri="{FF2B5EF4-FFF2-40B4-BE49-F238E27FC236}">
                  <a16:creationId xmlns:a16="http://schemas.microsoft.com/office/drawing/2014/main" id="{AC44B865-F19B-46C1-ADFF-383450659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0215" y="9580588"/>
              <a:ext cx="5580184" cy="2724591"/>
            </a:xfrm>
            <a:custGeom>
              <a:avLst/>
              <a:gdLst>
                <a:gd name="T0" fmla="*/ 1220 w 6266"/>
                <a:gd name="T1" fmla="*/ 0 h 3807"/>
                <a:gd name="T2" fmla="*/ 6266 w 6266"/>
                <a:gd name="T3" fmla="*/ 1420 h 3807"/>
                <a:gd name="T4" fmla="*/ 6266 w 6266"/>
                <a:gd name="T5" fmla="*/ 3807 h 3807"/>
                <a:gd name="T6" fmla="*/ 0 w 6266"/>
                <a:gd name="T7" fmla="*/ 2043 h 3807"/>
                <a:gd name="T8" fmla="*/ 1220 w 6266"/>
                <a:gd name="T9" fmla="*/ 0 h 3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66" h="3807">
                  <a:moveTo>
                    <a:pt x="1220" y="0"/>
                  </a:moveTo>
                  <a:lnTo>
                    <a:pt x="6266" y="1420"/>
                  </a:lnTo>
                  <a:lnTo>
                    <a:pt x="6266" y="3807"/>
                  </a:lnTo>
                  <a:lnTo>
                    <a:pt x="0" y="2043"/>
                  </a:lnTo>
                  <a:lnTo>
                    <a:pt x="122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85725" tIns="42863" rIns="85725" bIns="42863" numCol="1" anchor="t" anchorCtr="0" compatLnSpc="1">
              <a:prstTxWarp prst="textNoShape">
                <a:avLst/>
              </a:prstTxWarp>
            </a:bodyPr>
            <a:lstStyle/>
            <a:p>
              <a:endParaRPr lang="en-US" sz="3375" dirty="0">
                <a:latin typeface="Poppins" panose="00000500000000000000" pitchFamily="2" charset="0"/>
              </a:endParaRPr>
            </a:p>
          </p:txBody>
        </p:sp>
        <p:sp>
          <p:nvSpPr>
            <p:cNvPr id="29" name="Freeform 84">
              <a:extLst>
                <a:ext uri="{FF2B5EF4-FFF2-40B4-BE49-F238E27FC236}">
                  <a16:creationId xmlns:a16="http://schemas.microsoft.com/office/drawing/2014/main" id="{8693126A-3166-4227-8782-89EE0DA41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44331" y="5105972"/>
              <a:ext cx="2686068" cy="2079372"/>
            </a:xfrm>
            <a:custGeom>
              <a:avLst/>
              <a:gdLst>
                <a:gd name="T0" fmla="*/ 1198 w 3016"/>
                <a:gd name="T1" fmla="*/ 0 h 2906"/>
                <a:gd name="T2" fmla="*/ 1360 w 3016"/>
                <a:gd name="T3" fmla="*/ 47 h 2906"/>
                <a:gd name="T4" fmla="*/ 1482 w 3016"/>
                <a:gd name="T5" fmla="*/ 82 h 2906"/>
                <a:gd name="T6" fmla="*/ 1606 w 3016"/>
                <a:gd name="T7" fmla="*/ 117 h 2906"/>
                <a:gd name="T8" fmla="*/ 3016 w 3016"/>
                <a:gd name="T9" fmla="*/ 521 h 2906"/>
                <a:gd name="T10" fmla="*/ 3016 w 3016"/>
                <a:gd name="T11" fmla="*/ 2906 h 2906"/>
                <a:gd name="T12" fmla="*/ 408 w 3016"/>
                <a:gd name="T13" fmla="*/ 2159 h 2906"/>
                <a:gd name="T14" fmla="*/ 284 w 3016"/>
                <a:gd name="T15" fmla="*/ 2124 h 2906"/>
                <a:gd name="T16" fmla="*/ 162 w 3016"/>
                <a:gd name="T17" fmla="*/ 2089 h 2906"/>
                <a:gd name="T18" fmla="*/ 0 w 3016"/>
                <a:gd name="T19" fmla="*/ 2042 h 2906"/>
                <a:gd name="T20" fmla="*/ 1198 w 3016"/>
                <a:gd name="T21" fmla="*/ 0 h 2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16" h="2906">
                  <a:moveTo>
                    <a:pt x="1198" y="0"/>
                  </a:moveTo>
                  <a:lnTo>
                    <a:pt x="1360" y="47"/>
                  </a:lnTo>
                  <a:lnTo>
                    <a:pt x="1482" y="82"/>
                  </a:lnTo>
                  <a:lnTo>
                    <a:pt x="1606" y="117"/>
                  </a:lnTo>
                  <a:lnTo>
                    <a:pt x="3016" y="521"/>
                  </a:lnTo>
                  <a:lnTo>
                    <a:pt x="3016" y="2906"/>
                  </a:lnTo>
                  <a:lnTo>
                    <a:pt x="408" y="2159"/>
                  </a:lnTo>
                  <a:lnTo>
                    <a:pt x="284" y="2124"/>
                  </a:lnTo>
                  <a:lnTo>
                    <a:pt x="162" y="2089"/>
                  </a:lnTo>
                  <a:lnTo>
                    <a:pt x="0" y="2042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85725" tIns="42863" rIns="85725" bIns="42863" numCol="1" anchor="t" anchorCtr="0" compatLnSpc="1">
              <a:prstTxWarp prst="textNoShape">
                <a:avLst/>
              </a:prstTxWarp>
            </a:bodyPr>
            <a:lstStyle/>
            <a:p>
              <a:endParaRPr lang="en-US" sz="3375" dirty="0">
                <a:latin typeface="Poppins" panose="00000500000000000000" pitchFamily="2" charset="0"/>
              </a:endParaRPr>
            </a:p>
          </p:txBody>
        </p:sp>
        <p:sp>
          <p:nvSpPr>
            <p:cNvPr id="31" name="Freeform 85">
              <a:extLst>
                <a:ext uri="{FF2B5EF4-FFF2-40B4-BE49-F238E27FC236}">
                  <a16:creationId xmlns:a16="http://schemas.microsoft.com/office/drawing/2014/main" id="{DC0C3D9A-E2D2-464A-A8FE-1AE0744C4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82103" y="6605172"/>
              <a:ext cx="3648296" cy="2293447"/>
            </a:xfrm>
            <a:custGeom>
              <a:avLst/>
              <a:gdLst>
                <a:gd name="T0" fmla="*/ 1212 w 4097"/>
                <a:gd name="T1" fmla="*/ 0 h 3203"/>
                <a:gd name="T2" fmla="*/ 1335 w 4097"/>
                <a:gd name="T3" fmla="*/ 35 h 3203"/>
                <a:gd name="T4" fmla="*/ 1460 w 4097"/>
                <a:gd name="T5" fmla="*/ 70 h 3203"/>
                <a:gd name="T6" fmla="*/ 4097 w 4097"/>
                <a:gd name="T7" fmla="*/ 817 h 3203"/>
                <a:gd name="T8" fmla="*/ 4097 w 4097"/>
                <a:gd name="T9" fmla="*/ 3203 h 3203"/>
                <a:gd name="T10" fmla="*/ 249 w 4097"/>
                <a:gd name="T11" fmla="*/ 2112 h 3203"/>
                <a:gd name="T12" fmla="*/ 123 w 4097"/>
                <a:gd name="T13" fmla="*/ 2077 h 3203"/>
                <a:gd name="T14" fmla="*/ 0 w 4097"/>
                <a:gd name="T15" fmla="*/ 2042 h 3203"/>
                <a:gd name="T16" fmla="*/ 1212 w 4097"/>
                <a:gd name="T17" fmla="*/ 0 h 3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97" h="3203">
                  <a:moveTo>
                    <a:pt x="1212" y="0"/>
                  </a:moveTo>
                  <a:lnTo>
                    <a:pt x="1335" y="35"/>
                  </a:lnTo>
                  <a:lnTo>
                    <a:pt x="1460" y="70"/>
                  </a:lnTo>
                  <a:lnTo>
                    <a:pt x="4097" y="817"/>
                  </a:lnTo>
                  <a:lnTo>
                    <a:pt x="4097" y="3203"/>
                  </a:lnTo>
                  <a:lnTo>
                    <a:pt x="249" y="2112"/>
                  </a:lnTo>
                  <a:lnTo>
                    <a:pt x="123" y="2077"/>
                  </a:lnTo>
                  <a:lnTo>
                    <a:pt x="0" y="2042"/>
                  </a:lnTo>
                  <a:lnTo>
                    <a:pt x="121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85725" tIns="42863" rIns="85725" bIns="42863" numCol="1" anchor="t" anchorCtr="0" compatLnSpc="1">
              <a:prstTxWarp prst="textNoShape">
                <a:avLst/>
              </a:prstTxWarp>
            </a:bodyPr>
            <a:lstStyle/>
            <a:p>
              <a:endParaRPr lang="en-US" sz="3375" dirty="0">
                <a:latin typeface="Poppins" panose="00000500000000000000" pitchFamily="2" charset="0"/>
              </a:endParaRPr>
            </a:p>
          </p:txBody>
        </p:sp>
        <p:sp>
          <p:nvSpPr>
            <p:cNvPr id="33" name="Freeform 86">
              <a:extLst>
                <a:ext uri="{FF2B5EF4-FFF2-40B4-BE49-F238E27FC236}">
                  <a16:creationId xmlns:a16="http://schemas.microsoft.com/office/drawing/2014/main" id="{9B402B26-32BB-470A-93BD-5712DA3AE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2443" y="8149430"/>
              <a:ext cx="4617956" cy="2447641"/>
            </a:xfrm>
            <a:custGeom>
              <a:avLst/>
              <a:gdLst>
                <a:gd name="T0" fmla="*/ 1175 w 5185"/>
                <a:gd name="T1" fmla="*/ 0 h 3419"/>
                <a:gd name="T2" fmla="*/ 1301 w 5185"/>
                <a:gd name="T3" fmla="*/ 35 h 3419"/>
                <a:gd name="T4" fmla="*/ 5185 w 5185"/>
                <a:gd name="T5" fmla="*/ 1126 h 3419"/>
                <a:gd name="T6" fmla="*/ 5185 w 5185"/>
                <a:gd name="T7" fmla="*/ 3419 h 3419"/>
                <a:gd name="T8" fmla="*/ 126 w 5185"/>
                <a:gd name="T9" fmla="*/ 1999 h 3419"/>
                <a:gd name="T10" fmla="*/ 0 w 5185"/>
                <a:gd name="T11" fmla="*/ 1963 h 3419"/>
                <a:gd name="T12" fmla="*/ 1175 w 5185"/>
                <a:gd name="T13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85" h="3419">
                  <a:moveTo>
                    <a:pt x="1175" y="0"/>
                  </a:moveTo>
                  <a:lnTo>
                    <a:pt x="1301" y="35"/>
                  </a:lnTo>
                  <a:lnTo>
                    <a:pt x="5185" y="1126"/>
                  </a:lnTo>
                  <a:lnTo>
                    <a:pt x="5185" y="3419"/>
                  </a:lnTo>
                  <a:lnTo>
                    <a:pt x="126" y="1999"/>
                  </a:lnTo>
                  <a:lnTo>
                    <a:pt x="0" y="1963"/>
                  </a:lnTo>
                  <a:lnTo>
                    <a:pt x="117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85725" tIns="42863" rIns="85725" bIns="42863" numCol="1" anchor="t" anchorCtr="0" compatLnSpc="1">
              <a:prstTxWarp prst="textNoShape">
                <a:avLst/>
              </a:prstTxWarp>
            </a:bodyPr>
            <a:lstStyle/>
            <a:p>
              <a:endParaRPr lang="en-US" sz="3375" dirty="0">
                <a:latin typeface="Poppins" panose="00000500000000000000" pitchFamily="2" charset="0"/>
              </a:endParaRPr>
            </a:p>
          </p:txBody>
        </p:sp>
        <p:sp>
          <p:nvSpPr>
            <p:cNvPr id="35" name="Freeform 87">
              <a:extLst>
                <a:ext uri="{FF2B5EF4-FFF2-40B4-BE49-F238E27FC236}">
                  <a16:creationId xmlns:a16="http://schemas.microsoft.com/office/drawing/2014/main" id="{08181696-189B-453F-A632-5023FA6E7E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93556" y="2698751"/>
              <a:ext cx="1736843" cy="2779982"/>
            </a:xfrm>
            <a:custGeom>
              <a:avLst/>
              <a:gdLst>
                <a:gd name="T0" fmla="*/ 1950 w 1950"/>
                <a:gd name="T1" fmla="*/ 0 h 3883"/>
                <a:gd name="T2" fmla="*/ 1950 w 1950"/>
                <a:gd name="T3" fmla="*/ 263 h 3883"/>
                <a:gd name="T4" fmla="*/ 1950 w 1950"/>
                <a:gd name="T5" fmla="*/ 586 h 3883"/>
                <a:gd name="T6" fmla="*/ 1950 w 1950"/>
                <a:gd name="T7" fmla="*/ 829 h 3883"/>
                <a:gd name="T8" fmla="*/ 1950 w 1950"/>
                <a:gd name="T9" fmla="*/ 1075 h 3883"/>
                <a:gd name="T10" fmla="*/ 1950 w 1950"/>
                <a:gd name="T11" fmla="*/ 3883 h 3883"/>
                <a:gd name="T12" fmla="*/ 540 w 1950"/>
                <a:gd name="T13" fmla="*/ 3479 h 3883"/>
                <a:gd name="T14" fmla="*/ 416 w 1950"/>
                <a:gd name="T15" fmla="*/ 3444 h 3883"/>
                <a:gd name="T16" fmla="*/ 294 w 1950"/>
                <a:gd name="T17" fmla="*/ 3409 h 3883"/>
                <a:gd name="T18" fmla="*/ 132 w 1950"/>
                <a:gd name="T19" fmla="*/ 3362 h 3883"/>
                <a:gd name="T20" fmla="*/ 0 w 1950"/>
                <a:gd name="T21" fmla="*/ 3324 h 3883"/>
                <a:gd name="T22" fmla="*/ 1950 w 1950"/>
                <a:gd name="T23" fmla="*/ 0 h 3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50" h="3883">
                  <a:moveTo>
                    <a:pt x="1950" y="0"/>
                  </a:moveTo>
                  <a:lnTo>
                    <a:pt x="1950" y="263"/>
                  </a:lnTo>
                  <a:lnTo>
                    <a:pt x="1950" y="586"/>
                  </a:lnTo>
                  <a:lnTo>
                    <a:pt x="1950" y="829"/>
                  </a:lnTo>
                  <a:lnTo>
                    <a:pt x="1950" y="1075"/>
                  </a:lnTo>
                  <a:lnTo>
                    <a:pt x="1950" y="3883"/>
                  </a:lnTo>
                  <a:lnTo>
                    <a:pt x="540" y="3479"/>
                  </a:lnTo>
                  <a:lnTo>
                    <a:pt x="416" y="3444"/>
                  </a:lnTo>
                  <a:lnTo>
                    <a:pt x="294" y="3409"/>
                  </a:lnTo>
                  <a:lnTo>
                    <a:pt x="132" y="3362"/>
                  </a:lnTo>
                  <a:lnTo>
                    <a:pt x="0" y="3324"/>
                  </a:lnTo>
                  <a:lnTo>
                    <a:pt x="195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85725" tIns="42863" rIns="85725" bIns="42863" numCol="1" anchor="t" anchorCtr="0" compatLnSpc="1">
              <a:prstTxWarp prst="textNoShape">
                <a:avLst/>
              </a:prstTxWarp>
            </a:bodyPr>
            <a:lstStyle/>
            <a:p>
              <a:endParaRPr lang="en-US" sz="3375" dirty="0">
                <a:latin typeface="Poppins" panose="00000500000000000000" pitchFamily="2" charset="0"/>
              </a:endParaRPr>
            </a:p>
          </p:txBody>
        </p:sp>
        <p:sp>
          <p:nvSpPr>
            <p:cNvPr id="37" name="Freeform 88">
              <a:extLst>
                <a:ext uri="{FF2B5EF4-FFF2-40B4-BE49-F238E27FC236}">
                  <a16:creationId xmlns:a16="http://schemas.microsoft.com/office/drawing/2014/main" id="{1DB2FE6A-E496-47AB-B855-EA5FB17E9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93556" y="5079026"/>
              <a:ext cx="1736843" cy="591327"/>
            </a:xfrm>
            <a:custGeom>
              <a:avLst/>
              <a:gdLst>
                <a:gd name="T0" fmla="*/ 1950 w 1950"/>
                <a:gd name="T1" fmla="*/ 559 h 827"/>
                <a:gd name="T2" fmla="*/ 1950 w 1950"/>
                <a:gd name="T3" fmla="*/ 559 h 827"/>
                <a:gd name="T4" fmla="*/ 1950 w 1950"/>
                <a:gd name="T5" fmla="*/ 827 h 827"/>
                <a:gd name="T6" fmla="*/ 0 w 1950"/>
                <a:gd name="T7" fmla="*/ 268 h 827"/>
                <a:gd name="T8" fmla="*/ 0 w 1950"/>
                <a:gd name="T9" fmla="*/ 0 h 827"/>
                <a:gd name="T10" fmla="*/ 1950 w 1950"/>
                <a:gd name="T11" fmla="*/ 559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0" h="827">
                  <a:moveTo>
                    <a:pt x="1950" y="559"/>
                  </a:moveTo>
                  <a:lnTo>
                    <a:pt x="1950" y="559"/>
                  </a:lnTo>
                  <a:lnTo>
                    <a:pt x="1950" y="827"/>
                  </a:lnTo>
                  <a:lnTo>
                    <a:pt x="0" y="268"/>
                  </a:lnTo>
                  <a:lnTo>
                    <a:pt x="0" y="0"/>
                  </a:lnTo>
                  <a:lnTo>
                    <a:pt x="1950" y="55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85725" tIns="42863" rIns="85725" bIns="42863" numCol="1" anchor="t" anchorCtr="0" compatLnSpc="1">
              <a:prstTxWarp prst="textNoShape">
                <a:avLst/>
              </a:prstTxWarp>
            </a:bodyPr>
            <a:lstStyle/>
            <a:p>
              <a:endParaRPr lang="en-US" sz="3375" dirty="0">
                <a:latin typeface="Poppins" panose="00000500000000000000" pitchFamily="2" charset="0"/>
              </a:endParaRPr>
            </a:p>
          </p:txBody>
        </p:sp>
        <p:sp>
          <p:nvSpPr>
            <p:cNvPr id="39" name="Freeform 89">
              <a:extLst>
                <a:ext uri="{FF2B5EF4-FFF2-40B4-BE49-F238E27FC236}">
                  <a16:creationId xmlns:a16="http://schemas.microsoft.com/office/drawing/2014/main" id="{3A1D3A16-AF9F-4722-A6A4-35028BD256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44331" y="6567071"/>
              <a:ext cx="2686068" cy="811389"/>
            </a:xfrm>
            <a:custGeom>
              <a:avLst/>
              <a:gdLst>
                <a:gd name="T0" fmla="*/ 3016 w 3016"/>
                <a:gd name="T1" fmla="*/ 864 h 1133"/>
                <a:gd name="T2" fmla="*/ 3016 w 3016"/>
                <a:gd name="T3" fmla="*/ 864 h 1133"/>
                <a:gd name="T4" fmla="*/ 3016 w 3016"/>
                <a:gd name="T5" fmla="*/ 1133 h 1133"/>
                <a:gd name="T6" fmla="*/ 0 w 3016"/>
                <a:gd name="T7" fmla="*/ 268 h 1133"/>
                <a:gd name="T8" fmla="*/ 0 w 3016"/>
                <a:gd name="T9" fmla="*/ 0 h 1133"/>
                <a:gd name="T10" fmla="*/ 3016 w 3016"/>
                <a:gd name="T11" fmla="*/ 864 h 1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16" h="1133">
                  <a:moveTo>
                    <a:pt x="3016" y="864"/>
                  </a:moveTo>
                  <a:lnTo>
                    <a:pt x="3016" y="864"/>
                  </a:lnTo>
                  <a:lnTo>
                    <a:pt x="3016" y="1133"/>
                  </a:lnTo>
                  <a:lnTo>
                    <a:pt x="0" y="268"/>
                  </a:lnTo>
                  <a:lnTo>
                    <a:pt x="0" y="0"/>
                  </a:lnTo>
                  <a:lnTo>
                    <a:pt x="3016" y="86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85725" tIns="42863" rIns="85725" bIns="42863" numCol="1" anchor="t" anchorCtr="0" compatLnSpc="1">
              <a:prstTxWarp prst="textNoShape">
                <a:avLst/>
              </a:prstTxWarp>
            </a:bodyPr>
            <a:lstStyle/>
            <a:p>
              <a:endParaRPr lang="en-US" sz="3375" dirty="0">
                <a:latin typeface="Poppins" panose="00000500000000000000" pitchFamily="2" charset="0"/>
              </a:endParaRPr>
            </a:p>
          </p:txBody>
        </p:sp>
        <p:sp>
          <p:nvSpPr>
            <p:cNvPr id="41" name="Freeform 90">
              <a:extLst>
                <a:ext uri="{FF2B5EF4-FFF2-40B4-BE49-F238E27FC236}">
                  <a16:creationId xmlns:a16="http://schemas.microsoft.com/office/drawing/2014/main" id="{01BF9C68-9087-4423-B720-61AFEE3E9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82103" y="8062602"/>
              <a:ext cx="3648296" cy="1022471"/>
            </a:xfrm>
            <a:custGeom>
              <a:avLst/>
              <a:gdLst>
                <a:gd name="T0" fmla="*/ 4097 w 4097"/>
                <a:gd name="T1" fmla="*/ 1161 h 1429"/>
                <a:gd name="T2" fmla="*/ 4097 w 4097"/>
                <a:gd name="T3" fmla="*/ 1161 h 1429"/>
                <a:gd name="T4" fmla="*/ 4097 w 4097"/>
                <a:gd name="T5" fmla="*/ 1429 h 1429"/>
                <a:gd name="T6" fmla="*/ 0 w 4097"/>
                <a:gd name="T7" fmla="*/ 268 h 1429"/>
                <a:gd name="T8" fmla="*/ 0 w 4097"/>
                <a:gd name="T9" fmla="*/ 0 h 1429"/>
                <a:gd name="T10" fmla="*/ 4097 w 4097"/>
                <a:gd name="T11" fmla="*/ 1161 h 1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97" h="1429">
                  <a:moveTo>
                    <a:pt x="4097" y="1161"/>
                  </a:moveTo>
                  <a:lnTo>
                    <a:pt x="4097" y="1161"/>
                  </a:lnTo>
                  <a:lnTo>
                    <a:pt x="4097" y="1429"/>
                  </a:lnTo>
                  <a:lnTo>
                    <a:pt x="0" y="268"/>
                  </a:lnTo>
                  <a:lnTo>
                    <a:pt x="0" y="0"/>
                  </a:lnTo>
                  <a:lnTo>
                    <a:pt x="4097" y="116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85725" tIns="42863" rIns="85725" bIns="42863" numCol="1" anchor="t" anchorCtr="0" compatLnSpc="1">
              <a:prstTxWarp prst="textNoShape">
                <a:avLst/>
              </a:prstTxWarp>
            </a:bodyPr>
            <a:lstStyle/>
            <a:p>
              <a:endParaRPr lang="en-US" sz="3375" dirty="0">
                <a:latin typeface="Poppins" panose="00000500000000000000" pitchFamily="2" charset="0"/>
              </a:endParaRPr>
            </a:p>
          </p:txBody>
        </p:sp>
        <p:sp>
          <p:nvSpPr>
            <p:cNvPr id="43" name="Freeform 91">
              <a:extLst>
                <a:ext uri="{FF2B5EF4-FFF2-40B4-BE49-F238E27FC236}">
                  <a16:creationId xmlns:a16="http://schemas.microsoft.com/office/drawing/2014/main" id="{DB418BB3-CFF8-42A5-A846-7189F17FD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2443" y="9555139"/>
              <a:ext cx="4617956" cy="1235049"/>
            </a:xfrm>
            <a:custGeom>
              <a:avLst/>
              <a:gdLst>
                <a:gd name="T0" fmla="*/ 5185 w 5185"/>
                <a:gd name="T1" fmla="*/ 1458 h 1726"/>
                <a:gd name="T2" fmla="*/ 5185 w 5185"/>
                <a:gd name="T3" fmla="*/ 1458 h 1726"/>
                <a:gd name="T4" fmla="*/ 5185 w 5185"/>
                <a:gd name="T5" fmla="*/ 1726 h 1726"/>
                <a:gd name="T6" fmla="*/ 0 w 5185"/>
                <a:gd name="T7" fmla="*/ 268 h 1726"/>
                <a:gd name="T8" fmla="*/ 0 w 5185"/>
                <a:gd name="T9" fmla="*/ 0 h 1726"/>
                <a:gd name="T10" fmla="*/ 5185 w 5185"/>
                <a:gd name="T11" fmla="*/ 1458 h 1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5" h="1726">
                  <a:moveTo>
                    <a:pt x="5185" y="1458"/>
                  </a:moveTo>
                  <a:lnTo>
                    <a:pt x="5185" y="1458"/>
                  </a:lnTo>
                  <a:lnTo>
                    <a:pt x="5185" y="1726"/>
                  </a:lnTo>
                  <a:lnTo>
                    <a:pt x="0" y="268"/>
                  </a:lnTo>
                  <a:lnTo>
                    <a:pt x="0" y="0"/>
                  </a:lnTo>
                  <a:lnTo>
                    <a:pt x="5185" y="145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85725" tIns="42863" rIns="85725" bIns="42863" numCol="1" anchor="t" anchorCtr="0" compatLnSpc="1">
              <a:prstTxWarp prst="textNoShape">
                <a:avLst/>
              </a:prstTxWarp>
            </a:bodyPr>
            <a:lstStyle/>
            <a:p>
              <a:endParaRPr lang="en-US" sz="3375" dirty="0">
                <a:latin typeface="Poppins" panose="00000500000000000000" pitchFamily="2" charset="0"/>
              </a:endParaRPr>
            </a:p>
          </p:txBody>
        </p:sp>
        <p:sp>
          <p:nvSpPr>
            <p:cNvPr id="45" name="Freeform 92">
              <a:extLst>
                <a:ext uri="{FF2B5EF4-FFF2-40B4-BE49-F238E27FC236}">
                  <a16:creationId xmlns:a16="http://schemas.microsoft.com/office/drawing/2014/main" id="{29D8A455-343A-4A9B-94D7-6FE2407BA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0215" y="11043185"/>
              <a:ext cx="5580184" cy="1453615"/>
            </a:xfrm>
            <a:custGeom>
              <a:avLst/>
              <a:gdLst>
                <a:gd name="T0" fmla="*/ 6266 w 6266"/>
                <a:gd name="T1" fmla="*/ 1764 h 2032"/>
                <a:gd name="T2" fmla="*/ 6266 w 6266"/>
                <a:gd name="T3" fmla="*/ 1764 h 2032"/>
                <a:gd name="T4" fmla="*/ 6266 w 6266"/>
                <a:gd name="T5" fmla="*/ 2032 h 2032"/>
                <a:gd name="T6" fmla="*/ 0 w 6266"/>
                <a:gd name="T7" fmla="*/ 268 h 2032"/>
                <a:gd name="T8" fmla="*/ 0 w 6266"/>
                <a:gd name="T9" fmla="*/ 0 h 2032"/>
                <a:gd name="T10" fmla="*/ 6266 w 6266"/>
                <a:gd name="T11" fmla="*/ 1764 h 2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66" h="2032">
                  <a:moveTo>
                    <a:pt x="6266" y="1764"/>
                  </a:moveTo>
                  <a:lnTo>
                    <a:pt x="6266" y="1764"/>
                  </a:lnTo>
                  <a:lnTo>
                    <a:pt x="6266" y="2032"/>
                  </a:lnTo>
                  <a:lnTo>
                    <a:pt x="0" y="268"/>
                  </a:lnTo>
                  <a:lnTo>
                    <a:pt x="0" y="0"/>
                  </a:lnTo>
                  <a:lnTo>
                    <a:pt x="6266" y="176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85725" tIns="42863" rIns="85725" bIns="42863" numCol="1" anchor="t" anchorCtr="0" compatLnSpc="1">
              <a:prstTxWarp prst="textNoShape">
                <a:avLst/>
              </a:prstTxWarp>
            </a:bodyPr>
            <a:lstStyle/>
            <a:p>
              <a:endParaRPr lang="en-US" sz="3375" dirty="0">
                <a:latin typeface="Poppins" panose="00000500000000000000" pitchFamily="2" charset="0"/>
              </a:endParaRPr>
            </a:p>
          </p:txBody>
        </p:sp>
      </p:grpSp>
      <p:sp>
        <p:nvSpPr>
          <p:cNvPr id="47" name="Rectangle 452">
            <a:extLst>
              <a:ext uri="{FF2B5EF4-FFF2-40B4-BE49-F238E27FC236}">
                <a16:creationId xmlns:a16="http://schemas.microsoft.com/office/drawing/2014/main" id="{75E35CEA-E6D0-4A2C-A440-174858431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8269" y="6515998"/>
            <a:ext cx="1926560" cy="10877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sz="3375" dirty="0">
              <a:latin typeface="Poppins" panose="00000500000000000000" pitchFamily="2" charset="0"/>
            </a:endParaRPr>
          </a:p>
        </p:txBody>
      </p:sp>
      <p:sp>
        <p:nvSpPr>
          <p:cNvPr id="49" name="Rectangle 455">
            <a:extLst>
              <a:ext uri="{FF2B5EF4-FFF2-40B4-BE49-F238E27FC236}">
                <a16:creationId xmlns:a16="http://schemas.microsoft.com/office/drawing/2014/main" id="{0A2E92B4-D4B2-45F2-B5FA-49BD82382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8269" y="8080924"/>
            <a:ext cx="1926560" cy="10877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sz="3375" dirty="0">
              <a:latin typeface="Poppins" panose="00000500000000000000" pitchFamily="2" charset="0"/>
            </a:endParaRPr>
          </a:p>
        </p:txBody>
      </p:sp>
      <p:sp>
        <p:nvSpPr>
          <p:cNvPr id="51" name="Rectangle 458">
            <a:extLst>
              <a:ext uri="{FF2B5EF4-FFF2-40B4-BE49-F238E27FC236}">
                <a16:creationId xmlns:a16="http://schemas.microsoft.com/office/drawing/2014/main" id="{5F6AAD90-6CB6-4F35-B33A-750C2424E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8269" y="9669852"/>
            <a:ext cx="1926560" cy="10877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sz="3375" dirty="0">
              <a:latin typeface="Poppins" panose="00000500000000000000" pitchFamily="2" charset="0"/>
            </a:endParaRPr>
          </a:p>
        </p:txBody>
      </p:sp>
      <p:sp>
        <p:nvSpPr>
          <p:cNvPr id="53" name="Rectangle 461">
            <a:extLst>
              <a:ext uri="{FF2B5EF4-FFF2-40B4-BE49-F238E27FC236}">
                <a16:creationId xmlns:a16="http://schemas.microsoft.com/office/drawing/2014/main" id="{1492627B-4C5C-4049-9499-098B9FB45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8269" y="11224497"/>
            <a:ext cx="1926560" cy="10877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sz="3375" dirty="0">
              <a:latin typeface="Poppins" panose="00000500000000000000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6EAB4E1-0ED8-4114-9782-580607540241}"/>
              </a:ext>
            </a:extLst>
          </p:cNvPr>
          <p:cNvSpPr txBox="1"/>
          <p:nvPr/>
        </p:nvSpPr>
        <p:spPr>
          <a:xfrm>
            <a:off x="8045116" y="4903299"/>
            <a:ext cx="1608694" cy="11567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8325"/>
              </a:lnSpc>
            </a:pPr>
            <a:r>
              <a:rPr lang="en-US" sz="6375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01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06985A6-A925-4C7C-9CC3-780379BF46E5}"/>
              </a:ext>
            </a:extLst>
          </p:cNvPr>
          <p:cNvSpPr txBox="1"/>
          <p:nvPr/>
        </p:nvSpPr>
        <p:spPr>
          <a:xfrm>
            <a:off x="8045116" y="6497076"/>
            <a:ext cx="1608694" cy="11567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8325"/>
              </a:lnSpc>
            </a:pPr>
            <a:r>
              <a:rPr lang="en-US" sz="6375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02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3F1F375-9B14-4058-8F3B-73A706483B4D}"/>
              </a:ext>
            </a:extLst>
          </p:cNvPr>
          <p:cNvSpPr txBox="1"/>
          <p:nvPr/>
        </p:nvSpPr>
        <p:spPr>
          <a:xfrm>
            <a:off x="8045115" y="8062844"/>
            <a:ext cx="1608694" cy="11567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8325"/>
              </a:lnSpc>
            </a:pPr>
            <a:r>
              <a:rPr lang="en-US" sz="6375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03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28CF870-86CC-4D50-AFED-C267A436254E}"/>
              </a:ext>
            </a:extLst>
          </p:cNvPr>
          <p:cNvSpPr txBox="1"/>
          <p:nvPr/>
        </p:nvSpPr>
        <p:spPr>
          <a:xfrm>
            <a:off x="8045115" y="9667246"/>
            <a:ext cx="1608694" cy="11567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8325"/>
              </a:lnSpc>
            </a:pPr>
            <a:r>
              <a:rPr lang="en-US" sz="6375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04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1DD7E38-0F98-494B-B47B-0D07AD4DB582}"/>
              </a:ext>
            </a:extLst>
          </p:cNvPr>
          <p:cNvSpPr txBox="1"/>
          <p:nvPr/>
        </p:nvSpPr>
        <p:spPr>
          <a:xfrm>
            <a:off x="8045116" y="11217399"/>
            <a:ext cx="1608692" cy="11567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8325"/>
              </a:lnSpc>
            </a:pPr>
            <a:r>
              <a:rPr lang="en-US" sz="6375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05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9A51CF3-EAB9-4C4F-A66E-128F74E81E5D}"/>
              </a:ext>
            </a:extLst>
          </p:cNvPr>
          <p:cNvSpPr txBox="1"/>
          <p:nvPr/>
        </p:nvSpPr>
        <p:spPr>
          <a:xfrm>
            <a:off x="3926326" y="1711815"/>
            <a:ext cx="17162471" cy="21236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4861"/>
                </a:solidFill>
                <a:cs typeface="Poppins" pitchFamily="2" charset="77"/>
              </a:rPr>
              <a:t>Основными документами, регламентирующими организацию образовательного процесса в сетевой форме, являются:</a:t>
            </a:r>
            <a:endParaRPr lang="en-US" sz="4400" b="1" dirty="0">
              <a:solidFill>
                <a:srgbClr val="004861"/>
              </a:solidFill>
              <a:cs typeface="Poppins" pitchFamily="2" charset="77"/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06" y="446201"/>
            <a:ext cx="4745746" cy="719329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0799" y="169557"/>
            <a:ext cx="5100178" cy="1272616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49A51CF3-EAB9-4C4F-A66E-128F74E81E5D}"/>
              </a:ext>
            </a:extLst>
          </p:cNvPr>
          <p:cNvSpPr txBox="1"/>
          <p:nvPr/>
        </p:nvSpPr>
        <p:spPr>
          <a:xfrm>
            <a:off x="14855988" y="4881496"/>
            <a:ext cx="8170299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  <a:cs typeface="Poppins" pitchFamily="2" charset="77"/>
              </a:rPr>
              <a:t>Положение об организации образовательного процесса с использованием сетевых форм реализации образовательных программ </a:t>
            </a:r>
          </a:p>
        </p:txBody>
      </p:sp>
      <p:sp>
        <p:nvSpPr>
          <p:cNvPr id="48" name="Rectangle 73">
            <a:extLst>
              <a:ext uri="{FF2B5EF4-FFF2-40B4-BE49-F238E27FC236}">
                <a16:creationId xmlns:a16="http://schemas.microsoft.com/office/drawing/2014/main" id="{50C67A1A-7D21-45C3-8696-0587525D587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4185228" y="5484565"/>
            <a:ext cx="11052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sz="3375" dirty="0">
              <a:latin typeface="Poppins" panose="00000500000000000000" pitchFamily="2" charset="0"/>
            </a:endParaRPr>
          </a:p>
        </p:txBody>
      </p:sp>
      <p:sp>
        <p:nvSpPr>
          <p:cNvPr id="50" name="Rectangle 79">
            <a:extLst>
              <a:ext uri="{FF2B5EF4-FFF2-40B4-BE49-F238E27FC236}">
                <a16:creationId xmlns:a16="http://schemas.microsoft.com/office/drawing/2014/main" id="{A6D4F32F-2D3E-4219-84CB-1ECDA57378C5}"/>
              </a:ext>
            </a:extLst>
          </p:cNvPr>
          <p:cNvSpPr>
            <a:spLocks noChangeArrowheads="1"/>
          </p:cNvSpPr>
          <p:nvPr/>
        </p:nvSpPr>
        <p:spPr bwMode="auto">
          <a:xfrm rot="16200000" flipV="1">
            <a:off x="14207369" y="7028666"/>
            <a:ext cx="1106635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sz="3375" dirty="0">
              <a:latin typeface="Poppins" panose="00000500000000000000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9A51CF3-EAB9-4C4F-A66E-128F74E81E5D}"/>
              </a:ext>
            </a:extLst>
          </p:cNvPr>
          <p:cNvSpPr txBox="1"/>
          <p:nvPr/>
        </p:nvSpPr>
        <p:spPr>
          <a:xfrm>
            <a:off x="14855987" y="6658886"/>
            <a:ext cx="8170299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cs typeface="Poppins" pitchFamily="2" charset="77"/>
              </a:rPr>
              <a:t>Договор о сетевой форме реализации образовательной программы </a:t>
            </a:r>
            <a:endParaRPr lang="ru-RU" sz="2400" dirty="0">
              <a:solidFill>
                <a:schemeClr val="tx2"/>
              </a:solidFill>
              <a:cs typeface="Poppins" pitchFamily="2" charset="77"/>
            </a:endParaRPr>
          </a:p>
        </p:txBody>
      </p:sp>
      <p:sp>
        <p:nvSpPr>
          <p:cNvPr id="54" name="Rectangle 75">
            <a:extLst>
              <a:ext uri="{FF2B5EF4-FFF2-40B4-BE49-F238E27FC236}">
                <a16:creationId xmlns:a16="http://schemas.microsoft.com/office/drawing/2014/main" id="{961759A3-BBF5-4B4C-8AEC-EBAA0068575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4207792" y="8592880"/>
            <a:ext cx="1105794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sz="3375" dirty="0">
              <a:latin typeface="Poppins" panose="00000500000000000000" pitchFamily="2" charset="0"/>
            </a:endParaRPr>
          </a:p>
        </p:txBody>
      </p:sp>
      <p:sp>
        <p:nvSpPr>
          <p:cNvPr id="56" name="Rectangle 81">
            <a:extLst>
              <a:ext uri="{FF2B5EF4-FFF2-40B4-BE49-F238E27FC236}">
                <a16:creationId xmlns:a16="http://schemas.microsoft.com/office/drawing/2014/main" id="{AA795E8A-B8F9-43BC-885D-BC0E3BED3521}"/>
              </a:ext>
            </a:extLst>
          </p:cNvPr>
          <p:cNvSpPr>
            <a:spLocks noChangeArrowheads="1"/>
          </p:cNvSpPr>
          <p:nvPr/>
        </p:nvSpPr>
        <p:spPr bwMode="auto">
          <a:xfrm rot="16200000" flipV="1">
            <a:off x="14216832" y="10190849"/>
            <a:ext cx="108771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sz="3375" dirty="0">
              <a:latin typeface="Poppins" panose="00000500000000000000" pitchFamily="2" charset="0"/>
            </a:endParaRPr>
          </a:p>
        </p:txBody>
      </p:sp>
      <p:sp>
        <p:nvSpPr>
          <p:cNvPr id="58" name="Rectangle 77">
            <a:extLst>
              <a:ext uri="{FF2B5EF4-FFF2-40B4-BE49-F238E27FC236}">
                <a16:creationId xmlns:a16="http://schemas.microsoft.com/office/drawing/2014/main" id="{E7E48CB8-B2B9-4558-96BD-DAA59596652A}"/>
              </a:ext>
            </a:extLst>
          </p:cNvPr>
          <p:cNvSpPr>
            <a:spLocks noChangeArrowheads="1"/>
          </p:cNvSpPr>
          <p:nvPr/>
        </p:nvSpPr>
        <p:spPr bwMode="auto">
          <a:xfrm rot="16200000" flipV="1">
            <a:off x="14230378" y="11754683"/>
            <a:ext cx="1069335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sz="3375" dirty="0">
              <a:latin typeface="Poppins" panose="00000500000000000000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9A51CF3-EAB9-4C4F-A66E-128F74E81E5D}"/>
              </a:ext>
            </a:extLst>
          </p:cNvPr>
          <p:cNvSpPr txBox="1"/>
          <p:nvPr/>
        </p:nvSpPr>
        <p:spPr>
          <a:xfrm>
            <a:off x="14855988" y="8223809"/>
            <a:ext cx="8170299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cs typeface="Poppins" pitchFamily="2" charset="77"/>
              </a:rPr>
              <a:t>Общий учебный план (индивидуальный учебный план)</a:t>
            </a:r>
            <a:endParaRPr lang="ru-RU" sz="2400" dirty="0">
              <a:solidFill>
                <a:schemeClr val="tx2"/>
              </a:solidFill>
              <a:cs typeface="Poppins" pitchFamily="2" charset="77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9A51CF3-EAB9-4C4F-A66E-128F74E81E5D}"/>
              </a:ext>
            </a:extLst>
          </p:cNvPr>
          <p:cNvSpPr txBox="1"/>
          <p:nvPr/>
        </p:nvSpPr>
        <p:spPr>
          <a:xfrm>
            <a:off x="14855986" y="9623644"/>
            <a:ext cx="8170299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cs typeface="Poppins" pitchFamily="2" charset="77"/>
              </a:rPr>
              <a:t>Годовой календарный учебный график (индивидуальный годовой </a:t>
            </a:r>
            <a:r>
              <a:rPr lang="ru-RU" sz="2400" dirty="0">
                <a:solidFill>
                  <a:schemeClr val="tx2"/>
                </a:solidFill>
                <a:cs typeface="Poppins" pitchFamily="2" charset="77"/>
              </a:rPr>
              <a:t>календарный учебный </a:t>
            </a:r>
            <a:r>
              <a:rPr lang="ru-RU" sz="2400" dirty="0" smtClean="0">
                <a:solidFill>
                  <a:schemeClr val="tx2"/>
                </a:solidFill>
                <a:cs typeface="Poppins" pitchFamily="2" charset="77"/>
              </a:rPr>
              <a:t>график)</a:t>
            </a:r>
            <a:endParaRPr lang="ru-RU" sz="2400" dirty="0">
              <a:solidFill>
                <a:schemeClr val="tx2"/>
              </a:solidFill>
              <a:cs typeface="Poppins" pitchFamily="2" charset="77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9A51CF3-EAB9-4C4F-A66E-128F74E81E5D}"/>
              </a:ext>
            </a:extLst>
          </p:cNvPr>
          <p:cNvSpPr txBox="1"/>
          <p:nvPr/>
        </p:nvSpPr>
        <p:spPr>
          <a:xfrm>
            <a:off x="14855985" y="11378804"/>
            <a:ext cx="8170299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cs typeface="Poppins" pitchFamily="2" charset="77"/>
              </a:rPr>
              <a:t>Расписание занятий (индивидуальное расписание занятий)</a:t>
            </a:r>
            <a:endParaRPr lang="ru-RU" sz="2400" dirty="0">
              <a:solidFill>
                <a:schemeClr val="tx2"/>
              </a:solidFill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4831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9">
            <a:extLst>
              <a:ext uri="{FF2B5EF4-FFF2-40B4-BE49-F238E27FC236}">
                <a16:creationId xmlns:a16="http://schemas.microsoft.com/office/drawing/2014/main" id="{75EC80FB-08CC-482B-9479-8C6099408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7405" y="6977785"/>
            <a:ext cx="6139727" cy="1230788"/>
          </a:xfrm>
          <a:prstGeom prst="roundRect">
            <a:avLst>
              <a:gd name="adj" fmla="val 11571"/>
            </a:avLst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anose="00000500000000000000" pitchFamily="2" charset="0"/>
            </a:endParaRPr>
          </a:p>
        </p:txBody>
      </p:sp>
      <p:sp>
        <p:nvSpPr>
          <p:cNvPr id="27" name="Freeform 79">
            <a:extLst>
              <a:ext uri="{FF2B5EF4-FFF2-40B4-BE49-F238E27FC236}">
                <a16:creationId xmlns:a16="http://schemas.microsoft.com/office/drawing/2014/main" id="{AE810A57-22AD-4143-A7F3-D6E5AC4FE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9994" y="5559198"/>
            <a:ext cx="1981464" cy="1591273"/>
          </a:xfrm>
          <a:custGeom>
            <a:avLst/>
            <a:gdLst>
              <a:gd name="T0" fmla="*/ 241874 w 2170"/>
              <a:gd name="T1" fmla="*/ 275721 h 1279"/>
              <a:gd name="T2" fmla="*/ 241874 w 2170"/>
              <a:gd name="T3" fmla="*/ 7559 h 1279"/>
              <a:gd name="T4" fmla="*/ 780690 w 2170"/>
              <a:gd name="T5" fmla="*/ 7559 h 1279"/>
              <a:gd name="T6" fmla="*/ 780690 w 2170"/>
              <a:gd name="T7" fmla="*/ 0 h 1279"/>
              <a:gd name="T8" fmla="*/ 234315 w 2170"/>
              <a:gd name="T9" fmla="*/ 0 h 1279"/>
              <a:gd name="T10" fmla="*/ 234315 w 2170"/>
              <a:gd name="T11" fmla="*/ 272122 h 1279"/>
              <a:gd name="T12" fmla="*/ 0 w 2170"/>
              <a:gd name="T13" fmla="*/ 454616 h 1279"/>
              <a:gd name="T14" fmla="*/ 0 w 2170"/>
              <a:gd name="T15" fmla="*/ 454616 h 1279"/>
              <a:gd name="T16" fmla="*/ 5039 w 2170"/>
              <a:gd name="T17" fmla="*/ 460015 h 1279"/>
              <a:gd name="T18" fmla="*/ 241874 w 2170"/>
              <a:gd name="T19" fmla="*/ 275721 h 12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70" h="1279">
                <a:moveTo>
                  <a:pt x="672" y="766"/>
                </a:moveTo>
                <a:lnTo>
                  <a:pt x="672" y="21"/>
                </a:lnTo>
                <a:lnTo>
                  <a:pt x="2169" y="21"/>
                </a:lnTo>
                <a:lnTo>
                  <a:pt x="2169" y="0"/>
                </a:lnTo>
                <a:lnTo>
                  <a:pt x="651" y="0"/>
                </a:lnTo>
                <a:lnTo>
                  <a:pt x="651" y="756"/>
                </a:lnTo>
                <a:lnTo>
                  <a:pt x="0" y="1263"/>
                </a:lnTo>
                <a:cubicBezTo>
                  <a:pt x="5" y="1268"/>
                  <a:pt x="10" y="1273"/>
                  <a:pt x="14" y="1278"/>
                </a:cubicBezTo>
                <a:lnTo>
                  <a:pt x="672" y="766"/>
                </a:lnTo>
              </a:path>
            </a:pathLst>
          </a:custGeom>
          <a:solidFill>
            <a:srgbClr val="FFBA43"/>
          </a:solidFill>
          <a:ln>
            <a:solidFill>
              <a:srgbClr val="FFBA43"/>
            </a:solidFill>
          </a:ln>
          <a:effectLst/>
        </p:spPr>
        <p:txBody>
          <a:bodyPr wrap="none" anchor="ctr"/>
          <a:lstStyle/>
          <a:p>
            <a:endParaRPr lang="en-US" sz="3374" dirty="0">
              <a:latin typeface="Poppins" panose="00000500000000000000" pitchFamily="2" charset="0"/>
            </a:endParaRPr>
          </a:p>
        </p:txBody>
      </p:sp>
      <p:sp>
        <p:nvSpPr>
          <p:cNvPr id="29" name="Freeform 80">
            <a:extLst>
              <a:ext uri="{FF2B5EF4-FFF2-40B4-BE49-F238E27FC236}">
                <a16:creationId xmlns:a16="http://schemas.microsoft.com/office/drawing/2014/main" id="{D7E7FAEC-9C82-43D1-B56A-6CE5C787B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78575" y="7512455"/>
            <a:ext cx="1561036" cy="556171"/>
          </a:xfrm>
          <a:custGeom>
            <a:avLst/>
            <a:gdLst>
              <a:gd name="T0" fmla="*/ 0 w 1770"/>
              <a:gd name="T1" fmla="*/ 164606 h 476"/>
              <a:gd name="T2" fmla="*/ 0 w 1770"/>
              <a:gd name="T3" fmla="*/ 164606 h 476"/>
              <a:gd name="T4" fmla="*/ 2877 w 1770"/>
              <a:gd name="T5" fmla="*/ 171090 h 476"/>
              <a:gd name="T6" fmla="*/ 320452 w 1770"/>
              <a:gd name="T7" fmla="*/ 7204 h 476"/>
              <a:gd name="T8" fmla="*/ 636228 w 1770"/>
              <a:gd name="T9" fmla="*/ 7204 h 476"/>
              <a:gd name="T10" fmla="*/ 636228 w 1770"/>
              <a:gd name="T11" fmla="*/ 0 h 476"/>
              <a:gd name="T12" fmla="*/ 318654 w 1770"/>
              <a:gd name="T13" fmla="*/ 0 h 476"/>
              <a:gd name="T14" fmla="*/ 0 w 1770"/>
              <a:gd name="T15" fmla="*/ 164606 h 4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770" h="476">
                <a:moveTo>
                  <a:pt x="0" y="457"/>
                </a:moveTo>
                <a:lnTo>
                  <a:pt x="0" y="457"/>
                </a:lnTo>
                <a:cubicBezTo>
                  <a:pt x="3" y="463"/>
                  <a:pt x="6" y="469"/>
                  <a:pt x="8" y="475"/>
                </a:cubicBezTo>
                <a:lnTo>
                  <a:pt x="891" y="20"/>
                </a:lnTo>
                <a:lnTo>
                  <a:pt x="1769" y="20"/>
                </a:lnTo>
                <a:lnTo>
                  <a:pt x="1769" y="0"/>
                </a:lnTo>
                <a:lnTo>
                  <a:pt x="886" y="0"/>
                </a:lnTo>
                <a:lnTo>
                  <a:pt x="0" y="457"/>
                </a:lnTo>
              </a:path>
            </a:pathLst>
          </a:custGeom>
          <a:solidFill>
            <a:srgbClr val="FFBA43"/>
          </a:solidFill>
          <a:ln>
            <a:solidFill>
              <a:srgbClr val="FFBA43"/>
            </a:solidFill>
          </a:ln>
          <a:effectLst/>
        </p:spPr>
        <p:txBody>
          <a:bodyPr wrap="none" anchor="ctr"/>
          <a:lstStyle/>
          <a:p>
            <a:endParaRPr lang="en-US" sz="3374" dirty="0">
              <a:latin typeface="Poppins" panose="00000500000000000000" pitchFamily="2" charset="0"/>
            </a:endParaRPr>
          </a:p>
        </p:txBody>
      </p:sp>
      <p:sp>
        <p:nvSpPr>
          <p:cNvPr id="45" name="Freeform 83">
            <a:extLst>
              <a:ext uri="{FF2B5EF4-FFF2-40B4-BE49-F238E27FC236}">
                <a16:creationId xmlns:a16="http://schemas.microsoft.com/office/drawing/2014/main" id="{12D88327-F39D-40DA-8793-3664DF66750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775869" y="10460932"/>
            <a:ext cx="1462757" cy="925463"/>
          </a:xfrm>
          <a:custGeom>
            <a:avLst/>
            <a:gdLst>
              <a:gd name="T0" fmla="*/ 336900 w 1824"/>
              <a:gd name="T1" fmla="*/ 171854 h 500"/>
              <a:gd name="T2" fmla="*/ 3243 w 1824"/>
              <a:gd name="T3" fmla="*/ 0 h 500"/>
              <a:gd name="T4" fmla="*/ 3243 w 1824"/>
              <a:gd name="T5" fmla="*/ 0 h 500"/>
              <a:gd name="T6" fmla="*/ 0 w 1824"/>
              <a:gd name="T7" fmla="*/ 6458 h 500"/>
              <a:gd name="T8" fmla="*/ 335098 w 1824"/>
              <a:gd name="T9" fmla="*/ 179029 h 500"/>
              <a:gd name="T10" fmla="*/ 656865 w 1824"/>
              <a:gd name="T11" fmla="*/ 179029 h 500"/>
              <a:gd name="T12" fmla="*/ 656865 w 1824"/>
              <a:gd name="T13" fmla="*/ 171854 h 500"/>
              <a:gd name="T14" fmla="*/ 336900 w 1824"/>
              <a:gd name="T15" fmla="*/ 171854 h 5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824" h="500">
                <a:moveTo>
                  <a:pt x="935" y="479"/>
                </a:moveTo>
                <a:lnTo>
                  <a:pt x="9" y="0"/>
                </a:lnTo>
                <a:cubicBezTo>
                  <a:pt x="6" y="6"/>
                  <a:pt x="3" y="12"/>
                  <a:pt x="0" y="18"/>
                </a:cubicBezTo>
                <a:lnTo>
                  <a:pt x="930" y="499"/>
                </a:lnTo>
                <a:lnTo>
                  <a:pt x="1823" y="499"/>
                </a:lnTo>
                <a:lnTo>
                  <a:pt x="1823" y="479"/>
                </a:lnTo>
                <a:lnTo>
                  <a:pt x="935" y="479"/>
                </a:lnTo>
              </a:path>
            </a:pathLst>
          </a:custGeom>
          <a:solidFill>
            <a:srgbClr val="B1C3CA"/>
          </a:solidFill>
          <a:ln>
            <a:solidFill>
              <a:srgbClr val="B1C3CA"/>
            </a:solidFill>
          </a:ln>
          <a:effectLst/>
        </p:spPr>
        <p:txBody>
          <a:bodyPr wrap="none" anchor="ctr"/>
          <a:lstStyle/>
          <a:p>
            <a:endParaRPr lang="en-US" sz="3374" dirty="0">
              <a:latin typeface="Poppins" panose="00000500000000000000" pitchFamily="2" charset="0"/>
            </a:endParaRPr>
          </a:p>
        </p:txBody>
      </p:sp>
      <p:sp>
        <p:nvSpPr>
          <p:cNvPr id="44" name="Freeform 80">
            <a:extLst>
              <a:ext uri="{FF2B5EF4-FFF2-40B4-BE49-F238E27FC236}">
                <a16:creationId xmlns:a16="http://schemas.microsoft.com/office/drawing/2014/main" id="{D7E7FAEC-9C82-43D1-B56A-6CE5C787BAA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793336" y="7593179"/>
            <a:ext cx="1380517" cy="556171"/>
          </a:xfrm>
          <a:custGeom>
            <a:avLst/>
            <a:gdLst>
              <a:gd name="T0" fmla="*/ 0 w 1770"/>
              <a:gd name="T1" fmla="*/ 164606 h 476"/>
              <a:gd name="T2" fmla="*/ 0 w 1770"/>
              <a:gd name="T3" fmla="*/ 164606 h 476"/>
              <a:gd name="T4" fmla="*/ 2877 w 1770"/>
              <a:gd name="T5" fmla="*/ 171090 h 476"/>
              <a:gd name="T6" fmla="*/ 320452 w 1770"/>
              <a:gd name="T7" fmla="*/ 7204 h 476"/>
              <a:gd name="T8" fmla="*/ 636228 w 1770"/>
              <a:gd name="T9" fmla="*/ 7204 h 476"/>
              <a:gd name="T10" fmla="*/ 636228 w 1770"/>
              <a:gd name="T11" fmla="*/ 0 h 476"/>
              <a:gd name="T12" fmla="*/ 318654 w 1770"/>
              <a:gd name="T13" fmla="*/ 0 h 476"/>
              <a:gd name="T14" fmla="*/ 0 w 1770"/>
              <a:gd name="T15" fmla="*/ 164606 h 4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770" h="476">
                <a:moveTo>
                  <a:pt x="0" y="457"/>
                </a:moveTo>
                <a:lnTo>
                  <a:pt x="0" y="457"/>
                </a:lnTo>
                <a:cubicBezTo>
                  <a:pt x="3" y="463"/>
                  <a:pt x="6" y="469"/>
                  <a:pt x="8" y="475"/>
                </a:cubicBezTo>
                <a:lnTo>
                  <a:pt x="891" y="20"/>
                </a:lnTo>
                <a:lnTo>
                  <a:pt x="1769" y="20"/>
                </a:lnTo>
                <a:lnTo>
                  <a:pt x="1769" y="0"/>
                </a:lnTo>
                <a:lnTo>
                  <a:pt x="886" y="0"/>
                </a:lnTo>
                <a:lnTo>
                  <a:pt x="0" y="457"/>
                </a:lnTo>
              </a:path>
            </a:pathLst>
          </a:custGeom>
          <a:solidFill>
            <a:srgbClr val="48C8F5"/>
          </a:solidFill>
          <a:ln>
            <a:solidFill>
              <a:srgbClr val="48C8F5"/>
            </a:solidFill>
          </a:ln>
          <a:effectLst/>
        </p:spPr>
        <p:txBody>
          <a:bodyPr wrap="none" anchor="ctr"/>
          <a:lstStyle/>
          <a:p>
            <a:endParaRPr lang="en-US" sz="3374" dirty="0">
              <a:latin typeface="Poppins" panose="00000500000000000000" pitchFamily="2" charset="0"/>
            </a:endParaRPr>
          </a:p>
        </p:txBody>
      </p:sp>
      <p:sp>
        <p:nvSpPr>
          <p:cNvPr id="40" name="Freeform 79">
            <a:extLst>
              <a:ext uri="{FF2B5EF4-FFF2-40B4-BE49-F238E27FC236}">
                <a16:creationId xmlns:a16="http://schemas.microsoft.com/office/drawing/2014/main" id="{AE810A57-22AD-4143-A7F3-D6E5AC4FED1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567149" y="5552500"/>
            <a:ext cx="1975324" cy="1606077"/>
          </a:xfrm>
          <a:custGeom>
            <a:avLst/>
            <a:gdLst>
              <a:gd name="T0" fmla="*/ 241874 w 2170"/>
              <a:gd name="T1" fmla="*/ 275721 h 1279"/>
              <a:gd name="T2" fmla="*/ 241874 w 2170"/>
              <a:gd name="T3" fmla="*/ 7559 h 1279"/>
              <a:gd name="T4" fmla="*/ 780690 w 2170"/>
              <a:gd name="T5" fmla="*/ 7559 h 1279"/>
              <a:gd name="T6" fmla="*/ 780690 w 2170"/>
              <a:gd name="T7" fmla="*/ 0 h 1279"/>
              <a:gd name="T8" fmla="*/ 234315 w 2170"/>
              <a:gd name="T9" fmla="*/ 0 h 1279"/>
              <a:gd name="T10" fmla="*/ 234315 w 2170"/>
              <a:gd name="T11" fmla="*/ 272122 h 1279"/>
              <a:gd name="T12" fmla="*/ 0 w 2170"/>
              <a:gd name="T13" fmla="*/ 454616 h 1279"/>
              <a:gd name="T14" fmla="*/ 0 w 2170"/>
              <a:gd name="T15" fmla="*/ 454616 h 1279"/>
              <a:gd name="T16" fmla="*/ 5039 w 2170"/>
              <a:gd name="T17" fmla="*/ 460015 h 1279"/>
              <a:gd name="T18" fmla="*/ 241874 w 2170"/>
              <a:gd name="T19" fmla="*/ 275721 h 12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70" h="1279">
                <a:moveTo>
                  <a:pt x="672" y="766"/>
                </a:moveTo>
                <a:lnTo>
                  <a:pt x="672" y="21"/>
                </a:lnTo>
                <a:lnTo>
                  <a:pt x="2169" y="21"/>
                </a:lnTo>
                <a:lnTo>
                  <a:pt x="2169" y="0"/>
                </a:lnTo>
                <a:lnTo>
                  <a:pt x="651" y="0"/>
                </a:lnTo>
                <a:lnTo>
                  <a:pt x="651" y="756"/>
                </a:lnTo>
                <a:lnTo>
                  <a:pt x="0" y="1263"/>
                </a:lnTo>
                <a:cubicBezTo>
                  <a:pt x="5" y="1268"/>
                  <a:pt x="10" y="1273"/>
                  <a:pt x="14" y="1278"/>
                </a:cubicBezTo>
                <a:lnTo>
                  <a:pt x="672" y="766"/>
                </a:lnTo>
              </a:path>
            </a:pathLst>
          </a:custGeom>
          <a:solidFill>
            <a:srgbClr val="48C8F5"/>
          </a:solidFill>
          <a:ln>
            <a:solidFill>
              <a:srgbClr val="48C8F5"/>
            </a:solidFill>
          </a:ln>
          <a:effectLst/>
        </p:spPr>
        <p:txBody>
          <a:bodyPr wrap="none" anchor="ctr"/>
          <a:lstStyle/>
          <a:p>
            <a:endParaRPr lang="en-US" sz="3374" dirty="0">
              <a:latin typeface="Poppins" panose="00000500000000000000" pitchFamily="2" charset="0"/>
            </a:endParaRPr>
          </a:p>
        </p:txBody>
      </p:sp>
      <p:sp>
        <p:nvSpPr>
          <p:cNvPr id="43" name="Freeform 81">
            <a:extLst>
              <a:ext uri="{FF2B5EF4-FFF2-40B4-BE49-F238E27FC236}">
                <a16:creationId xmlns:a16="http://schemas.microsoft.com/office/drawing/2014/main" id="{A863B443-F4EE-4723-BB63-9A5E264F2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3189" y="9560614"/>
            <a:ext cx="1409213" cy="25748"/>
          </a:xfrm>
          <a:custGeom>
            <a:avLst/>
            <a:gdLst>
              <a:gd name="T0" fmla="*/ 0 w 1596"/>
              <a:gd name="T1" fmla="*/ 7559 h 21"/>
              <a:gd name="T2" fmla="*/ 574315 w 1596"/>
              <a:gd name="T3" fmla="*/ 7559 h 21"/>
              <a:gd name="T4" fmla="*/ 574315 w 1596"/>
              <a:gd name="T5" fmla="*/ 0 h 21"/>
              <a:gd name="T6" fmla="*/ 360 w 1596"/>
              <a:gd name="T7" fmla="*/ 0 h 21"/>
              <a:gd name="T8" fmla="*/ 360 w 1596"/>
              <a:gd name="T9" fmla="*/ 0 h 21"/>
              <a:gd name="T10" fmla="*/ 0 w 1596"/>
              <a:gd name="T11" fmla="*/ 7559 h 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596" h="21">
                <a:moveTo>
                  <a:pt x="0" y="20"/>
                </a:moveTo>
                <a:lnTo>
                  <a:pt x="1595" y="20"/>
                </a:lnTo>
                <a:lnTo>
                  <a:pt x="1595" y="0"/>
                </a:lnTo>
                <a:lnTo>
                  <a:pt x="1" y="0"/>
                </a:lnTo>
                <a:cubicBezTo>
                  <a:pt x="1" y="7"/>
                  <a:pt x="1" y="14"/>
                  <a:pt x="0" y="20"/>
                </a:cubicBezTo>
              </a:path>
            </a:pathLst>
          </a:custGeom>
          <a:solidFill>
            <a:srgbClr val="B1C3CA"/>
          </a:solidFill>
          <a:ln>
            <a:solidFill>
              <a:srgbClr val="B1C3CA"/>
            </a:solidFill>
          </a:ln>
          <a:effectLst/>
        </p:spPr>
        <p:txBody>
          <a:bodyPr wrap="none" anchor="ctr"/>
          <a:lstStyle/>
          <a:p>
            <a:endParaRPr lang="en-US" sz="3374" dirty="0">
              <a:latin typeface="Poppins" panose="00000500000000000000" pitchFamily="2" charset="0"/>
            </a:endParaRPr>
          </a:p>
        </p:txBody>
      </p:sp>
      <p:sp>
        <p:nvSpPr>
          <p:cNvPr id="31" name="Freeform 81">
            <a:extLst>
              <a:ext uri="{FF2B5EF4-FFF2-40B4-BE49-F238E27FC236}">
                <a16:creationId xmlns:a16="http://schemas.microsoft.com/office/drawing/2014/main" id="{A863B443-F4EE-4723-BB63-9A5E264F2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64463" y="9537956"/>
            <a:ext cx="1409213" cy="25748"/>
          </a:xfrm>
          <a:custGeom>
            <a:avLst/>
            <a:gdLst>
              <a:gd name="T0" fmla="*/ 0 w 1596"/>
              <a:gd name="T1" fmla="*/ 7559 h 21"/>
              <a:gd name="T2" fmla="*/ 574315 w 1596"/>
              <a:gd name="T3" fmla="*/ 7559 h 21"/>
              <a:gd name="T4" fmla="*/ 574315 w 1596"/>
              <a:gd name="T5" fmla="*/ 0 h 21"/>
              <a:gd name="T6" fmla="*/ 360 w 1596"/>
              <a:gd name="T7" fmla="*/ 0 h 21"/>
              <a:gd name="T8" fmla="*/ 360 w 1596"/>
              <a:gd name="T9" fmla="*/ 0 h 21"/>
              <a:gd name="T10" fmla="*/ 0 w 1596"/>
              <a:gd name="T11" fmla="*/ 7559 h 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596" h="21">
                <a:moveTo>
                  <a:pt x="0" y="20"/>
                </a:moveTo>
                <a:lnTo>
                  <a:pt x="1595" y="20"/>
                </a:lnTo>
                <a:lnTo>
                  <a:pt x="1595" y="0"/>
                </a:lnTo>
                <a:lnTo>
                  <a:pt x="1" y="0"/>
                </a:lnTo>
                <a:cubicBezTo>
                  <a:pt x="1" y="7"/>
                  <a:pt x="1" y="14"/>
                  <a:pt x="0" y="20"/>
                </a:cubicBezTo>
              </a:path>
            </a:pathLst>
          </a:custGeom>
          <a:solidFill>
            <a:srgbClr val="004861"/>
          </a:solidFill>
          <a:ln>
            <a:solidFill>
              <a:srgbClr val="004861"/>
            </a:solidFill>
          </a:ln>
          <a:effectLst/>
        </p:spPr>
        <p:txBody>
          <a:bodyPr wrap="none" anchor="ctr"/>
          <a:lstStyle/>
          <a:p>
            <a:endParaRPr lang="en-US" sz="3374" dirty="0">
              <a:latin typeface="Poppins" panose="00000500000000000000" pitchFamily="2" charset="0"/>
            </a:endParaRPr>
          </a:p>
        </p:txBody>
      </p:sp>
      <p:sp>
        <p:nvSpPr>
          <p:cNvPr id="35" name="Freeform 83">
            <a:extLst>
              <a:ext uri="{FF2B5EF4-FFF2-40B4-BE49-F238E27FC236}">
                <a16:creationId xmlns:a16="http://schemas.microsoft.com/office/drawing/2014/main" id="{12D88327-F39D-40DA-8793-3664DF667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8638" y="10460932"/>
            <a:ext cx="1611642" cy="925463"/>
          </a:xfrm>
          <a:custGeom>
            <a:avLst/>
            <a:gdLst>
              <a:gd name="T0" fmla="*/ 336900 w 1824"/>
              <a:gd name="T1" fmla="*/ 171854 h 500"/>
              <a:gd name="T2" fmla="*/ 3243 w 1824"/>
              <a:gd name="T3" fmla="*/ 0 h 500"/>
              <a:gd name="T4" fmla="*/ 3243 w 1824"/>
              <a:gd name="T5" fmla="*/ 0 h 500"/>
              <a:gd name="T6" fmla="*/ 0 w 1824"/>
              <a:gd name="T7" fmla="*/ 6458 h 500"/>
              <a:gd name="T8" fmla="*/ 335098 w 1824"/>
              <a:gd name="T9" fmla="*/ 179029 h 500"/>
              <a:gd name="T10" fmla="*/ 656865 w 1824"/>
              <a:gd name="T11" fmla="*/ 179029 h 500"/>
              <a:gd name="T12" fmla="*/ 656865 w 1824"/>
              <a:gd name="T13" fmla="*/ 171854 h 500"/>
              <a:gd name="T14" fmla="*/ 336900 w 1824"/>
              <a:gd name="T15" fmla="*/ 171854 h 5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824" h="500">
                <a:moveTo>
                  <a:pt x="935" y="479"/>
                </a:moveTo>
                <a:lnTo>
                  <a:pt x="9" y="0"/>
                </a:lnTo>
                <a:cubicBezTo>
                  <a:pt x="6" y="6"/>
                  <a:pt x="3" y="12"/>
                  <a:pt x="0" y="18"/>
                </a:cubicBezTo>
                <a:lnTo>
                  <a:pt x="930" y="499"/>
                </a:lnTo>
                <a:lnTo>
                  <a:pt x="1823" y="499"/>
                </a:lnTo>
                <a:lnTo>
                  <a:pt x="1823" y="479"/>
                </a:lnTo>
                <a:lnTo>
                  <a:pt x="935" y="479"/>
                </a:lnTo>
              </a:path>
            </a:pathLst>
          </a:custGeom>
          <a:solidFill>
            <a:srgbClr val="004861"/>
          </a:solidFill>
          <a:ln>
            <a:solidFill>
              <a:srgbClr val="004861"/>
            </a:solidFill>
          </a:ln>
          <a:effectLst/>
        </p:spPr>
        <p:txBody>
          <a:bodyPr wrap="none" anchor="ctr"/>
          <a:lstStyle/>
          <a:p>
            <a:endParaRPr lang="en-US" sz="3374" dirty="0">
              <a:latin typeface="Poppins" panose="00000500000000000000" pitchFamily="2" charset="0"/>
            </a:endParaRPr>
          </a:p>
        </p:txBody>
      </p:sp>
      <p:sp>
        <p:nvSpPr>
          <p:cNvPr id="2" name="Freeform 68">
            <a:extLst>
              <a:ext uri="{FF2B5EF4-FFF2-40B4-BE49-F238E27FC236}">
                <a16:creationId xmlns:a16="http://schemas.microsoft.com/office/drawing/2014/main" id="{B1FF2490-119A-4558-8301-26E8CA0AC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32498" y="4969764"/>
            <a:ext cx="6139732" cy="1230788"/>
          </a:xfrm>
          <a:prstGeom prst="roundRect">
            <a:avLst>
              <a:gd name="adj" fmla="val 11571"/>
            </a:avLst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anose="00000500000000000000" pitchFamily="2" charset="0"/>
            </a:endParaRPr>
          </a:p>
        </p:txBody>
      </p:sp>
      <p:sp>
        <p:nvSpPr>
          <p:cNvPr id="5" name="Freeform 70">
            <a:extLst>
              <a:ext uri="{FF2B5EF4-FFF2-40B4-BE49-F238E27FC236}">
                <a16:creationId xmlns:a16="http://schemas.microsoft.com/office/drawing/2014/main" id="{5D987B9B-68BC-4926-A699-E6BF904FB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1461" y="8961184"/>
            <a:ext cx="6139732" cy="1230784"/>
          </a:xfrm>
          <a:prstGeom prst="roundRect">
            <a:avLst>
              <a:gd name="adj" fmla="val 12703"/>
            </a:avLst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anose="00000500000000000000" pitchFamily="2" charset="0"/>
            </a:endParaRPr>
          </a:p>
        </p:txBody>
      </p:sp>
      <p:sp>
        <p:nvSpPr>
          <p:cNvPr id="7" name="Freeform 71">
            <a:extLst>
              <a:ext uri="{FF2B5EF4-FFF2-40B4-BE49-F238E27FC236}">
                <a16:creationId xmlns:a16="http://schemas.microsoft.com/office/drawing/2014/main" id="{B8ADAD28-1EBF-4DE8-8B69-22109831A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70280" y="10919242"/>
            <a:ext cx="6139727" cy="1241672"/>
          </a:xfrm>
          <a:prstGeom prst="roundRect">
            <a:avLst>
              <a:gd name="adj" fmla="val 11571"/>
            </a:avLst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anose="00000500000000000000" pitchFamily="2" charset="0"/>
            </a:endParaRPr>
          </a:p>
        </p:txBody>
      </p:sp>
      <p:sp>
        <p:nvSpPr>
          <p:cNvPr id="9" name="Freeform 72">
            <a:extLst>
              <a:ext uri="{FF2B5EF4-FFF2-40B4-BE49-F238E27FC236}">
                <a16:creationId xmlns:a16="http://schemas.microsoft.com/office/drawing/2014/main" id="{A476F7A0-8FCB-4223-A9A8-C52D6B04D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4312" y="10993006"/>
            <a:ext cx="6139732" cy="1188021"/>
          </a:xfrm>
          <a:prstGeom prst="roundRect">
            <a:avLst>
              <a:gd name="adj" fmla="val 11571"/>
            </a:avLst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anose="00000500000000000000" pitchFamily="2" charset="0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3DC1651-569E-4439-83F9-3FFF43EEBD57}"/>
              </a:ext>
            </a:extLst>
          </p:cNvPr>
          <p:cNvGrpSpPr/>
          <p:nvPr/>
        </p:nvGrpSpPr>
        <p:grpSpPr>
          <a:xfrm>
            <a:off x="8964225" y="4624046"/>
            <a:ext cx="6160441" cy="6031823"/>
            <a:chOff x="762005" y="4866669"/>
            <a:chExt cx="5262233" cy="5256844"/>
          </a:xfrm>
        </p:grpSpPr>
        <p:sp>
          <p:nvSpPr>
            <p:cNvPr id="11" name="Freeform 73">
              <a:extLst>
                <a:ext uri="{FF2B5EF4-FFF2-40B4-BE49-F238E27FC236}">
                  <a16:creationId xmlns:a16="http://schemas.microsoft.com/office/drawing/2014/main" id="{935ABC43-715E-42F8-81DA-3DA9C8DAD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341" y="8102072"/>
              <a:ext cx="2504779" cy="2021441"/>
            </a:xfrm>
            <a:custGeom>
              <a:avLst/>
              <a:gdLst>
                <a:gd name="T0" fmla="*/ 180885 w 2009"/>
                <a:gd name="T1" fmla="*/ 0 h 1622"/>
                <a:gd name="T2" fmla="*/ 0 w 2009"/>
                <a:gd name="T3" fmla="*/ 58708 h 1622"/>
                <a:gd name="T4" fmla="*/ 0 w 2009"/>
                <a:gd name="T5" fmla="*/ 58708 h 1622"/>
                <a:gd name="T6" fmla="*/ 723540 w 2009"/>
                <a:gd name="T7" fmla="*/ 583840 h 1622"/>
                <a:gd name="T8" fmla="*/ 723540 w 2009"/>
                <a:gd name="T9" fmla="*/ 393669 h 1622"/>
                <a:gd name="T10" fmla="*/ 723540 w 2009"/>
                <a:gd name="T11" fmla="*/ 393669 h 1622"/>
                <a:gd name="T12" fmla="*/ 180885 w 2009"/>
                <a:gd name="T13" fmla="*/ 0 h 16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9" h="1622">
                  <a:moveTo>
                    <a:pt x="502" y="0"/>
                  </a:moveTo>
                  <a:lnTo>
                    <a:pt x="0" y="163"/>
                  </a:lnTo>
                  <a:cubicBezTo>
                    <a:pt x="275" y="1010"/>
                    <a:pt x="1069" y="1621"/>
                    <a:pt x="2008" y="1621"/>
                  </a:cubicBezTo>
                  <a:lnTo>
                    <a:pt x="2008" y="1093"/>
                  </a:lnTo>
                  <a:cubicBezTo>
                    <a:pt x="1304" y="1093"/>
                    <a:pt x="708" y="635"/>
                    <a:pt x="502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374" dirty="0">
                <a:latin typeface="Poppins" panose="00000500000000000000" pitchFamily="2" charset="0"/>
              </a:endParaRPr>
            </a:p>
          </p:txBody>
        </p:sp>
        <p:sp>
          <p:nvSpPr>
            <p:cNvPr id="13" name="Freeform 74">
              <a:extLst>
                <a:ext uri="{FF2B5EF4-FFF2-40B4-BE49-F238E27FC236}">
                  <a16:creationId xmlns:a16="http://schemas.microsoft.com/office/drawing/2014/main" id="{C9C95C3C-E1E2-496B-ADF6-CA65F55F3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5" y="5366538"/>
              <a:ext cx="1472107" cy="2938781"/>
            </a:xfrm>
            <a:custGeom>
              <a:avLst/>
              <a:gdLst>
                <a:gd name="T0" fmla="*/ 190010 w 1180"/>
                <a:gd name="T1" fmla="*/ 614312 h 2360"/>
                <a:gd name="T2" fmla="*/ 190010 w 1180"/>
                <a:gd name="T3" fmla="*/ 614312 h 2360"/>
                <a:gd name="T4" fmla="*/ 425089 w 1180"/>
                <a:gd name="T5" fmla="*/ 153668 h 2360"/>
                <a:gd name="T6" fmla="*/ 313319 w 1180"/>
                <a:gd name="T7" fmla="*/ 0 h 2360"/>
                <a:gd name="T8" fmla="*/ 313319 w 1180"/>
                <a:gd name="T9" fmla="*/ 0 h 2360"/>
                <a:gd name="T10" fmla="*/ 0 w 1180"/>
                <a:gd name="T11" fmla="*/ 614312 h 2360"/>
                <a:gd name="T12" fmla="*/ 0 w 1180"/>
                <a:gd name="T13" fmla="*/ 614312 h 2360"/>
                <a:gd name="T14" fmla="*/ 36776 w 1180"/>
                <a:gd name="T15" fmla="*/ 848953 h 2360"/>
                <a:gd name="T16" fmla="*/ 217773 w 1180"/>
                <a:gd name="T17" fmla="*/ 790293 h 2360"/>
                <a:gd name="T18" fmla="*/ 217773 w 1180"/>
                <a:gd name="T19" fmla="*/ 790293 h 2360"/>
                <a:gd name="T20" fmla="*/ 190010 w 1180"/>
                <a:gd name="T21" fmla="*/ 614312 h 23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80" h="2360">
                  <a:moveTo>
                    <a:pt x="527" y="1707"/>
                  </a:moveTo>
                  <a:lnTo>
                    <a:pt x="527" y="1707"/>
                  </a:lnTo>
                  <a:cubicBezTo>
                    <a:pt x="527" y="1180"/>
                    <a:pt x="784" y="715"/>
                    <a:pt x="1179" y="427"/>
                  </a:cubicBezTo>
                  <a:lnTo>
                    <a:pt x="869" y="0"/>
                  </a:lnTo>
                  <a:cubicBezTo>
                    <a:pt x="342" y="383"/>
                    <a:pt x="0" y="1004"/>
                    <a:pt x="0" y="1707"/>
                  </a:cubicBezTo>
                  <a:cubicBezTo>
                    <a:pt x="0" y="1934"/>
                    <a:pt x="36" y="2153"/>
                    <a:pt x="102" y="2359"/>
                  </a:cubicBezTo>
                  <a:lnTo>
                    <a:pt x="604" y="2196"/>
                  </a:lnTo>
                  <a:cubicBezTo>
                    <a:pt x="554" y="2042"/>
                    <a:pt x="527" y="1877"/>
                    <a:pt x="527" y="170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374" dirty="0">
                <a:latin typeface="Poppins" panose="00000500000000000000" pitchFamily="2" charset="0"/>
              </a:endParaRPr>
            </a:p>
          </p:txBody>
        </p:sp>
        <p:sp>
          <p:nvSpPr>
            <p:cNvPr id="15" name="Freeform 75">
              <a:extLst>
                <a:ext uri="{FF2B5EF4-FFF2-40B4-BE49-F238E27FC236}">
                  <a16:creationId xmlns:a16="http://schemas.microsoft.com/office/drawing/2014/main" id="{D3E2AAEE-3AEE-47B1-AA68-5CB9CD47E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3123" y="8102072"/>
              <a:ext cx="2499288" cy="2021441"/>
            </a:xfrm>
            <a:custGeom>
              <a:avLst/>
              <a:gdLst>
                <a:gd name="T0" fmla="*/ 0 w 2008"/>
                <a:gd name="T1" fmla="*/ 393669 h 1622"/>
                <a:gd name="T2" fmla="*/ 0 w 2008"/>
                <a:gd name="T3" fmla="*/ 583840 h 1622"/>
                <a:gd name="T4" fmla="*/ 0 w 2008"/>
                <a:gd name="T5" fmla="*/ 583840 h 1622"/>
                <a:gd name="T6" fmla="*/ 721953 w 2008"/>
                <a:gd name="T7" fmla="*/ 58708 h 1622"/>
                <a:gd name="T8" fmla="*/ 541735 w 2008"/>
                <a:gd name="T9" fmla="*/ 0 h 1622"/>
                <a:gd name="T10" fmla="*/ 541735 w 2008"/>
                <a:gd name="T11" fmla="*/ 0 h 1622"/>
                <a:gd name="T12" fmla="*/ 0 w 2008"/>
                <a:gd name="T13" fmla="*/ 393669 h 16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8" h="1622">
                  <a:moveTo>
                    <a:pt x="0" y="1093"/>
                  </a:moveTo>
                  <a:lnTo>
                    <a:pt x="0" y="1621"/>
                  </a:lnTo>
                  <a:cubicBezTo>
                    <a:pt x="938" y="1621"/>
                    <a:pt x="1733" y="1010"/>
                    <a:pt x="2007" y="163"/>
                  </a:cubicBezTo>
                  <a:lnTo>
                    <a:pt x="1506" y="0"/>
                  </a:lnTo>
                  <a:cubicBezTo>
                    <a:pt x="1300" y="635"/>
                    <a:pt x="704" y="1093"/>
                    <a:pt x="0" y="109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374" dirty="0">
                <a:latin typeface="Poppins" panose="00000500000000000000" pitchFamily="2" charset="0"/>
              </a:endParaRPr>
            </a:p>
          </p:txBody>
        </p:sp>
        <p:sp>
          <p:nvSpPr>
            <p:cNvPr id="21" name="Freeform 76">
              <a:extLst>
                <a:ext uri="{FF2B5EF4-FFF2-40B4-BE49-F238E27FC236}">
                  <a16:creationId xmlns:a16="http://schemas.microsoft.com/office/drawing/2014/main" id="{5CE0DEEC-19AD-4BD4-A2D2-6F17B847F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2131" y="5366538"/>
              <a:ext cx="1472107" cy="2938781"/>
            </a:xfrm>
            <a:custGeom>
              <a:avLst/>
              <a:gdLst>
                <a:gd name="T0" fmla="*/ 234880 w 1181"/>
                <a:gd name="T1" fmla="*/ 614312 h 2360"/>
                <a:gd name="T2" fmla="*/ 234880 w 1181"/>
                <a:gd name="T3" fmla="*/ 614312 h 2360"/>
                <a:gd name="T4" fmla="*/ 207501 w 1181"/>
                <a:gd name="T5" fmla="*/ 790293 h 2360"/>
                <a:gd name="T6" fmla="*/ 387984 w 1181"/>
                <a:gd name="T7" fmla="*/ 848953 h 2360"/>
                <a:gd name="T8" fmla="*/ 387984 w 1181"/>
                <a:gd name="T9" fmla="*/ 848953 h 2360"/>
                <a:gd name="T10" fmla="*/ 425090 w 1181"/>
                <a:gd name="T11" fmla="*/ 614312 h 2360"/>
                <a:gd name="T12" fmla="*/ 425090 w 1181"/>
                <a:gd name="T13" fmla="*/ 614312 h 2360"/>
                <a:gd name="T14" fmla="*/ 111676 w 1181"/>
                <a:gd name="T15" fmla="*/ 0 h 2360"/>
                <a:gd name="T16" fmla="*/ 0 w 1181"/>
                <a:gd name="T17" fmla="*/ 153668 h 2360"/>
                <a:gd name="T18" fmla="*/ 0 w 1181"/>
                <a:gd name="T19" fmla="*/ 153668 h 2360"/>
                <a:gd name="T20" fmla="*/ 234880 w 1181"/>
                <a:gd name="T21" fmla="*/ 614312 h 23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81" h="2360">
                  <a:moveTo>
                    <a:pt x="652" y="1707"/>
                  </a:moveTo>
                  <a:lnTo>
                    <a:pt x="652" y="1707"/>
                  </a:lnTo>
                  <a:cubicBezTo>
                    <a:pt x="652" y="1877"/>
                    <a:pt x="625" y="2042"/>
                    <a:pt x="576" y="2196"/>
                  </a:cubicBezTo>
                  <a:lnTo>
                    <a:pt x="1077" y="2359"/>
                  </a:lnTo>
                  <a:cubicBezTo>
                    <a:pt x="1144" y="2153"/>
                    <a:pt x="1180" y="1934"/>
                    <a:pt x="1180" y="1707"/>
                  </a:cubicBezTo>
                  <a:cubicBezTo>
                    <a:pt x="1180" y="1004"/>
                    <a:pt x="838" y="383"/>
                    <a:pt x="310" y="0"/>
                  </a:cubicBezTo>
                  <a:lnTo>
                    <a:pt x="0" y="427"/>
                  </a:lnTo>
                  <a:cubicBezTo>
                    <a:pt x="395" y="715"/>
                    <a:pt x="652" y="1180"/>
                    <a:pt x="652" y="1707"/>
                  </a:cubicBezTo>
                </a:path>
              </a:pathLst>
            </a:custGeom>
            <a:solidFill>
              <a:srgbClr val="FFBA4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374" dirty="0">
                <a:latin typeface="Poppins" panose="00000500000000000000" pitchFamily="2" charset="0"/>
              </a:endParaRPr>
            </a:p>
          </p:txBody>
        </p:sp>
        <p:sp>
          <p:nvSpPr>
            <p:cNvPr id="23" name="Freeform 77">
              <a:extLst>
                <a:ext uri="{FF2B5EF4-FFF2-40B4-BE49-F238E27FC236}">
                  <a16:creationId xmlns:a16="http://schemas.microsoft.com/office/drawing/2014/main" id="{4CB625EB-365D-4E7A-9A12-6ED9509F21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4115" y="4866669"/>
              <a:ext cx="3092525" cy="1032693"/>
            </a:xfrm>
            <a:custGeom>
              <a:avLst/>
              <a:gdLst>
                <a:gd name="T0" fmla="*/ 373061 w 2482"/>
                <a:gd name="T1" fmla="*/ 35196 h 831"/>
                <a:gd name="T2" fmla="*/ 373061 w 2482"/>
                <a:gd name="T3" fmla="*/ 35555 h 831"/>
                <a:gd name="T4" fmla="*/ 373061 w 2482"/>
                <a:gd name="T5" fmla="*/ 35915 h 831"/>
                <a:gd name="T6" fmla="*/ 373061 w 2482"/>
                <a:gd name="T7" fmla="*/ 36633 h 831"/>
                <a:gd name="T8" fmla="*/ 373061 w 2482"/>
                <a:gd name="T9" fmla="*/ 37351 h 831"/>
                <a:gd name="T10" fmla="*/ 373061 w 2482"/>
                <a:gd name="T11" fmla="*/ 38429 h 831"/>
                <a:gd name="T12" fmla="*/ 373061 w 2482"/>
                <a:gd name="T13" fmla="*/ 38788 h 831"/>
                <a:gd name="T14" fmla="*/ 373061 w 2482"/>
                <a:gd name="T15" fmla="*/ 39865 h 831"/>
                <a:gd name="T16" fmla="*/ 373061 w 2482"/>
                <a:gd name="T17" fmla="*/ 40583 h 831"/>
                <a:gd name="T18" fmla="*/ 373061 w 2482"/>
                <a:gd name="T19" fmla="*/ 40583 h 831"/>
                <a:gd name="T20" fmla="*/ 373061 w 2482"/>
                <a:gd name="T21" fmla="*/ 41302 h 831"/>
                <a:gd name="T22" fmla="*/ 373061 w 2482"/>
                <a:gd name="T23" fmla="*/ 42020 h 831"/>
                <a:gd name="T24" fmla="*/ 373061 w 2482"/>
                <a:gd name="T25" fmla="*/ 42738 h 831"/>
                <a:gd name="T26" fmla="*/ 373061 w 2482"/>
                <a:gd name="T27" fmla="*/ 43457 h 831"/>
                <a:gd name="T28" fmla="*/ 373061 w 2482"/>
                <a:gd name="T29" fmla="*/ 42738 h 831"/>
                <a:gd name="T30" fmla="*/ 373061 w 2482"/>
                <a:gd name="T31" fmla="*/ 42020 h 831"/>
                <a:gd name="T32" fmla="*/ 373061 w 2482"/>
                <a:gd name="T33" fmla="*/ 41302 h 831"/>
                <a:gd name="T34" fmla="*/ 373061 w 2482"/>
                <a:gd name="T35" fmla="*/ 40583 h 831"/>
                <a:gd name="T36" fmla="*/ 373061 w 2482"/>
                <a:gd name="T37" fmla="*/ 40583 h 831"/>
                <a:gd name="T38" fmla="*/ 373061 w 2482"/>
                <a:gd name="T39" fmla="*/ 39865 h 831"/>
                <a:gd name="T40" fmla="*/ 373061 w 2482"/>
                <a:gd name="T41" fmla="*/ 38788 h 831"/>
                <a:gd name="T42" fmla="*/ 373061 w 2482"/>
                <a:gd name="T43" fmla="*/ 38429 h 831"/>
                <a:gd name="T44" fmla="*/ 373061 w 2482"/>
                <a:gd name="T45" fmla="*/ 37351 h 831"/>
                <a:gd name="T46" fmla="*/ 373061 w 2482"/>
                <a:gd name="T47" fmla="*/ 36633 h 831"/>
                <a:gd name="T48" fmla="*/ 373061 w 2482"/>
                <a:gd name="T49" fmla="*/ 35915 h 831"/>
                <a:gd name="T50" fmla="*/ 373061 w 2482"/>
                <a:gd name="T51" fmla="*/ 35555 h 831"/>
                <a:gd name="T52" fmla="*/ 373061 w 2482"/>
                <a:gd name="T53" fmla="*/ 35196 h 831"/>
                <a:gd name="T54" fmla="*/ 373061 w 2482"/>
                <a:gd name="T55" fmla="*/ 34478 h 831"/>
                <a:gd name="T56" fmla="*/ 373061 w 2482"/>
                <a:gd name="T57" fmla="*/ 35196 h 831"/>
                <a:gd name="T58" fmla="*/ 0 w 2482"/>
                <a:gd name="T59" fmla="*/ 144736 h 831"/>
                <a:gd name="T60" fmla="*/ 111630 w 2482"/>
                <a:gd name="T61" fmla="*/ 298091 h 831"/>
                <a:gd name="T62" fmla="*/ 111630 w 2482"/>
                <a:gd name="T63" fmla="*/ 298091 h 831"/>
                <a:gd name="T64" fmla="*/ 446882 w 2482"/>
                <a:gd name="T65" fmla="*/ 189629 h 831"/>
                <a:gd name="T66" fmla="*/ 446882 w 2482"/>
                <a:gd name="T67" fmla="*/ 189629 h 831"/>
                <a:gd name="T68" fmla="*/ 781773 w 2482"/>
                <a:gd name="T69" fmla="*/ 298091 h 831"/>
                <a:gd name="T70" fmla="*/ 893403 w 2482"/>
                <a:gd name="T71" fmla="*/ 144736 h 831"/>
                <a:gd name="T72" fmla="*/ 893403 w 2482"/>
                <a:gd name="T73" fmla="*/ 144736 h 831"/>
                <a:gd name="T74" fmla="*/ 446882 w 2482"/>
                <a:gd name="T75" fmla="*/ 0 h 831"/>
                <a:gd name="T76" fmla="*/ 446882 w 2482"/>
                <a:gd name="T77" fmla="*/ 0 h 831"/>
                <a:gd name="T78" fmla="*/ 0 w 2482"/>
                <a:gd name="T79" fmla="*/ 144736 h 83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482" h="831">
                  <a:moveTo>
                    <a:pt x="1036" y="98"/>
                  </a:moveTo>
                  <a:lnTo>
                    <a:pt x="1036" y="99"/>
                  </a:lnTo>
                  <a:lnTo>
                    <a:pt x="1036" y="100"/>
                  </a:lnTo>
                  <a:lnTo>
                    <a:pt x="1036" y="102"/>
                  </a:lnTo>
                  <a:lnTo>
                    <a:pt x="1036" y="104"/>
                  </a:lnTo>
                  <a:lnTo>
                    <a:pt x="1036" y="107"/>
                  </a:lnTo>
                  <a:lnTo>
                    <a:pt x="1036" y="108"/>
                  </a:lnTo>
                  <a:lnTo>
                    <a:pt x="1036" y="111"/>
                  </a:lnTo>
                  <a:lnTo>
                    <a:pt x="1036" y="113"/>
                  </a:lnTo>
                  <a:lnTo>
                    <a:pt x="1036" y="115"/>
                  </a:lnTo>
                  <a:lnTo>
                    <a:pt x="1036" y="117"/>
                  </a:lnTo>
                  <a:lnTo>
                    <a:pt x="1036" y="119"/>
                  </a:lnTo>
                  <a:lnTo>
                    <a:pt x="1036" y="121"/>
                  </a:lnTo>
                  <a:lnTo>
                    <a:pt x="1036" y="119"/>
                  </a:lnTo>
                  <a:lnTo>
                    <a:pt x="1036" y="117"/>
                  </a:lnTo>
                  <a:lnTo>
                    <a:pt x="1036" y="115"/>
                  </a:lnTo>
                  <a:lnTo>
                    <a:pt x="1036" y="113"/>
                  </a:lnTo>
                  <a:lnTo>
                    <a:pt x="1036" y="111"/>
                  </a:lnTo>
                  <a:lnTo>
                    <a:pt x="1036" y="108"/>
                  </a:lnTo>
                  <a:lnTo>
                    <a:pt x="1036" y="107"/>
                  </a:lnTo>
                  <a:lnTo>
                    <a:pt x="1036" y="104"/>
                  </a:lnTo>
                  <a:lnTo>
                    <a:pt x="1036" y="102"/>
                  </a:lnTo>
                  <a:lnTo>
                    <a:pt x="1036" y="100"/>
                  </a:lnTo>
                  <a:lnTo>
                    <a:pt x="1036" y="99"/>
                  </a:lnTo>
                  <a:lnTo>
                    <a:pt x="1036" y="98"/>
                  </a:lnTo>
                  <a:lnTo>
                    <a:pt x="1036" y="96"/>
                  </a:lnTo>
                  <a:lnTo>
                    <a:pt x="1036" y="98"/>
                  </a:lnTo>
                  <a:close/>
                  <a:moveTo>
                    <a:pt x="0" y="403"/>
                  </a:moveTo>
                  <a:lnTo>
                    <a:pt x="310" y="830"/>
                  </a:lnTo>
                  <a:cubicBezTo>
                    <a:pt x="571" y="640"/>
                    <a:pt x="893" y="528"/>
                    <a:pt x="1241" y="528"/>
                  </a:cubicBezTo>
                  <a:cubicBezTo>
                    <a:pt x="1588" y="528"/>
                    <a:pt x="1910" y="640"/>
                    <a:pt x="2171" y="830"/>
                  </a:cubicBezTo>
                  <a:lnTo>
                    <a:pt x="2481" y="403"/>
                  </a:lnTo>
                  <a:cubicBezTo>
                    <a:pt x="2133" y="149"/>
                    <a:pt x="1705" y="0"/>
                    <a:pt x="1241" y="0"/>
                  </a:cubicBezTo>
                  <a:cubicBezTo>
                    <a:pt x="777" y="0"/>
                    <a:pt x="348" y="149"/>
                    <a:pt x="0" y="403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374" dirty="0">
                <a:latin typeface="Poppins" panose="00000500000000000000" pitchFamily="2" charset="0"/>
              </a:endParaRPr>
            </a:p>
          </p:txBody>
        </p:sp>
        <p:sp>
          <p:nvSpPr>
            <p:cNvPr id="25" name="Freeform 78">
              <a:extLst>
                <a:ext uri="{FF2B5EF4-FFF2-40B4-BE49-F238E27FC236}">
                  <a16:creationId xmlns:a16="http://schemas.microsoft.com/office/drawing/2014/main" id="{C3FA1266-91F9-47D3-B474-883EC3BB2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8278" y="5876581"/>
              <a:ext cx="3238480" cy="3319862"/>
            </a:xfrm>
            <a:custGeom>
              <a:avLst/>
              <a:gdLst>
                <a:gd name="T0" fmla="*/ 699233 w 2447"/>
                <a:gd name="T1" fmla="*/ 83928 h 2446"/>
                <a:gd name="T2" fmla="*/ 699233 w 2447"/>
                <a:gd name="T3" fmla="*/ 83928 h 2446"/>
                <a:gd name="T4" fmla="*/ 440351 w 2447"/>
                <a:gd name="T5" fmla="*/ 0 h 2446"/>
                <a:gd name="T6" fmla="*/ 440351 w 2447"/>
                <a:gd name="T7" fmla="*/ 0 h 2446"/>
                <a:gd name="T8" fmla="*/ 181469 w 2447"/>
                <a:gd name="T9" fmla="*/ 83928 h 2446"/>
                <a:gd name="T10" fmla="*/ 181469 w 2447"/>
                <a:gd name="T11" fmla="*/ 83928 h 2446"/>
                <a:gd name="T12" fmla="*/ 0 w 2447"/>
                <a:gd name="T13" fmla="*/ 440171 h 2446"/>
                <a:gd name="T14" fmla="*/ 0 w 2447"/>
                <a:gd name="T15" fmla="*/ 440171 h 2446"/>
                <a:gd name="T16" fmla="*/ 21243 w 2447"/>
                <a:gd name="T17" fmla="*/ 576329 h 2446"/>
                <a:gd name="T18" fmla="*/ 21243 w 2447"/>
                <a:gd name="T19" fmla="*/ 576329 h 2446"/>
                <a:gd name="T20" fmla="*/ 440351 w 2447"/>
                <a:gd name="T21" fmla="*/ 880703 h 2446"/>
                <a:gd name="T22" fmla="*/ 440351 w 2447"/>
                <a:gd name="T23" fmla="*/ 880703 h 2446"/>
                <a:gd name="T24" fmla="*/ 859099 w 2447"/>
                <a:gd name="T25" fmla="*/ 576329 h 2446"/>
                <a:gd name="T26" fmla="*/ 859099 w 2447"/>
                <a:gd name="T27" fmla="*/ 576329 h 2446"/>
                <a:gd name="T28" fmla="*/ 880703 w 2447"/>
                <a:gd name="T29" fmla="*/ 440171 h 2446"/>
                <a:gd name="T30" fmla="*/ 880703 w 2447"/>
                <a:gd name="T31" fmla="*/ 440171 h 2446"/>
                <a:gd name="T32" fmla="*/ 699233 w 2447"/>
                <a:gd name="T33" fmla="*/ 83928 h 24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47" h="2446">
                  <a:moveTo>
                    <a:pt x="1942" y="233"/>
                  </a:moveTo>
                  <a:lnTo>
                    <a:pt x="1942" y="233"/>
                  </a:lnTo>
                  <a:cubicBezTo>
                    <a:pt x="1740" y="86"/>
                    <a:pt x="1492" y="0"/>
                    <a:pt x="1223" y="0"/>
                  </a:cubicBezTo>
                  <a:cubicBezTo>
                    <a:pt x="954" y="0"/>
                    <a:pt x="706" y="86"/>
                    <a:pt x="504" y="233"/>
                  </a:cubicBezTo>
                  <a:cubicBezTo>
                    <a:pt x="198" y="454"/>
                    <a:pt x="0" y="815"/>
                    <a:pt x="0" y="1222"/>
                  </a:cubicBezTo>
                  <a:cubicBezTo>
                    <a:pt x="0" y="1353"/>
                    <a:pt x="21" y="1481"/>
                    <a:pt x="59" y="1600"/>
                  </a:cubicBezTo>
                  <a:cubicBezTo>
                    <a:pt x="218" y="2090"/>
                    <a:pt x="679" y="2445"/>
                    <a:pt x="1223" y="2445"/>
                  </a:cubicBezTo>
                  <a:cubicBezTo>
                    <a:pt x="1767" y="2445"/>
                    <a:pt x="2227" y="2090"/>
                    <a:pt x="2386" y="1600"/>
                  </a:cubicBezTo>
                  <a:cubicBezTo>
                    <a:pt x="2425" y="1481"/>
                    <a:pt x="2446" y="1353"/>
                    <a:pt x="2446" y="1222"/>
                  </a:cubicBezTo>
                  <a:cubicBezTo>
                    <a:pt x="2446" y="815"/>
                    <a:pt x="2247" y="454"/>
                    <a:pt x="1942" y="233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3374" dirty="0">
                <a:latin typeface="Poppins" panose="00000500000000000000" pitchFamily="2" charset="0"/>
              </a:endParaRPr>
            </a:p>
          </p:txBody>
        </p:sp>
      </p:grpSp>
      <p:sp>
        <p:nvSpPr>
          <p:cNvPr id="34" name="Freeform 70">
            <a:extLst>
              <a:ext uri="{FF2B5EF4-FFF2-40B4-BE49-F238E27FC236}">
                <a16:creationId xmlns:a16="http://schemas.microsoft.com/office/drawing/2014/main" id="{5D987B9B-68BC-4926-A699-E6BF904FB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995" y="7012112"/>
            <a:ext cx="6139732" cy="1230784"/>
          </a:xfrm>
          <a:prstGeom prst="roundRect">
            <a:avLst>
              <a:gd name="adj" fmla="val 12703"/>
            </a:avLst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anose="00000500000000000000" pitchFamily="2" charset="0"/>
            </a:endParaRPr>
          </a:p>
        </p:txBody>
      </p:sp>
      <p:sp>
        <p:nvSpPr>
          <p:cNvPr id="38" name="Freeform 70">
            <a:extLst>
              <a:ext uri="{FF2B5EF4-FFF2-40B4-BE49-F238E27FC236}">
                <a16:creationId xmlns:a16="http://schemas.microsoft.com/office/drawing/2014/main" id="{5D987B9B-68BC-4926-A699-E6BF904FB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3346" y="8976736"/>
            <a:ext cx="6139732" cy="1230784"/>
          </a:xfrm>
          <a:prstGeom prst="roundRect">
            <a:avLst>
              <a:gd name="adj" fmla="val 12703"/>
            </a:avLst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anose="00000500000000000000" pitchFamily="2" charset="0"/>
            </a:endParaRPr>
          </a:p>
        </p:txBody>
      </p:sp>
      <p:sp>
        <p:nvSpPr>
          <p:cNvPr id="41" name="Freeform 68">
            <a:extLst>
              <a:ext uri="{FF2B5EF4-FFF2-40B4-BE49-F238E27FC236}">
                <a16:creationId xmlns:a16="http://schemas.microsoft.com/office/drawing/2014/main" id="{B1FF2490-119A-4558-8301-26E8CA0AC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7417" y="4969764"/>
            <a:ext cx="6139732" cy="1230788"/>
          </a:xfrm>
          <a:prstGeom prst="roundRect">
            <a:avLst>
              <a:gd name="adj" fmla="val 11571"/>
            </a:avLst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74" dirty="0">
              <a:latin typeface="Poppins" panose="00000500000000000000" pitchFamily="2" charset="0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06" y="446201"/>
            <a:ext cx="4745746" cy="719329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0799" y="169557"/>
            <a:ext cx="5100178" cy="12726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73109" y="6388336"/>
            <a:ext cx="372391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0000"/>
                </a:solidFill>
              </a:rPr>
              <a:t>Организационное обеспечение реализации образовательной программы в сетевой форме включает следующие </a:t>
            </a:r>
          </a:p>
          <a:p>
            <a:pPr algn="ctr"/>
            <a:r>
              <a:rPr lang="ru-RU" sz="2200" b="1" dirty="0" smtClean="0">
                <a:solidFill>
                  <a:srgbClr val="000000"/>
                </a:solidFill>
              </a:rPr>
              <a:t>процессы:</a:t>
            </a:r>
            <a:endParaRPr lang="ru-RU" sz="2200" b="1" dirty="0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210025" y="5078962"/>
            <a:ext cx="4977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3F3F3F"/>
                </a:solidFill>
              </a:rPr>
              <a:t>Информирование обучающихся о программах, которые могут быть реализованы в сетевой форме</a:t>
            </a:r>
            <a:endParaRPr lang="ru-RU" sz="2000" b="1" dirty="0">
              <a:solidFill>
                <a:srgbClr val="3F3F3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89817" y="11233073"/>
            <a:ext cx="427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3F3F3F"/>
                </a:solidFill>
              </a:rPr>
              <a:t>Направление обучающихся в принимающую организацию </a:t>
            </a:r>
            <a:endParaRPr lang="ru-RU" sz="2000" b="1" dirty="0">
              <a:solidFill>
                <a:srgbClr val="3F3F3F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570280" y="10972893"/>
            <a:ext cx="6294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rgbClr val="3F3F3F"/>
                </a:solidFill>
              </a:rPr>
              <a:t>Выполнение условий договора о сетевом взаимодействии и/или договора о сотрудничестве в части организации мероприятий по организации сетевой формы обучения</a:t>
            </a:r>
            <a:endParaRPr lang="ru-RU" sz="1800" b="1" dirty="0">
              <a:solidFill>
                <a:srgbClr val="3F3F3F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7119398" y="7194694"/>
            <a:ext cx="4965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3F3F3F"/>
                </a:solidFill>
              </a:rPr>
              <a:t>Организационно-техническое сопровождение </a:t>
            </a:r>
            <a:endParaRPr lang="ru-RU" sz="2000" b="1" dirty="0">
              <a:solidFill>
                <a:srgbClr val="3F3F3F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393066" y="5076996"/>
            <a:ext cx="61569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3F3F3F"/>
                </a:solidFill>
              </a:rPr>
              <a:t>Подготовительные мероприятия по созданию и/или оформлению комплекта документов для организации сетевого взаимодействия</a:t>
            </a:r>
            <a:endParaRPr lang="ru-RU" sz="2000" b="1" dirty="0">
              <a:solidFill>
                <a:srgbClr val="3F3F3F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20822" y="7383728"/>
            <a:ext cx="3781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3F3F3F"/>
                </a:solidFill>
              </a:rPr>
              <a:t>Финансовое обеспечение</a:t>
            </a:r>
            <a:endParaRPr lang="ru-RU" sz="2000" b="1" dirty="0">
              <a:solidFill>
                <a:srgbClr val="3F3F3F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863003" y="9337901"/>
            <a:ext cx="3576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3F3F3F"/>
                </a:solidFill>
              </a:rPr>
              <a:t>Анализ результативности </a:t>
            </a:r>
            <a:endParaRPr lang="ru-RU" sz="2000" b="1" dirty="0">
              <a:solidFill>
                <a:srgbClr val="3F3F3F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63911" y="9082044"/>
            <a:ext cx="48094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3F3F3F"/>
                </a:solidFill>
              </a:rPr>
              <a:t>Возвращение в учебный процесс обучающихся, направленных в принимающую организацию</a:t>
            </a:r>
            <a:endParaRPr lang="ru-RU" sz="2000" b="1" dirty="0">
              <a:solidFill>
                <a:srgbClr val="3F3F3F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9A51CF3-EAB9-4C4F-A66E-128F74E81E5D}"/>
              </a:ext>
            </a:extLst>
          </p:cNvPr>
          <p:cNvSpPr txBox="1"/>
          <p:nvPr/>
        </p:nvSpPr>
        <p:spPr>
          <a:xfrm>
            <a:off x="3999057" y="2169447"/>
            <a:ext cx="17162471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4861"/>
                </a:solidFill>
                <a:cs typeface="Poppins" pitchFamily="2" charset="77"/>
              </a:rPr>
              <a:t>Реализация образовательных программ</a:t>
            </a:r>
            <a:endParaRPr lang="en-US" sz="4400" b="1" dirty="0">
              <a:solidFill>
                <a:srgbClr val="004861"/>
              </a:solidFill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6843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АСИ (02.12.20)"/>
  <p:tag name="ISPRING_RESOURCE_FOLDER" val="X:\6.Электронная база данных (ЭБД)\Презентации (не удалять, не перемещать)\АСИ (02.12.20)\"/>
  <p:tag name="ISPRING_PRESENTATION_PATH" val="X:\6.Электронная база данных (ЭБД)\Презентации (не удалять, не перемещать)\АСИ (02.12.20).pptx"/>
  <p:tag name="ISPRING_PROJECT_VERSION" val="9.3"/>
  <p:tag name="ISPRING_PROJECT_FOLDER_UPDATED" val="1"/>
  <p:tag name="ISPRING_SCREEN_RECS_UPDATED" val="X:\6.Электронная база данных (ЭБД)\Презентации (не удалять, не перемещать)\АСИ (02.12.20)\"/>
  <p:tag name="ISPRING_UUID" val="{5482A43D-98CF-4DB0-AA71-24BFE74022B7}"/>
  <p:tag name="FLASHSPRING_ZOOM_TAG" val="98"/>
  <p:tag name="ISPRING_PRESENTATION_INFO_2" val="&lt;?xml version=&quot;1.0&quot; encoding=&quot;UTF-8&quot; standalone=&quot;no&quot; ?&gt;&#10;&lt;presentation2&gt;&#10;&#10;  &lt;slides&gt;&#10;    &lt;slide id=&quot;{5A5E93E0-6006-4D11-B535-A73FFF78E7F2}&quot; pptId=&quot;2215&quot;/&gt;&#10;    &lt;slide id=&quot;{E3D66D87-0103-442A-8837-8DE0BAAA602F}&quot; pptId=&quot;2261&quot;/&gt;&#10;    &lt;slide id=&quot;{DD54DC62-21ED-4CD4-BF2A-7FD12EA3B71B}&quot; pptId=&quot;3360&quot;/&gt;&#10;    &lt;slide id=&quot;{1AE5B231-8610-40FF-B60E-DA2E3E9B6135}&quot; pptId=&quot;3362&quot;/&gt;&#10;    &lt;slide id=&quot;{10FE879C-67B1-43ED-A66A-A7F84FEA8F4A}&quot; pptId=&quot;3364&quot;/&gt;&#10;  &lt;/slides&gt;&#10;&#10;  &lt;narration&gt;&#10;    &lt;audioTracks/&gt;&#10;    &lt;videoTracks&gt;&#10;      &lt;videoTrack muted=&quot;false&quot; name=&quot;!Видеофильм НАРК_Цифровой куратор&quot; resource=&quot;ab350ced&quot; slideId=&quot;{5A5E93E0-6006-4D11-B535-A73FFF78E7F2}&quot; startTime=&quot;0&quot; stepIndex=&quot;0&quot; volume=&quot;1&quot;&gt;&#10;        &lt;video format=&quot;yuv420p&quot; frameRate=&quot;25&quot; height=&quot;1080&quot; pixelAspectRatio=&quot;1&quot; width=&quot;1920&quot;/&gt;&#10;        &lt;audio channels=&quot;2&quot; format=&quot;fltp&quot; sampleRate=&quot;48000&quot;/&gt;&#10;      &lt;/videoTrack&gt;&#10;    &lt;/videoTracks&gt;&#10;  &lt;/narration&gt;&#10;&#10;&lt;/presentation2&gt;&#10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.000"/>
  <p:tag name="ISPRING_CUSTOM_TIMING_USED" val="1"/>
  <p:tag name="ISPRING_SLIDE_ID_2" val="{5A5E93E0-6006-4D11-B535-A73FFF78E7F2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.000"/>
  <p:tag name="ISPRING_CUSTOM_TIMING_USED" val="1"/>
  <p:tag name="ISPRING_SLIDE_ID_2" val="{5A5E93E0-6006-4D11-B535-A73FFF78E7F2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.000"/>
  <p:tag name="ISPRING_CUSTOM_TIMING_USED" val="1"/>
  <p:tag name="ISPRING_SLIDE_ID_2" val="{10FE879C-67B1-43ED-A66A-A7F84FEA8F4A}"/>
</p:tagLst>
</file>

<file path=ppt/theme/theme1.xml><?xml version="1.0" encoding="utf-8"?>
<a:theme xmlns:a="http://schemas.openxmlformats.org/drawingml/2006/main" name="Office Theme">
  <a:themeElements>
    <a:clrScheme name="Другая 4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48C8F5"/>
      </a:accent1>
      <a:accent2>
        <a:srgbClr val="FFBA43"/>
      </a:accent2>
      <a:accent3>
        <a:srgbClr val="3F3F3F"/>
      </a:accent3>
      <a:accent4>
        <a:srgbClr val="004861"/>
      </a:accent4>
      <a:accent5>
        <a:srgbClr val="B1C3CA"/>
      </a:accent5>
      <a:accent6>
        <a:srgbClr val="DFDFDF"/>
      </a:accent6>
      <a:hlink>
        <a:srgbClr val="F33B48"/>
      </a:hlink>
      <a:folHlink>
        <a:srgbClr val="FFC000"/>
      </a:folHlink>
    </a:clrScheme>
    <a:fontScheme name="Другая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49931</TotalTime>
  <Words>1101</Words>
  <Application>Microsoft Office PowerPoint</Application>
  <PresentationFormat>Произвольный</PresentationFormat>
  <Paragraphs>192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6" baseType="lpstr">
      <vt:lpstr>Arial</vt:lpstr>
      <vt:lpstr>Century Gothic</vt:lpstr>
      <vt:lpstr>League Spartan</vt:lpstr>
      <vt:lpstr>Mukta</vt:lpstr>
      <vt:lpstr>Noto Sans</vt:lpstr>
      <vt:lpstr>Noto Sans ExtraLight</vt:lpstr>
      <vt:lpstr>Poppins</vt:lpstr>
      <vt:lpstr>PT Serif</vt:lpstr>
      <vt:lpstr>Source Sans Pro</vt:lpstr>
      <vt:lpstr>Source Sans Pro Light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>http://graphicriver.net/user/jetfabrik</Manager>
  <Company>http://graphicriver.net/user/jetfabrik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Premium Presentations</dc:title>
  <dc:subject>http://graphicriver.net/user/jetfabrik</dc:subject>
  <dc:creator>Jetfabrik</dc:creator>
  <cp:keywords>http:/graphicriver.net/user/jetfabrik</cp:keywords>
  <dc:description>http://graphicriver.net/user/jetfabrik</dc:description>
  <cp:lastModifiedBy>Дошина Елена Владимировна</cp:lastModifiedBy>
  <cp:revision>7289</cp:revision>
  <cp:lastPrinted>2019-06-14T20:25:55Z</cp:lastPrinted>
  <dcterms:created xsi:type="dcterms:W3CDTF">2014-11-12T21:47:38Z</dcterms:created>
  <dcterms:modified xsi:type="dcterms:W3CDTF">2021-05-28T08:17:21Z</dcterms:modified>
  <cp:category>http://graphicriver.net/user/jetfabrik</cp:category>
</cp:coreProperties>
</file>