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90" r:id="rId4"/>
    <p:sldId id="291" r:id="rId5"/>
    <p:sldId id="283" r:id="rId6"/>
    <p:sldId id="287" r:id="rId7"/>
    <p:sldId id="292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3606" autoAdjust="0"/>
  </p:normalViewPr>
  <p:slideViewPr>
    <p:cSldViewPr>
      <p:cViewPr varScale="1">
        <p:scale>
          <a:sx n="93" d="100"/>
          <a:sy n="93" d="100"/>
        </p:scale>
        <p:origin x="9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B49DA-812C-8346-BB74-5620E7F783A7}" type="datetimeFigureOut">
              <a:rPr lang="ru-RU" smtClean="0"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5A04-406D-A240-AB3D-515597758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Users\&#1087;&#1082;\Desktop\12.05.%20&#1042;&#1077;&#1073;&#1080;&#1085;&#1072;&#1088;%20&#1050;&#1086;&#1085;&#1089;&#1090;&#1088;&#1091;&#1082;&#1090;&#1086;&#1088;\&#1050;&#1086;&#1085;&#1089;&#1090;&#1088;&#1091;&#1082;&#1090;&#1086;&#1088;%20&#1055;&#1057;%20&#1088;&#1077;&#1082;%20&#1057;&#1077;&#1088;&#1075;&#1077;&#1077;&#1074;&#1072;.pd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536" y="1254674"/>
            <a:ext cx="89754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F3D85"/>
                </a:solidFill>
                <a:latin typeface="Akrobat ExtraBold" charset="0"/>
                <a:ea typeface="Akrobat ExtraBold" charset="0"/>
                <a:cs typeface="Akrobat ExtraBold" charset="0"/>
              </a:rPr>
              <a:t> </a:t>
            </a:r>
            <a:r>
              <a:rPr lang="ru-RU" sz="4000" b="1" cap="all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ЧТО НУЖНО ЗНАТЬ </a:t>
            </a:r>
          </a:p>
          <a:p>
            <a:pPr algn="ctr"/>
            <a:r>
              <a:rPr lang="ru-RU" sz="4000" b="1" cap="all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ПОДРОСТКУ ПРИ ПОСТУПЛЕНИИ В ОРГАНИЗАЦИЮ СПО</a:t>
            </a:r>
            <a:endParaRPr lang="ru-RU" sz="4000" b="1" cap="all" dirty="0" smtClean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  <a:p>
            <a:pPr algn="ctr"/>
            <a:r>
              <a:rPr lang="ru-RU" sz="4000" b="1" dirty="0" smtClean="0">
                <a:solidFill>
                  <a:srgbClr val="1F3D85"/>
                </a:solidFill>
                <a:latin typeface="Akrobat ExtraBold" charset="0"/>
                <a:ea typeface="Akrobat ExtraBold" charset="0"/>
                <a:cs typeface="Akrobat ExtraBold" charset="0"/>
              </a:rPr>
              <a:t>Родительский всеобуч</a:t>
            </a:r>
            <a:endParaRPr lang="ru-RU" sz="4000" b="1" dirty="0">
              <a:solidFill>
                <a:srgbClr val="1F3D85"/>
              </a:solidFill>
              <a:latin typeface="Akrobat ExtraBold" charset="0"/>
              <a:ea typeface="Akrobat ExtraBold" charset="0"/>
              <a:cs typeface="Akrobat ExtraBold" charset="0"/>
            </a:endParaRPr>
          </a:p>
          <a:p>
            <a:pPr algn="ctr"/>
            <a:r>
              <a:rPr lang="ru-RU" sz="4000" b="1" cap="all" dirty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/>
            </a:r>
            <a:br>
              <a:rPr lang="ru-RU" sz="4000" b="1" cap="all" dirty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</a:br>
            <a:endParaRPr lang="ru-RU" sz="4000" b="1" cap="all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3020" y="6078430"/>
            <a:ext cx="6836375" cy="408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52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Черемхово, </a:t>
            </a:r>
            <a:r>
              <a:rPr lang="ru-RU" sz="2052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2021</a:t>
            </a:r>
            <a:endParaRPr lang="ru-RU" sz="2052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97427" y="4303700"/>
            <a:ext cx="6291952" cy="1505938"/>
          </a:xfrm>
          <a:prstGeom prst="rect">
            <a:avLst/>
          </a:prstGeom>
        </p:spPr>
        <p:txBody>
          <a:bodyPr vert="horz" lIns="78203" tIns="39101" rIns="78203" bIns="3910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395" dirty="0" smtClean="0">
                <a:solidFill>
                  <a:schemeClr val="accent5">
                    <a:lumMod val="75000"/>
                  </a:schemeClr>
                </a:solidFill>
              </a:rPr>
              <a:t>Ведущие: Черкасова </a:t>
            </a:r>
            <a:r>
              <a:rPr lang="ru-RU" sz="2395" dirty="0" smtClean="0">
                <a:solidFill>
                  <a:schemeClr val="accent5">
                    <a:lumMod val="75000"/>
                  </a:schemeClr>
                </a:solidFill>
              </a:rPr>
              <a:t>Жанна Петровна</a:t>
            </a:r>
            <a:endParaRPr lang="ru-RU" sz="2395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ru-RU" sz="2395" dirty="0" smtClean="0">
                <a:solidFill>
                  <a:schemeClr val="accent5">
                    <a:lumMod val="75000"/>
                  </a:schemeClr>
                </a:solidFill>
              </a:rPr>
              <a:t>Баева </a:t>
            </a:r>
            <a:r>
              <a:rPr lang="ru-RU" sz="2395" dirty="0" smtClean="0">
                <a:solidFill>
                  <a:schemeClr val="accent5">
                    <a:lumMod val="75000"/>
                  </a:schemeClr>
                </a:solidFill>
              </a:rPr>
              <a:t>Надежда Акимовна </a:t>
            </a:r>
            <a:endParaRPr lang="ru-RU" sz="2395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4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24" y="478788"/>
            <a:ext cx="7513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По данным «Росстата» </a:t>
            </a:r>
            <a:endParaRPr lang="ru-RU" sz="4800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27687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Среднее профессиональное образование – 25%</a:t>
            </a:r>
          </a:p>
          <a:p>
            <a:pPr algn="just"/>
            <a:r>
              <a:rPr lang="ru-RU" sz="4000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Высшее образование – 23%</a:t>
            </a:r>
            <a:endParaRPr lang="ru-RU" sz="4000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</p:spTree>
    <p:extLst>
      <p:ext uri="{BB962C8B-B14F-4D97-AF65-F5344CB8AC3E}">
        <p14:creationId xmlns:p14="http://schemas.microsoft.com/office/powerpoint/2010/main" val="12080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24" y="478788"/>
            <a:ext cx="7513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Идут в СПО </a:t>
            </a:r>
            <a:endParaRPr lang="ru-RU" sz="4800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635" y="1574482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После 9-го класса – 40%</a:t>
            </a:r>
          </a:p>
          <a:p>
            <a:pPr algn="just"/>
            <a:r>
              <a:rPr lang="ru-RU" sz="4000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После 10-11 класса – 15-17 %</a:t>
            </a:r>
            <a:endParaRPr lang="ru-RU" sz="4000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7" name="TextBox 6"/>
          <p:cNvSpPr txBox="1"/>
          <p:nvPr/>
        </p:nvSpPr>
        <p:spPr>
          <a:xfrm>
            <a:off x="2699792" y="494116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Более 50%</a:t>
            </a:r>
            <a:endParaRPr lang="ru-RU" sz="4800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635896" y="2897921"/>
            <a:ext cx="1368152" cy="175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2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24" y="478788"/>
            <a:ext cx="7513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В чем разница?</a:t>
            </a:r>
            <a:endParaRPr lang="ru-RU" sz="4800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1520" y="1355904"/>
            <a:ext cx="4176464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Среднее профессиональное образование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79512" y="1971096"/>
            <a:ext cx="4176464" cy="3951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4374A"/>
                </a:solidFill>
              </a:rPr>
              <a:t>стать специалистами, в том числе, узко </a:t>
            </a:r>
            <a:r>
              <a:rPr lang="ru-RU" dirty="0" smtClean="0">
                <a:solidFill>
                  <a:srgbClr val="04374A"/>
                </a:solidFill>
              </a:rPr>
              <a:t>направленными, </a:t>
            </a:r>
            <a:r>
              <a:rPr lang="ru-RU" dirty="0">
                <a:solidFill>
                  <a:srgbClr val="04374A"/>
                </a:solidFill>
              </a:rPr>
              <a:t>в более короткие </a:t>
            </a:r>
            <a:r>
              <a:rPr lang="ru-RU" dirty="0" smtClean="0">
                <a:solidFill>
                  <a:srgbClr val="04374A"/>
                </a:solidFill>
              </a:rPr>
              <a:t>сроки;</a:t>
            </a:r>
          </a:p>
          <a:p>
            <a:pPr algn="just"/>
            <a:r>
              <a:rPr lang="ru-RU" dirty="0" smtClean="0">
                <a:solidFill>
                  <a:srgbClr val="04374A"/>
                </a:solidFill>
              </a:rPr>
              <a:t>сразу </a:t>
            </a:r>
            <a:r>
              <a:rPr lang="ru-RU" dirty="0">
                <a:solidFill>
                  <a:srgbClr val="04374A"/>
                </a:solidFill>
              </a:rPr>
              <a:t>перейти к профессиональной деятельности, к зарабатыванию </a:t>
            </a:r>
            <a:r>
              <a:rPr lang="ru-RU" dirty="0" smtClean="0">
                <a:solidFill>
                  <a:srgbClr val="04374A"/>
                </a:solidFill>
              </a:rPr>
              <a:t>денег</a:t>
            </a:r>
            <a:r>
              <a:rPr lang="ru-RU" dirty="0">
                <a:solidFill>
                  <a:srgbClr val="04374A"/>
                </a:solidFill>
              </a:rPr>
              <a:t>;</a:t>
            </a:r>
            <a:endParaRPr lang="ru-RU" dirty="0" smtClean="0">
              <a:solidFill>
                <a:srgbClr val="04374A"/>
              </a:solidFill>
            </a:endParaRPr>
          </a:p>
          <a:p>
            <a:pPr algn="just"/>
            <a:r>
              <a:rPr lang="ru-RU" dirty="0" smtClean="0">
                <a:solidFill>
                  <a:srgbClr val="04374A"/>
                </a:solidFill>
              </a:rPr>
              <a:t>имеют </a:t>
            </a:r>
            <a:r>
              <a:rPr lang="ru-RU" dirty="0">
                <a:solidFill>
                  <a:srgbClr val="04374A"/>
                </a:solidFill>
              </a:rPr>
              <a:t>возможность подрабатывать на производстве или в других </a:t>
            </a:r>
            <a:r>
              <a:rPr lang="ru-RU" dirty="0" smtClean="0">
                <a:solidFill>
                  <a:srgbClr val="04374A"/>
                </a:solidFill>
              </a:rPr>
              <a:t>сферах; </a:t>
            </a:r>
          </a:p>
          <a:p>
            <a:pPr algn="just"/>
            <a:r>
              <a:rPr lang="ru-RU" dirty="0" smtClean="0">
                <a:solidFill>
                  <a:srgbClr val="04374A"/>
                </a:solidFill>
              </a:rPr>
              <a:t>подготовка специалистов-практиков </a:t>
            </a:r>
            <a:endParaRPr lang="ru-RU" dirty="0">
              <a:solidFill>
                <a:srgbClr val="04374A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716016" y="1124757"/>
            <a:ext cx="4248472" cy="63976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Высшее образование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788024" y="1942215"/>
            <a:ext cx="4248472" cy="395128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rgbClr val="04374A"/>
                </a:solidFill>
              </a:rPr>
              <a:t>нацелено </a:t>
            </a:r>
            <a:r>
              <a:rPr lang="ru-RU" dirty="0">
                <a:solidFill>
                  <a:srgbClr val="04374A"/>
                </a:solidFill>
              </a:rPr>
              <a:t>на подготовку кадров более высокой квалификации, с опорой на фундаментальные знания, научные исследования и мировой научный </a:t>
            </a:r>
            <a:r>
              <a:rPr lang="ru-RU" dirty="0" smtClean="0">
                <a:solidFill>
                  <a:srgbClr val="04374A"/>
                </a:solidFill>
              </a:rPr>
              <a:t>опыт</a:t>
            </a:r>
            <a:r>
              <a:rPr lang="ru-RU" dirty="0">
                <a:solidFill>
                  <a:srgbClr val="04374A"/>
                </a:solidFill>
              </a:rPr>
              <a:t>;</a:t>
            </a:r>
            <a:endParaRPr lang="ru-RU" dirty="0" smtClean="0">
              <a:solidFill>
                <a:srgbClr val="04374A"/>
              </a:solidFill>
            </a:endParaRPr>
          </a:p>
          <a:p>
            <a:pPr algn="just"/>
            <a:r>
              <a:rPr lang="ru-RU" dirty="0">
                <a:solidFill>
                  <a:srgbClr val="04374A"/>
                </a:solidFill>
              </a:rPr>
              <a:t>в</a:t>
            </a:r>
            <a:r>
              <a:rPr lang="ru-RU" dirty="0" smtClean="0">
                <a:solidFill>
                  <a:srgbClr val="04374A"/>
                </a:solidFill>
              </a:rPr>
              <a:t>ыпускники имеют </a:t>
            </a:r>
            <a:r>
              <a:rPr lang="ru-RU" dirty="0">
                <a:solidFill>
                  <a:srgbClr val="04374A"/>
                </a:solidFill>
              </a:rPr>
              <a:t>большее преимущество при </a:t>
            </a:r>
            <a:r>
              <a:rPr lang="ru-RU" dirty="0" smtClean="0">
                <a:solidFill>
                  <a:srgbClr val="04374A"/>
                </a:solidFill>
              </a:rPr>
              <a:t>трудоустройстве;</a:t>
            </a:r>
          </a:p>
          <a:p>
            <a:pPr algn="just"/>
            <a:r>
              <a:rPr lang="ru-RU" dirty="0">
                <a:solidFill>
                  <a:srgbClr val="04374A"/>
                </a:solidFill>
              </a:rPr>
              <a:t>п</a:t>
            </a:r>
            <a:r>
              <a:rPr lang="ru-RU" dirty="0" smtClean="0">
                <a:solidFill>
                  <a:srgbClr val="04374A"/>
                </a:solidFill>
              </a:rPr>
              <a:t>реимущества в выстраивании </a:t>
            </a:r>
            <a:r>
              <a:rPr lang="ru-RU" dirty="0">
                <a:solidFill>
                  <a:srgbClr val="04374A"/>
                </a:solidFill>
              </a:rPr>
              <a:t>перспективы карьерного </a:t>
            </a:r>
            <a:r>
              <a:rPr lang="ru-RU" dirty="0" smtClean="0">
                <a:solidFill>
                  <a:srgbClr val="04374A"/>
                </a:solidFill>
              </a:rPr>
              <a:t>роста</a:t>
            </a:r>
            <a:endParaRPr lang="ru-RU" dirty="0">
              <a:solidFill>
                <a:srgbClr val="04374A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4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68138"/>
            <a:ext cx="6233020" cy="119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5" b="1" dirty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Директор Центра экономики непрерывного образования </a:t>
            </a:r>
            <a:r>
              <a:rPr lang="ru-RU" sz="2395" b="1" dirty="0" err="1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РАНХиГС</a:t>
            </a:r>
            <a:r>
              <a:rPr lang="ru-RU" sz="2395" b="1" dirty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 Т.Л.  Клячко </a:t>
            </a:r>
            <a:endParaRPr lang="ru-RU" sz="2395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844452"/>
            <a:ext cx="5184576" cy="388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52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«Родители считают, что сейчас, в период экономической турбулентности, ребенок должен пойти в систему СПО, получить хотя бы профессию, чтобы он был самодостаточным в жизни, начал зарабатывать, а потом смог пойти в вуз и самостоятельно оплачивать обучение. Снимается нагрузка с семьи. Даже хорошо учащиеся ребята стали идти в СПО, что раньше было </a:t>
            </a:r>
            <a:r>
              <a:rPr lang="ru-RU" sz="2052" b="1" dirty="0" smtClean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непрестижно…»</a:t>
            </a:r>
            <a:endParaRPr lang="ru-RU" sz="2052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988840"/>
            <a:ext cx="2411463" cy="3409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584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425" y="478788"/>
            <a:ext cx="6233020" cy="82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5" b="1" dirty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Конструктор профессионального самоопределения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005" y="2354748"/>
            <a:ext cx="4598387" cy="408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52" b="1" dirty="0">
              <a:solidFill>
                <a:srgbClr val="1F3D85"/>
              </a:solidFill>
              <a:latin typeface="Akrobat" charset="0"/>
              <a:ea typeface="Akrobat" charset="0"/>
              <a:cs typeface="Akrob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0" y="1772079"/>
            <a:ext cx="7602831" cy="427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8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68138"/>
            <a:ext cx="6840760" cy="82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5" b="1" dirty="0" smtClean="0">
                <a:solidFill>
                  <a:srgbClr val="C00000"/>
                </a:solidFill>
                <a:latin typeface="Akrobat ExtraBold" charset="0"/>
                <a:ea typeface="Akrobat ExtraBold" charset="0"/>
                <a:cs typeface="Akrobat ExtraBold" charset="0"/>
              </a:rPr>
              <a:t>Практические советы для родителей и их детей, определяющихся с выбором ПО</a:t>
            </a:r>
            <a:endParaRPr lang="ru-RU" sz="2395" b="1" dirty="0">
              <a:solidFill>
                <a:srgbClr val="C00000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0768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1. Определится с интересующимися профессиональными организациями. 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2. Узнать как можно больше о профессиональной организации: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- посетить, а лучше изучить официальный сайт в сети интернет;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- проверить наличие у профессиональной организации лицензии и государственной аккредитации (вкладка документы);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- ознакомится с правилами приема, которые размещены во вкладке «Абитуриент» (или «Приемная комиссия», или «Прием 2021, или др.), количеством бюджетных мест, перечнем вступительных испытаний, порядком учета индивидуальных достижений;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- узнать о местах и возможностях дальнейшего </a:t>
            </a:r>
            <a:r>
              <a:rPr lang="ru-RU" sz="1400" b="1" dirty="0" err="1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трудоустройста</a:t>
            </a:r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. 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3. Ознакомится с механизмом подачи документов (как правило, очно и в электронной форме).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4. Ознакомится с перечнем документов, необходимых для приема на обучение.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5. Если надо </a:t>
            </a:r>
            <a:r>
              <a:rPr lang="ru-RU" sz="1400" b="1" dirty="0" err="1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отцифровать</a:t>
            </a:r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 документы и направить их в приемную комиссию.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6. Ознакомиться с ранжированным списком поступающих после его размещения на официальном сайте.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7. Ознакомится с приказом на зачисление в профессиональную организацию.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8. Заселение в общежитие (если необходимо), предварительно ознакомившись с правилами. 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9. Уточнение сроков начала обучения.</a:t>
            </a:r>
          </a:p>
          <a:p>
            <a:pPr algn="just"/>
            <a:r>
              <a:rPr lang="ru-RU" sz="1400" b="1" dirty="0">
                <a:solidFill>
                  <a:srgbClr val="1F3D85"/>
                </a:solidFill>
                <a:latin typeface="Akrobat" charset="0"/>
                <a:ea typeface="Akrobat" charset="0"/>
                <a:cs typeface="Akrobat" charset="0"/>
              </a:rPr>
              <a:t>10. Знакомство с куратором, классным руководителем группы.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9290" y="6184076"/>
            <a:ext cx="470000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39" b="1" dirty="0">
                <a:solidFill>
                  <a:schemeClr val="bg1"/>
                </a:solidFill>
                <a:latin typeface="Akrobat ExtraBold" charset="0"/>
                <a:ea typeface="Akrobat ExtraBold" charset="0"/>
                <a:cs typeface="Akrobat ExtraBold" charset="0"/>
              </a:rPr>
              <a:t>NN</a:t>
            </a:r>
            <a:endParaRPr lang="ru-RU" sz="1539" b="1" dirty="0">
              <a:solidFill>
                <a:schemeClr val="bg1"/>
              </a:solidFill>
              <a:latin typeface="Akrobat ExtraBold" charset="0"/>
              <a:ea typeface="Akrobat ExtraBold" charset="0"/>
              <a:cs typeface="Akrobat ExtraBold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5390" y="1579491"/>
            <a:ext cx="179917" cy="192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  <p:sp>
        <p:nvSpPr>
          <p:cNvPr id="5" name="Прямоугольник 4"/>
          <p:cNvSpPr/>
          <p:nvPr/>
        </p:nvSpPr>
        <p:spPr>
          <a:xfrm>
            <a:off x="7854207" y="1579491"/>
            <a:ext cx="1289794" cy="19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39"/>
          </a:p>
        </p:txBody>
      </p:sp>
    </p:spTree>
    <p:extLst>
      <p:ext uri="{BB962C8B-B14F-4D97-AF65-F5344CB8AC3E}">
        <p14:creationId xmlns:p14="http://schemas.microsoft.com/office/powerpoint/2010/main" val="114271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b0846be36d4333fca81a01d79b5d290a4641a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423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Akrobat</vt:lpstr>
      <vt:lpstr>Akrobat ExtraBold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по углам</dc:title>
  <dc:creator>obstinate</dc:creator>
  <dc:description>Шаблон презентации с сайта https://presentation-creation.ru/</dc:description>
  <cp:lastModifiedBy>Жанна Черкасова</cp:lastModifiedBy>
  <cp:revision>1269</cp:revision>
  <dcterms:created xsi:type="dcterms:W3CDTF">2018-02-25T09:09:03Z</dcterms:created>
  <dcterms:modified xsi:type="dcterms:W3CDTF">2021-04-04T06:22:50Z</dcterms:modified>
</cp:coreProperties>
</file>