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handoutMasterIdLst>
    <p:handoutMasterId r:id="rId24"/>
  </p:handoutMasterIdLst>
  <p:sldIdLst>
    <p:sldId id="265" r:id="rId2"/>
    <p:sldId id="283" r:id="rId3"/>
    <p:sldId id="291" r:id="rId4"/>
    <p:sldId id="292" r:id="rId5"/>
    <p:sldId id="278" r:id="rId6"/>
    <p:sldId id="289" r:id="rId7"/>
    <p:sldId id="268" r:id="rId8"/>
    <p:sldId id="280" r:id="rId9"/>
    <p:sldId id="286" r:id="rId10"/>
    <p:sldId id="287" r:id="rId11"/>
    <p:sldId id="284" r:id="rId12"/>
    <p:sldId id="285" r:id="rId13"/>
    <p:sldId id="270" r:id="rId14"/>
    <p:sldId id="288" r:id="rId15"/>
    <p:sldId id="293" r:id="rId16"/>
    <p:sldId id="294" r:id="rId17"/>
    <p:sldId id="295" r:id="rId18"/>
    <p:sldId id="296" r:id="rId19"/>
    <p:sldId id="297" r:id="rId20"/>
    <p:sldId id="298" r:id="rId21"/>
    <p:sldId id="275" r:id="rId22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3C72"/>
    <a:srgbClr val="FF6400"/>
    <a:srgbClr val="E170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07" autoAdjust="0"/>
  </p:normalViewPr>
  <p:slideViewPr>
    <p:cSldViewPr>
      <p:cViewPr varScale="1">
        <p:scale>
          <a:sx n="144" d="100"/>
          <a:sy n="144" d="100"/>
        </p:scale>
        <p:origin x="276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894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FB2544-A855-413D-91B7-B5D088AA7E1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1970C5A-7D2A-4B96-954D-46416FB17DE2}">
      <dgm:prSet phldrT="[Текст]"/>
      <dgm:spPr/>
      <dgm:t>
        <a:bodyPr/>
        <a:lstStyle/>
        <a:p>
          <a:r>
            <a:rPr lang="en-US" dirty="0" smtClean="0"/>
            <a:t>506</a:t>
          </a:r>
          <a:r>
            <a:rPr lang="ru-RU" dirty="0" smtClean="0"/>
            <a:t> мест на программы </a:t>
          </a:r>
          <a:r>
            <a:rPr lang="ru-RU" dirty="0" err="1" smtClean="0"/>
            <a:t>бакалавриата</a:t>
          </a:r>
          <a:r>
            <a:rPr lang="ru-RU" dirty="0" smtClean="0"/>
            <a:t>/</a:t>
          </a:r>
          <a:r>
            <a:rPr lang="ru-RU" dirty="0" err="1" smtClean="0"/>
            <a:t>специалитета</a:t>
          </a:r>
          <a:endParaRPr lang="ru-RU" dirty="0"/>
        </a:p>
      </dgm:t>
    </dgm:pt>
    <dgm:pt modelId="{44990C2E-C452-4909-B999-DF1E21508255}" type="parTrans" cxnId="{8B50C36C-1C4E-49FD-8E18-C162C9564B7E}">
      <dgm:prSet/>
      <dgm:spPr/>
      <dgm:t>
        <a:bodyPr/>
        <a:lstStyle/>
        <a:p>
          <a:endParaRPr lang="ru-RU"/>
        </a:p>
      </dgm:t>
    </dgm:pt>
    <dgm:pt modelId="{64B86B81-CFFE-4188-B64D-B6991F280A8D}" type="sibTrans" cxnId="{8B50C36C-1C4E-49FD-8E18-C162C9564B7E}">
      <dgm:prSet/>
      <dgm:spPr/>
      <dgm:t>
        <a:bodyPr/>
        <a:lstStyle/>
        <a:p>
          <a:endParaRPr lang="ru-RU"/>
        </a:p>
      </dgm:t>
    </dgm:pt>
    <dgm:pt modelId="{DF510350-E614-4B76-8F6C-7C812DE32EC4}">
      <dgm:prSet phldrT="[Текст]"/>
      <dgm:spPr/>
      <dgm:t>
        <a:bodyPr/>
        <a:lstStyle/>
        <a:p>
          <a:r>
            <a:rPr lang="en-US" dirty="0" smtClean="0"/>
            <a:t>345</a:t>
          </a:r>
          <a:r>
            <a:rPr lang="ru-RU" dirty="0" smtClean="0"/>
            <a:t> мест на программы магистратуры</a:t>
          </a:r>
          <a:endParaRPr lang="ru-RU" dirty="0"/>
        </a:p>
      </dgm:t>
    </dgm:pt>
    <dgm:pt modelId="{7AD08A03-AEF7-4CFB-93E6-FF8773F12577}" type="parTrans" cxnId="{11C4C46D-880C-4FD7-9C87-FBA7FC1F1316}">
      <dgm:prSet/>
      <dgm:spPr/>
      <dgm:t>
        <a:bodyPr/>
        <a:lstStyle/>
        <a:p>
          <a:endParaRPr lang="ru-RU"/>
        </a:p>
      </dgm:t>
    </dgm:pt>
    <dgm:pt modelId="{91E12877-3C66-41FA-81A5-48A10FCA9B75}" type="sibTrans" cxnId="{11C4C46D-880C-4FD7-9C87-FBA7FC1F1316}">
      <dgm:prSet/>
      <dgm:spPr/>
      <dgm:t>
        <a:bodyPr/>
        <a:lstStyle/>
        <a:p>
          <a:endParaRPr lang="ru-RU"/>
        </a:p>
      </dgm:t>
    </dgm:pt>
    <dgm:pt modelId="{1D245EDC-5D10-41E2-B1D2-543437CB669C}">
      <dgm:prSet phldrT="[Текст]"/>
      <dgm:spPr/>
      <dgm:t>
        <a:bodyPr/>
        <a:lstStyle/>
        <a:p>
          <a:r>
            <a:rPr lang="en-US" dirty="0" smtClean="0"/>
            <a:t>11</a:t>
          </a:r>
          <a:r>
            <a:rPr lang="ru-RU" dirty="0" smtClean="0"/>
            <a:t> мест на программы аспирантуры</a:t>
          </a:r>
          <a:endParaRPr lang="ru-RU" dirty="0"/>
        </a:p>
      </dgm:t>
    </dgm:pt>
    <dgm:pt modelId="{9138FAC7-BF94-4119-9C5D-6E4601ADAB52}" type="parTrans" cxnId="{0D029142-C3FF-4FFA-A1F2-A18000A57C8A}">
      <dgm:prSet/>
      <dgm:spPr/>
      <dgm:t>
        <a:bodyPr/>
        <a:lstStyle/>
        <a:p>
          <a:endParaRPr lang="ru-RU"/>
        </a:p>
      </dgm:t>
    </dgm:pt>
    <dgm:pt modelId="{AF653C19-7465-4EF8-8270-22199E8E99D7}" type="sibTrans" cxnId="{0D029142-C3FF-4FFA-A1F2-A18000A57C8A}">
      <dgm:prSet/>
      <dgm:spPr/>
      <dgm:t>
        <a:bodyPr/>
        <a:lstStyle/>
        <a:p>
          <a:endParaRPr lang="ru-RU"/>
        </a:p>
      </dgm:t>
    </dgm:pt>
    <dgm:pt modelId="{C117F30D-8D7F-4100-B1A4-424019618D96}">
      <dgm:prSet phldrT="[Текст]"/>
      <dgm:spPr/>
      <dgm:t>
        <a:bodyPr/>
        <a:lstStyle/>
        <a:p>
          <a:r>
            <a:rPr lang="ru-RU" dirty="0" smtClean="0"/>
            <a:t>Бюджетные места БГУ</a:t>
          </a:r>
          <a:endParaRPr lang="ru-RU" dirty="0"/>
        </a:p>
      </dgm:t>
    </dgm:pt>
    <dgm:pt modelId="{37A8DBEB-A6D7-4F6D-868B-2CCC4E1D21B5}" type="sibTrans" cxnId="{5419E394-61BE-472D-912A-6A00AAE32C06}">
      <dgm:prSet/>
      <dgm:spPr/>
      <dgm:t>
        <a:bodyPr/>
        <a:lstStyle/>
        <a:p>
          <a:endParaRPr lang="ru-RU"/>
        </a:p>
      </dgm:t>
    </dgm:pt>
    <dgm:pt modelId="{9370AA69-C582-487C-9BDE-45B8770304F5}" type="parTrans" cxnId="{5419E394-61BE-472D-912A-6A00AAE32C06}">
      <dgm:prSet/>
      <dgm:spPr/>
      <dgm:t>
        <a:bodyPr/>
        <a:lstStyle/>
        <a:p>
          <a:endParaRPr lang="ru-RU"/>
        </a:p>
      </dgm:t>
    </dgm:pt>
    <dgm:pt modelId="{1872F533-3011-4B02-9B3E-9CCD89130518}" type="pres">
      <dgm:prSet presAssocID="{2AFB2544-A855-413D-91B7-B5D088AA7E1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7F3C7E0-64B7-413A-9961-74320A1599FF}" type="pres">
      <dgm:prSet presAssocID="{C117F30D-8D7F-4100-B1A4-424019618D96}" presName="hierRoot1" presStyleCnt="0">
        <dgm:presLayoutVars>
          <dgm:hierBranch val="init"/>
        </dgm:presLayoutVars>
      </dgm:prSet>
      <dgm:spPr/>
    </dgm:pt>
    <dgm:pt modelId="{9580D369-0DC8-481E-B69C-977C7975AE8A}" type="pres">
      <dgm:prSet presAssocID="{C117F30D-8D7F-4100-B1A4-424019618D96}" presName="rootComposite1" presStyleCnt="0"/>
      <dgm:spPr/>
    </dgm:pt>
    <dgm:pt modelId="{6D64EB34-F155-4414-8E60-4C4077B5EF30}" type="pres">
      <dgm:prSet presAssocID="{C117F30D-8D7F-4100-B1A4-424019618D96}" presName="rootText1" presStyleLbl="node0" presStyleIdx="0" presStyleCnt="1" custScaleY="317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4D11F1A-85AB-4BBE-83C7-76E6329C3971}" type="pres">
      <dgm:prSet presAssocID="{C117F30D-8D7F-4100-B1A4-424019618D96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60CA5A5-6ABE-4DEA-974C-1A7C4D5B9F2B}" type="pres">
      <dgm:prSet presAssocID="{C117F30D-8D7F-4100-B1A4-424019618D96}" presName="hierChild2" presStyleCnt="0"/>
      <dgm:spPr/>
    </dgm:pt>
    <dgm:pt modelId="{1DFC99DB-4B19-4681-978B-2A334D62D23E}" type="pres">
      <dgm:prSet presAssocID="{44990C2E-C452-4909-B999-DF1E21508255}" presName="Name37" presStyleLbl="parChTrans1D2" presStyleIdx="0" presStyleCnt="3"/>
      <dgm:spPr/>
      <dgm:t>
        <a:bodyPr/>
        <a:lstStyle/>
        <a:p>
          <a:endParaRPr lang="ru-RU"/>
        </a:p>
      </dgm:t>
    </dgm:pt>
    <dgm:pt modelId="{E09DA106-45D7-4151-8077-8EFB324EAE01}" type="pres">
      <dgm:prSet presAssocID="{21970C5A-7D2A-4B96-954D-46416FB17DE2}" presName="hierRoot2" presStyleCnt="0">
        <dgm:presLayoutVars>
          <dgm:hierBranch val="init"/>
        </dgm:presLayoutVars>
      </dgm:prSet>
      <dgm:spPr/>
    </dgm:pt>
    <dgm:pt modelId="{B034FFF3-86BA-4E4F-9978-1C1F760DEBBD}" type="pres">
      <dgm:prSet presAssocID="{21970C5A-7D2A-4B96-954D-46416FB17DE2}" presName="rootComposite" presStyleCnt="0"/>
      <dgm:spPr/>
    </dgm:pt>
    <dgm:pt modelId="{F09B1252-47CA-41EF-87CC-32E66B03A0FE}" type="pres">
      <dgm:prSet presAssocID="{21970C5A-7D2A-4B96-954D-46416FB17DE2}" presName="rootText" presStyleLbl="node2" presStyleIdx="0" presStyleCnt="3" custScaleY="514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D907B3E-BB9D-4F77-BB01-80AA42BECA4E}" type="pres">
      <dgm:prSet presAssocID="{21970C5A-7D2A-4B96-954D-46416FB17DE2}" presName="rootConnector" presStyleLbl="node2" presStyleIdx="0" presStyleCnt="3"/>
      <dgm:spPr/>
      <dgm:t>
        <a:bodyPr/>
        <a:lstStyle/>
        <a:p>
          <a:endParaRPr lang="ru-RU"/>
        </a:p>
      </dgm:t>
    </dgm:pt>
    <dgm:pt modelId="{11E24394-EDB9-4745-9E62-806A54A947C1}" type="pres">
      <dgm:prSet presAssocID="{21970C5A-7D2A-4B96-954D-46416FB17DE2}" presName="hierChild4" presStyleCnt="0"/>
      <dgm:spPr/>
    </dgm:pt>
    <dgm:pt modelId="{8E5EF2F1-625E-4941-AF15-4F7015D1C784}" type="pres">
      <dgm:prSet presAssocID="{21970C5A-7D2A-4B96-954D-46416FB17DE2}" presName="hierChild5" presStyleCnt="0"/>
      <dgm:spPr/>
    </dgm:pt>
    <dgm:pt modelId="{440EE7D6-CB92-46D2-B13C-929E67BEB79D}" type="pres">
      <dgm:prSet presAssocID="{7AD08A03-AEF7-4CFB-93E6-FF8773F12577}" presName="Name37" presStyleLbl="parChTrans1D2" presStyleIdx="1" presStyleCnt="3"/>
      <dgm:spPr/>
      <dgm:t>
        <a:bodyPr/>
        <a:lstStyle/>
        <a:p>
          <a:endParaRPr lang="ru-RU"/>
        </a:p>
      </dgm:t>
    </dgm:pt>
    <dgm:pt modelId="{9A6F44E3-7CC5-4D3E-89D5-466BF68859D9}" type="pres">
      <dgm:prSet presAssocID="{DF510350-E614-4B76-8F6C-7C812DE32EC4}" presName="hierRoot2" presStyleCnt="0">
        <dgm:presLayoutVars>
          <dgm:hierBranch val="init"/>
        </dgm:presLayoutVars>
      </dgm:prSet>
      <dgm:spPr/>
    </dgm:pt>
    <dgm:pt modelId="{2EB9C001-5E49-428B-8A71-93E91EBE5EF1}" type="pres">
      <dgm:prSet presAssocID="{DF510350-E614-4B76-8F6C-7C812DE32EC4}" presName="rootComposite" presStyleCnt="0"/>
      <dgm:spPr/>
    </dgm:pt>
    <dgm:pt modelId="{E35A020A-86AF-4BEC-A2C8-4F1A7BFEF1CC}" type="pres">
      <dgm:prSet presAssocID="{DF510350-E614-4B76-8F6C-7C812DE32EC4}" presName="rootText" presStyleLbl="node2" presStyleIdx="1" presStyleCnt="3" custScaleY="514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8532C6-65CC-4F5F-A2A1-3CC7CEBEC051}" type="pres">
      <dgm:prSet presAssocID="{DF510350-E614-4B76-8F6C-7C812DE32EC4}" presName="rootConnector" presStyleLbl="node2" presStyleIdx="1" presStyleCnt="3"/>
      <dgm:spPr/>
      <dgm:t>
        <a:bodyPr/>
        <a:lstStyle/>
        <a:p>
          <a:endParaRPr lang="ru-RU"/>
        </a:p>
      </dgm:t>
    </dgm:pt>
    <dgm:pt modelId="{57979E5B-A3E4-42F4-A6DE-5DBB858CC1A9}" type="pres">
      <dgm:prSet presAssocID="{DF510350-E614-4B76-8F6C-7C812DE32EC4}" presName="hierChild4" presStyleCnt="0"/>
      <dgm:spPr/>
    </dgm:pt>
    <dgm:pt modelId="{EB18BB2D-5A53-401B-99F0-B89B2EBBCB63}" type="pres">
      <dgm:prSet presAssocID="{DF510350-E614-4B76-8F6C-7C812DE32EC4}" presName="hierChild5" presStyleCnt="0"/>
      <dgm:spPr/>
    </dgm:pt>
    <dgm:pt modelId="{F9326A1D-5664-4677-BA10-839C6C64E314}" type="pres">
      <dgm:prSet presAssocID="{9138FAC7-BF94-4119-9C5D-6E4601ADAB52}" presName="Name37" presStyleLbl="parChTrans1D2" presStyleIdx="2" presStyleCnt="3"/>
      <dgm:spPr/>
      <dgm:t>
        <a:bodyPr/>
        <a:lstStyle/>
        <a:p>
          <a:endParaRPr lang="ru-RU"/>
        </a:p>
      </dgm:t>
    </dgm:pt>
    <dgm:pt modelId="{609D7338-AAEC-4576-A284-9CCFD7348E23}" type="pres">
      <dgm:prSet presAssocID="{1D245EDC-5D10-41E2-B1D2-543437CB669C}" presName="hierRoot2" presStyleCnt="0">
        <dgm:presLayoutVars>
          <dgm:hierBranch val="init"/>
        </dgm:presLayoutVars>
      </dgm:prSet>
      <dgm:spPr/>
    </dgm:pt>
    <dgm:pt modelId="{FA48A8B9-5D59-4E5F-BB02-302B0ED685BA}" type="pres">
      <dgm:prSet presAssocID="{1D245EDC-5D10-41E2-B1D2-543437CB669C}" presName="rootComposite" presStyleCnt="0"/>
      <dgm:spPr/>
    </dgm:pt>
    <dgm:pt modelId="{6C51DB6F-A809-4D47-AF45-87ADC12E5B1C}" type="pres">
      <dgm:prSet presAssocID="{1D245EDC-5D10-41E2-B1D2-543437CB669C}" presName="rootText" presStyleLbl="node2" presStyleIdx="2" presStyleCnt="3" custScaleY="5149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CAC2C6-16DA-4B90-AADC-D4331851D2B1}" type="pres">
      <dgm:prSet presAssocID="{1D245EDC-5D10-41E2-B1D2-543437CB669C}" presName="rootConnector" presStyleLbl="node2" presStyleIdx="2" presStyleCnt="3"/>
      <dgm:spPr/>
      <dgm:t>
        <a:bodyPr/>
        <a:lstStyle/>
        <a:p>
          <a:endParaRPr lang="ru-RU"/>
        </a:p>
      </dgm:t>
    </dgm:pt>
    <dgm:pt modelId="{9EAA0640-AE3A-4437-89D4-CA59DAAFF122}" type="pres">
      <dgm:prSet presAssocID="{1D245EDC-5D10-41E2-B1D2-543437CB669C}" presName="hierChild4" presStyleCnt="0"/>
      <dgm:spPr/>
    </dgm:pt>
    <dgm:pt modelId="{B83CA5D8-E013-4068-9695-01374A99FA83}" type="pres">
      <dgm:prSet presAssocID="{1D245EDC-5D10-41E2-B1D2-543437CB669C}" presName="hierChild5" presStyleCnt="0"/>
      <dgm:spPr/>
    </dgm:pt>
    <dgm:pt modelId="{1A2EE1F2-4DCC-4282-B760-A36664AAEE40}" type="pres">
      <dgm:prSet presAssocID="{C117F30D-8D7F-4100-B1A4-424019618D96}" presName="hierChild3" presStyleCnt="0"/>
      <dgm:spPr/>
    </dgm:pt>
  </dgm:ptLst>
  <dgm:cxnLst>
    <dgm:cxn modelId="{8B50C36C-1C4E-49FD-8E18-C162C9564B7E}" srcId="{C117F30D-8D7F-4100-B1A4-424019618D96}" destId="{21970C5A-7D2A-4B96-954D-46416FB17DE2}" srcOrd="0" destOrd="0" parTransId="{44990C2E-C452-4909-B999-DF1E21508255}" sibTransId="{64B86B81-CFFE-4188-B64D-B6991F280A8D}"/>
    <dgm:cxn modelId="{5917AA3D-08BD-42C5-A485-45623DB633ED}" type="presOf" srcId="{2AFB2544-A855-413D-91B7-B5D088AA7E1E}" destId="{1872F533-3011-4B02-9B3E-9CCD89130518}" srcOrd="0" destOrd="0" presId="urn:microsoft.com/office/officeart/2005/8/layout/orgChart1"/>
    <dgm:cxn modelId="{D2D1116E-2555-470E-830C-74877CEDA69B}" type="presOf" srcId="{DF510350-E614-4B76-8F6C-7C812DE32EC4}" destId="{728532C6-65CC-4F5F-A2A1-3CC7CEBEC051}" srcOrd="1" destOrd="0" presId="urn:microsoft.com/office/officeart/2005/8/layout/orgChart1"/>
    <dgm:cxn modelId="{B19614DC-85DE-4942-A580-5359256817BB}" type="presOf" srcId="{21970C5A-7D2A-4B96-954D-46416FB17DE2}" destId="{9D907B3E-BB9D-4F77-BB01-80AA42BECA4E}" srcOrd="1" destOrd="0" presId="urn:microsoft.com/office/officeart/2005/8/layout/orgChart1"/>
    <dgm:cxn modelId="{9B88C7C8-8105-49B7-8734-629058F9D23F}" type="presOf" srcId="{DF510350-E614-4B76-8F6C-7C812DE32EC4}" destId="{E35A020A-86AF-4BEC-A2C8-4F1A7BFEF1CC}" srcOrd="0" destOrd="0" presId="urn:microsoft.com/office/officeart/2005/8/layout/orgChart1"/>
    <dgm:cxn modelId="{0129F1FC-C3AD-4B8E-8126-51E6A7993263}" type="presOf" srcId="{21970C5A-7D2A-4B96-954D-46416FB17DE2}" destId="{F09B1252-47CA-41EF-87CC-32E66B03A0FE}" srcOrd="0" destOrd="0" presId="urn:microsoft.com/office/officeart/2005/8/layout/orgChart1"/>
    <dgm:cxn modelId="{B6023469-5541-4491-A159-58BCCE924DC9}" type="presOf" srcId="{44990C2E-C452-4909-B999-DF1E21508255}" destId="{1DFC99DB-4B19-4681-978B-2A334D62D23E}" srcOrd="0" destOrd="0" presId="urn:microsoft.com/office/officeart/2005/8/layout/orgChart1"/>
    <dgm:cxn modelId="{CF459412-48D8-4D23-8B3A-6EC7F07C5DD7}" type="presOf" srcId="{1D245EDC-5D10-41E2-B1D2-543437CB669C}" destId="{6C51DB6F-A809-4D47-AF45-87ADC12E5B1C}" srcOrd="0" destOrd="0" presId="urn:microsoft.com/office/officeart/2005/8/layout/orgChart1"/>
    <dgm:cxn modelId="{1C84C79D-9FFE-4509-BDC9-249D18939CEB}" type="presOf" srcId="{7AD08A03-AEF7-4CFB-93E6-FF8773F12577}" destId="{440EE7D6-CB92-46D2-B13C-929E67BEB79D}" srcOrd="0" destOrd="0" presId="urn:microsoft.com/office/officeart/2005/8/layout/orgChart1"/>
    <dgm:cxn modelId="{C1499393-4A64-4E32-BEB4-991D2E8A46E8}" type="presOf" srcId="{1D245EDC-5D10-41E2-B1D2-543437CB669C}" destId="{57CAC2C6-16DA-4B90-AADC-D4331851D2B1}" srcOrd="1" destOrd="0" presId="urn:microsoft.com/office/officeart/2005/8/layout/orgChart1"/>
    <dgm:cxn modelId="{11C4C46D-880C-4FD7-9C87-FBA7FC1F1316}" srcId="{C117F30D-8D7F-4100-B1A4-424019618D96}" destId="{DF510350-E614-4B76-8F6C-7C812DE32EC4}" srcOrd="1" destOrd="0" parTransId="{7AD08A03-AEF7-4CFB-93E6-FF8773F12577}" sibTransId="{91E12877-3C66-41FA-81A5-48A10FCA9B75}"/>
    <dgm:cxn modelId="{0D029142-C3FF-4FFA-A1F2-A18000A57C8A}" srcId="{C117F30D-8D7F-4100-B1A4-424019618D96}" destId="{1D245EDC-5D10-41E2-B1D2-543437CB669C}" srcOrd="2" destOrd="0" parTransId="{9138FAC7-BF94-4119-9C5D-6E4601ADAB52}" sibTransId="{AF653C19-7465-4EF8-8270-22199E8E99D7}"/>
    <dgm:cxn modelId="{5419E394-61BE-472D-912A-6A00AAE32C06}" srcId="{2AFB2544-A855-413D-91B7-B5D088AA7E1E}" destId="{C117F30D-8D7F-4100-B1A4-424019618D96}" srcOrd="0" destOrd="0" parTransId="{9370AA69-C582-487C-9BDE-45B8770304F5}" sibTransId="{37A8DBEB-A6D7-4F6D-868B-2CCC4E1D21B5}"/>
    <dgm:cxn modelId="{B1D39D34-CE5D-4AB6-BE9E-210227E1756E}" type="presOf" srcId="{9138FAC7-BF94-4119-9C5D-6E4601ADAB52}" destId="{F9326A1D-5664-4677-BA10-839C6C64E314}" srcOrd="0" destOrd="0" presId="urn:microsoft.com/office/officeart/2005/8/layout/orgChart1"/>
    <dgm:cxn modelId="{B1AE8747-41C6-4AAF-947A-EEF799C988D0}" type="presOf" srcId="{C117F30D-8D7F-4100-B1A4-424019618D96}" destId="{6D64EB34-F155-4414-8E60-4C4077B5EF30}" srcOrd="0" destOrd="0" presId="urn:microsoft.com/office/officeart/2005/8/layout/orgChart1"/>
    <dgm:cxn modelId="{682BCE7D-FF86-4CEF-8832-093F8AD9DE45}" type="presOf" srcId="{C117F30D-8D7F-4100-B1A4-424019618D96}" destId="{44D11F1A-85AB-4BBE-83C7-76E6329C3971}" srcOrd="1" destOrd="0" presId="urn:microsoft.com/office/officeart/2005/8/layout/orgChart1"/>
    <dgm:cxn modelId="{DF5B6E11-1A0F-4A20-B05C-941451EF7244}" type="presParOf" srcId="{1872F533-3011-4B02-9B3E-9CCD89130518}" destId="{C7F3C7E0-64B7-413A-9961-74320A1599FF}" srcOrd="0" destOrd="0" presId="urn:microsoft.com/office/officeart/2005/8/layout/orgChart1"/>
    <dgm:cxn modelId="{058B4AB0-ACAE-436C-990B-20015A521150}" type="presParOf" srcId="{C7F3C7E0-64B7-413A-9961-74320A1599FF}" destId="{9580D369-0DC8-481E-B69C-977C7975AE8A}" srcOrd="0" destOrd="0" presId="urn:microsoft.com/office/officeart/2005/8/layout/orgChart1"/>
    <dgm:cxn modelId="{00760F34-F5DB-44BC-8B3D-2174DB3CC970}" type="presParOf" srcId="{9580D369-0DC8-481E-B69C-977C7975AE8A}" destId="{6D64EB34-F155-4414-8E60-4C4077B5EF30}" srcOrd="0" destOrd="0" presId="urn:microsoft.com/office/officeart/2005/8/layout/orgChart1"/>
    <dgm:cxn modelId="{7F34744E-15C5-43EB-B3B2-E71B44523B6B}" type="presParOf" srcId="{9580D369-0DC8-481E-B69C-977C7975AE8A}" destId="{44D11F1A-85AB-4BBE-83C7-76E6329C3971}" srcOrd="1" destOrd="0" presId="urn:microsoft.com/office/officeart/2005/8/layout/orgChart1"/>
    <dgm:cxn modelId="{533E66CE-8692-4C57-86E6-31ED8969AC02}" type="presParOf" srcId="{C7F3C7E0-64B7-413A-9961-74320A1599FF}" destId="{060CA5A5-6ABE-4DEA-974C-1A7C4D5B9F2B}" srcOrd="1" destOrd="0" presId="urn:microsoft.com/office/officeart/2005/8/layout/orgChart1"/>
    <dgm:cxn modelId="{90D6A732-8E5A-428C-8AD5-3746FC4EB58D}" type="presParOf" srcId="{060CA5A5-6ABE-4DEA-974C-1A7C4D5B9F2B}" destId="{1DFC99DB-4B19-4681-978B-2A334D62D23E}" srcOrd="0" destOrd="0" presId="urn:microsoft.com/office/officeart/2005/8/layout/orgChart1"/>
    <dgm:cxn modelId="{F6751D4D-6D75-4B13-A64A-9B56522CD5A4}" type="presParOf" srcId="{060CA5A5-6ABE-4DEA-974C-1A7C4D5B9F2B}" destId="{E09DA106-45D7-4151-8077-8EFB324EAE01}" srcOrd="1" destOrd="0" presId="urn:microsoft.com/office/officeart/2005/8/layout/orgChart1"/>
    <dgm:cxn modelId="{2C7C1D7E-0274-43F2-BE96-7DC1E446F794}" type="presParOf" srcId="{E09DA106-45D7-4151-8077-8EFB324EAE01}" destId="{B034FFF3-86BA-4E4F-9978-1C1F760DEBBD}" srcOrd="0" destOrd="0" presId="urn:microsoft.com/office/officeart/2005/8/layout/orgChart1"/>
    <dgm:cxn modelId="{2E64182C-6514-49B7-9FEA-CD538CD68B40}" type="presParOf" srcId="{B034FFF3-86BA-4E4F-9978-1C1F760DEBBD}" destId="{F09B1252-47CA-41EF-87CC-32E66B03A0FE}" srcOrd="0" destOrd="0" presId="urn:microsoft.com/office/officeart/2005/8/layout/orgChart1"/>
    <dgm:cxn modelId="{3145BD4D-8340-4328-A610-BDD663BEC2F3}" type="presParOf" srcId="{B034FFF3-86BA-4E4F-9978-1C1F760DEBBD}" destId="{9D907B3E-BB9D-4F77-BB01-80AA42BECA4E}" srcOrd="1" destOrd="0" presId="urn:microsoft.com/office/officeart/2005/8/layout/orgChart1"/>
    <dgm:cxn modelId="{63DB6BA8-1F5F-4730-9095-C649D49D88AD}" type="presParOf" srcId="{E09DA106-45D7-4151-8077-8EFB324EAE01}" destId="{11E24394-EDB9-4745-9E62-806A54A947C1}" srcOrd="1" destOrd="0" presId="urn:microsoft.com/office/officeart/2005/8/layout/orgChart1"/>
    <dgm:cxn modelId="{B609BE8E-7F21-4D32-8F10-B0E3EF87E462}" type="presParOf" srcId="{E09DA106-45D7-4151-8077-8EFB324EAE01}" destId="{8E5EF2F1-625E-4941-AF15-4F7015D1C784}" srcOrd="2" destOrd="0" presId="urn:microsoft.com/office/officeart/2005/8/layout/orgChart1"/>
    <dgm:cxn modelId="{36F4C1EB-F867-4E1B-844B-B7B2DB2016AC}" type="presParOf" srcId="{060CA5A5-6ABE-4DEA-974C-1A7C4D5B9F2B}" destId="{440EE7D6-CB92-46D2-B13C-929E67BEB79D}" srcOrd="2" destOrd="0" presId="urn:microsoft.com/office/officeart/2005/8/layout/orgChart1"/>
    <dgm:cxn modelId="{52B7EF6B-4F8A-46A7-9CFE-52CF8D11BE8C}" type="presParOf" srcId="{060CA5A5-6ABE-4DEA-974C-1A7C4D5B9F2B}" destId="{9A6F44E3-7CC5-4D3E-89D5-466BF68859D9}" srcOrd="3" destOrd="0" presId="urn:microsoft.com/office/officeart/2005/8/layout/orgChart1"/>
    <dgm:cxn modelId="{09DC4F88-E68D-4883-ABC4-F6A7939070CA}" type="presParOf" srcId="{9A6F44E3-7CC5-4D3E-89D5-466BF68859D9}" destId="{2EB9C001-5E49-428B-8A71-93E91EBE5EF1}" srcOrd="0" destOrd="0" presId="urn:microsoft.com/office/officeart/2005/8/layout/orgChart1"/>
    <dgm:cxn modelId="{F3E45461-2403-4CA6-82E8-A6E824580A9F}" type="presParOf" srcId="{2EB9C001-5E49-428B-8A71-93E91EBE5EF1}" destId="{E35A020A-86AF-4BEC-A2C8-4F1A7BFEF1CC}" srcOrd="0" destOrd="0" presId="urn:microsoft.com/office/officeart/2005/8/layout/orgChart1"/>
    <dgm:cxn modelId="{572FEDD0-0885-4165-984C-D80CE4D3B1CF}" type="presParOf" srcId="{2EB9C001-5E49-428B-8A71-93E91EBE5EF1}" destId="{728532C6-65CC-4F5F-A2A1-3CC7CEBEC051}" srcOrd="1" destOrd="0" presId="urn:microsoft.com/office/officeart/2005/8/layout/orgChart1"/>
    <dgm:cxn modelId="{719B6162-8E9E-4587-B198-C0756F834E7D}" type="presParOf" srcId="{9A6F44E3-7CC5-4D3E-89D5-466BF68859D9}" destId="{57979E5B-A3E4-42F4-A6DE-5DBB858CC1A9}" srcOrd="1" destOrd="0" presId="urn:microsoft.com/office/officeart/2005/8/layout/orgChart1"/>
    <dgm:cxn modelId="{CE10A386-986E-4F7D-8FD4-B3E36B1D83F0}" type="presParOf" srcId="{9A6F44E3-7CC5-4D3E-89D5-466BF68859D9}" destId="{EB18BB2D-5A53-401B-99F0-B89B2EBBCB63}" srcOrd="2" destOrd="0" presId="urn:microsoft.com/office/officeart/2005/8/layout/orgChart1"/>
    <dgm:cxn modelId="{71E3A3E0-752D-49F3-9DE1-A76A5905DACA}" type="presParOf" srcId="{060CA5A5-6ABE-4DEA-974C-1A7C4D5B9F2B}" destId="{F9326A1D-5664-4677-BA10-839C6C64E314}" srcOrd="4" destOrd="0" presId="urn:microsoft.com/office/officeart/2005/8/layout/orgChart1"/>
    <dgm:cxn modelId="{D793816A-DD77-4AFA-8D2D-7B8C31088E82}" type="presParOf" srcId="{060CA5A5-6ABE-4DEA-974C-1A7C4D5B9F2B}" destId="{609D7338-AAEC-4576-A284-9CCFD7348E23}" srcOrd="5" destOrd="0" presId="urn:microsoft.com/office/officeart/2005/8/layout/orgChart1"/>
    <dgm:cxn modelId="{C93B440E-353D-4747-98B5-7D0D577C767D}" type="presParOf" srcId="{609D7338-AAEC-4576-A284-9CCFD7348E23}" destId="{FA48A8B9-5D59-4E5F-BB02-302B0ED685BA}" srcOrd="0" destOrd="0" presId="urn:microsoft.com/office/officeart/2005/8/layout/orgChart1"/>
    <dgm:cxn modelId="{02B3A968-DDC5-4542-81BD-C19DDAC96295}" type="presParOf" srcId="{FA48A8B9-5D59-4E5F-BB02-302B0ED685BA}" destId="{6C51DB6F-A809-4D47-AF45-87ADC12E5B1C}" srcOrd="0" destOrd="0" presId="urn:microsoft.com/office/officeart/2005/8/layout/orgChart1"/>
    <dgm:cxn modelId="{EF98DE0F-ED28-4938-B567-8ABB60E7952E}" type="presParOf" srcId="{FA48A8B9-5D59-4E5F-BB02-302B0ED685BA}" destId="{57CAC2C6-16DA-4B90-AADC-D4331851D2B1}" srcOrd="1" destOrd="0" presId="urn:microsoft.com/office/officeart/2005/8/layout/orgChart1"/>
    <dgm:cxn modelId="{3FD82326-1315-437A-832D-E44D2189AF13}" type="presParOf" srcId="{609D7338-AAEC-4576-A284-9CCFD7348E23}" destId="{9EAA0640-AE3A-4437-89D4-CA59DAAFF122}" srcOrd="1" destOrd="0" presId="urn:microsoft.com/office/officeart/2005/8/layout/orgChart1"/>
    <dgm:cxn modelId="{A99633D6-CA5B-4E85-901D-455DF39E2CCC}" type="presParOf" srcId="{609D7338-AAEC-4576-A284-9CCFD7348E23}" destId="{B83CA5D8-E013-4068-9695-01374A99FA83}" srcOrd="2" destOrd="0" presId="urn:microsoft.com/office/officeart/2005/8/layout/orgChart1"/>
    <dgm:cxn modelId="{BEA0D079-8A7C-4544-A43F-3E859159BF0E}" type="presParOf" srcId="{C7F3C7E0-64B7-413A-9961-74320A1599FF}" destId="{1A2EE1F2-4DCC-4282-B760-A36664AAEE4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326A1D-5664-4677-BA10-839C6C64E314}">
      <dsp:nvSpPr>
        <dsp:cNvPr id="0" name=""/>
        <dsp:cNvSpPr/>
      </dsp:nvSpPr>
      <dsp:spPr>
        <a:xfrm>
          <a:off x="4284712" y="917050"/>
          <a:ext cx="3031465" cy="5261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3061"/>
              </a:lnTo>
              <a:lnTo>
                <a:pt x="3031465" y="263061"/>
              </a:lnTo>
              <a:lnTo>
                <a:pt x="3031465" y="5261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0EE7D6-CB92-46D2-B13C-929E67BEB79D}">
      <dsp:nvSpPr>
        <dsp:cNvPr id="0" name=""/>
        <dsp:cNvSpPr/>
      </dsp:nvSpPr>
      <dsp:spPr>
        <a:xfrm>
          <a:off x="4238992" y="917050"/>
          <a:ext cx="91440" cy="52612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61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FC99DB-4B19-4681-978B-2A334D62D23E}">
      <dsp:nvSpPr>
        <dsp:cNvPr id="0" name=""/>
        <dsp:cNvSpPr/>
      </dsp:nvSpPr>
      <dsp:spPr>
        <a:xfrm>
          <a:off x="1253246" y="917050"/>
          <a:ext cx="3031465" cy="526122"/>
        </a:xfrm>
        <a:custGeom>
          <a:avLst/>
          <a:gdLst/>
          <a:ahLst/>
          <a:cxnLst/>
          <a:rect l="0" t="0" r="0" b="0"/>
          <a:pathLst>
            <a:path>
              <a:moveTo>
                <a:pt x="3031465" y="0"/>
              </a:moveTo>
              <a:lnTo>
                <a:pt x="3031465" y="263061"/>
              </a:lnTo>
              <a:lnTo>
                <a:pt x="0" y="263061"/>
              </a:lnTo>
              <a:lnTo>
                <a:pt x="0" y="5261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64EB34-F155-4414-8E60-4C4077B5EF30}">
      <dsp:nvSpPr>
        <dsp:cNvPr id="0" name=""/>
        <dsp:cNvSpPr/>
      </dsp:nvSpPr>
      <dsp:spPr>
        <a:xfrm>
          <a:off x="3032040" y="519828"/>
          <a:ext cx="2505343" cy="3972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Бюджетные места БГУ</a:t>
          </a:r>
          <a:endParaRPr lang="ru-RU" sz="1400" kern="1200" dirty="0"/>
        </a:p>
      </dsp:txBody>
      <dsp:txXfrm>
        <a:off x="3032040" y="519828"/>
        <a:ext cx="2505343" cy="397222"/>
      </dsp:txXfrm>
    </dsp:sp>
    <dsp:sp modelId="{F09B1252-47CA-41EF-87CC-32E66B03A0FE}">
      <dsp:nvSpPr>
        <dsp:cNvPr id="0" name=""/>
        <dsp:cNvSpPr/>
      </dsp:nvSpPr>
      <dsp:spPr>
        <a:xfrm>
          <a:off x="575" y="1443172"/>
          <a:ext cx="2505343" cy="645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506</a:t>
          </a:r>
          <a:r>
            <a:rPr lang="ru-RU" sz="1400" kern="1200" dirty="0" smtClean="0"/>
            <a:t> мест на программы </a:t>
          </a:r>
          <a:r>
            <a:rPr lang="ru-RU" sz="1400" kern="1200" dirty="0" err="1" smtClean="0"/>
            <a:t>бакалавриата</a:t>
          </a:r>
          <a:r>
            <a:rPr lang="ru-RU" sz="1400" kern="1200" dirty="0" smtClean="0"/>
            <a:t>/</a:t>
          </a:r>
          <a:r>
            <a:rPr lang="ru-RU" sz="1400" kern="1200" dirty="0" err="1" smtClean="0"/>
            <a:t>специалитета</a:t>
          </a:r>
          <a:endParaRPr lang="ru-RU" sz="1400" kern="1200" dirty="0"/>
        </a:p>
      </dsp:txBody>
      <dsp:txXfrm>
        <a:off x="575" y="1443172"/>
        <a:ext cx="2505343" cy="645063"/>
      </dsp:txXfrm>
    </dsp:sp>
    <dsp:sp modelId="{E35A020A-86AF-4BEC-A2C8-4F1A7BFEF1CC}">
      <dsp:nvSpPr>
        <dsp:cNvPr id="0" name=""/>
        <dsp:cNvSpPr/>
      </dsp:nvSpPr>
      <dsp:spPr>
        <a:xfrm>
          <a:off x="3032040" y="1443172"/>
          <a:ext cx="2505343" cy="6450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345</a:t>
          </a:r>
          <a:r>
            <a:rPr lang="ru-RU" sz="1400" kern="1200" dirty="0" smtClean="0"/>
            <a:t> мест на программы магистратуры</a:t>
          </a:r>
          <a:endParaRPr lang="ru-RU" sz="1400" kern="1200" dirty="0"/>
        </a:p>
      </dsp:txBody>
      <dsp:txXfrm>
        <a:off x="3032040" y="1443172"/>
        <a:ext cx="2505343" cy="645063"/>
      </dsp:txXfrm>
    </dsp:sp>
    <dsp:sp modelId="{6C51DB6F-A809-4D47-AF45-87ADC12E5B1C}">
      <dsp:nvSpPr>
        <dsp:cNvPr id="0" name=""/>
        <dsp:cNvSpPr/>
      </dsp:nvSpPr>
      <dsp:spPr>
        <a:xfrm>
          <a:off x="6063505" y="1443172"/>
          <a:ext cx="2505343" cy="6450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11</a:t>
          </a:r>
          <a:r>
            <a:rPr lang="ru-RU" sz="1400" kern="1200" dirty="0" smtClean="0"/>
            <a:t> мест на программы аспирантуры</a:t>
          </a:r>
          <a:endParaRPr lang="ru-RU" sz="1400" kern="1200" dirty="0"/>
        </a:p>
      </dsp:txBody>
      <dsp:txXfrm>
        <a:off x="6063505" y="1443172"/>
        <a:ext cx="2505343" cy="645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D1038-0D35-46B6-8FDE-5083E01EB316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6D346-CEFF-42B0-9EA0-BF6A6CEE778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CF916B-AC83-4E39-AC65-6BA3FD0E9E8A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BE1297-D155-4994-968C-9A4ADF1A46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713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ДОБАВИТЬ </a:t>
            </a:r>
          </a:p>
          <a:p>
            <a:pPr lvl="0"/>
            <a:r>
              <a:rPr lang="ru-RU" dirty="0" smtClean="0"/>
              <a:t>ЗАГОЛОВОК НЕ БОЛЕЕ </a:t>
            </a:r>
          </a:p>
          <a:p>
            <a:pPr lvl="0"/>
            <a:r>
              <a:rPr lang="ru-RU" dirty="0" smtClean="0"/>
              <a:t>3-Х СТРОК - </a:t>
            </a:r>
            <a:r>
              <a:rPr lang="en-US" dirty="0" smtClean="0"/>
              <a:t>ARIAL</a:t>
            </a:r>
            <a:endParaRPr lang="ru-RU" dirty="0" smtClean="0"/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4067944" y="3651871"/>
            <a:ext cx="3168352" cy="648072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не более 2-х строк</a:t>
            </a:r>
          </a:p>
        </p:txBody>
      </p:sp>
    </p:spTree>
    <p:extLst>
      <p:ext uri="{BB962C8B-B14F-4D97-AF65-F5344CB8AC3E}">
        <p14:creationId xmlns:p14="http://schemas.microsoft.com/office/powerpoint/2010/main" val="2739675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сновной 2 -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292080" y="1347614"/>
            <a:ext cx="3456384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79" y="1851670"/>
            <a:ext cx="3456384" cy="2664296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323528" y="1203598"/>
            <a:ext cx="4248472" cy="3528740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  <p:extLst>
      <p:ext uri="{BB962C8B-B14F-4D97-AF65-F5344CB8AC3E}">
        <p14:creationId xmlns:p14="http://schemas.microsoft.com/office/powerpoint/2010/main" val="4096090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сновной (Фото) - 1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4067944" y="1203598"/>
            <a:ext cx="4704523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3x4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3672408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3672408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  <p:extLst>
      <p:ext uri="{BB962C8B-B14F-4D97-AF65-F5344CB8AC3E}">
        <p14:creationId xmlns:p14="http://schemas.microsoft.com/office/powerpoint/2010/main" val="671446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сновной (Фото) - 2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4043264" y="1581259"/>
            <a:ext cx="4705200" cy="2646675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16x9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3672408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3672408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  <p:extLst>
      <p:ext uri="{BB962C8B-B14F-4D97-AF65-F5344CB8AC3E}">
        <p14:creationId xmlns:p14="http://schemas.microsoft.com/office/powerpoint/2010/main" val="2587223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сновной (Фото) - 3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4644008" y="1203598"/>
            <a:ext cx="3528000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3x4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4104456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4104456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  <p:extLst>
      <p:ext uri="{BB962C8B-B14F-4D97-AF65-F5344CB8AC3E}">
        <p14:creationId xmlns:p14="http://schemas.microsoft.com/office/powerpoint/2010/main" val="2415905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ополнительный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1563688"/>
            <a:ext cx="8497888" cy="3095625"/>
          </a:xfrm>
        </p:spPr>
        <p:txBody>
          <a:bodyPr>
            <a:normAutofit/>
          </a:bodyPr>
          <a:lstStyle>
            <a:lvl1pPr algn="ctr">
              <a:buNone/>
              <a:defRPr sz="18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3611322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ополнительный 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1203598"/>
            <a:ext cx="8497888" cy="3455715"/>
          </a:xfrm>
        </p:spPr>
        <p:txBody>
          <a:bodyPr>
            <a:normAutofit/>
          </a:bodyPr>
          <a:lstStyle>
            <a:lvl1pPr algn="ctr">
              <a:buNone/>
              <a:defRPr sz="18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1775902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ополнительный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  <p:sp>
        <p:nvSpPr>
          <p:cNvPr id="5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3291830"/>
            <a:ext cx="8497888" cy="1367483"/>
          </a:xfrm>
        </p:spPr>
        <p:txBody>
          <a:bodyPr>
            <a:normAutofit/>
          </a:bodyPr>
          <a:lstStyle>
            <a:lvl1pPr algn="ctr">
              <a:buNone/>
              <a:defRPr sz="16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  <p:sp>
        <p:nvSpPr>
          <p:cNvPr id="7" name="Содержимое 7"/>
          <p:cNvSpPr>
            <a:spLocks noGrp="1"/>
          </p:cNvSpPr>
          <p:nvPr>
            <p:ph sz="quarter" idx="12" hasCustomPrompt="1"/>
          </p:nvPr>
        </p:nvSpPr>
        <p:spPr>
          <a:xfrm>
            <a:off x="323528" y="1275606"/>
            <a:ext cx="8497888" cy="1656184"/>
          </a:xfrm>
        </p:spPr>
        <p:txBody>
          <a:bodyPr>
            <a:normAutofit/>
          </a:bodyPr>
          <a:lstStyle>
            <a:lvl1pPr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4460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ополнительный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1043608" y="2643758"/>
            <a:ext cx="7056784" cy="792088"/>
          </a:xfrm>
        </p:spPr>
        <p:txBody>
          <a:bodyPr>
            <a:noAutofit/>
          </a:bodyPr>
          <a:lstStyle>
            <a:lvl1pPr marL="0" algn="ct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13119893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3678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УКАЖИТЕ 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998226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987574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FF6400">
                  <a:alpha val="86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Поблагодарите слушателей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08" y="1779662"/>
            <a:ext cx="3168352" cy="792088"/>
          </a:xfrm>
        </p:spPr>
        <p:txBody>
          <a:bodyPr>
            <a:normAutofit/>
          </a:bodyPr>
          <a:lstStyle>
            <a:lvl1pPr marL="0" algn="ctr">
              <a:buNone/>
              <a:defRPr sz="1600" b="0" i="0" u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и контакты не более 3-х строк в этом месте.</a:t>
            </a:r>
          </a:p>
        </p:txBody>
      </p:sp>
    </p:spTree>
    <p:extLst>
      <p:ext uri="{BB962C8B-B14F-4D97-AF65-F5344CB8AC3E}">
        <p14:creationId xmlns:p14="http://schemas.microsoft.com/office/powerpoint/2010/main" val="2723068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ДОБАВИТЬ </a:t>
            </a:r>
          </a:p>
          <a:p>
            <a:pPr lvl="0"/>
            <a:r>
              <a:rPr lang="ru-RU" dirty="0" smtClean="0"/>
              <a:t>ЗАГОЛОВОК НЕ БОЛЕЕ </a:t>
            </a:r>
          </a:p>
          <a:p>
            <a:pPr lvl="0"/>
            <a:r>
              <a:rPr lang="ru-RU" dirty="0" smtClean="0"/>
              <a:t>3-Х СТРОК - </a:t>
            </a:r>
            <a:r>
              <a:rPr lang="en-US" dirty="0" smtClean="0"/>
              <a:t>ARIAL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5292080" y="3651871"/>
            <a:ext cx="3168352" cy="648072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не более 2-х строк</a:t>
            </a:r>
          </a:p>
        </p:txBody>
      </p:sp>
    </p:spTree>
    <p:extLst>
      <p:ext uri="{BB962C8B-B14F-4D97-AF65-F5344CB8AC3E}">
        <p14:creationId xmlns:p14="http://schemas.microsoft.com/office/powerpoint/2010/main" val="556710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419622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FF6400">
                  <a:alpha val="86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Поблагодарите слушателей</a:t>
            </a:r>
          </a:p>
        </p:txBody>
      </p:sp>
    </p:spTree>
    <p:extLst>
      <p:ext uri="{BB962C8B-B14F-4D97-AF65-F5344CB8AC3E}">
        <p14:creationId xmlns:p14="http://schemas.microsoft.com/office/powerpoint/2010/main" val="3360891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 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ДОБАВИТЬ </a:t>
            </a:r>
          </a:p>
          <a:p>
            <a:pPr lvl="0"/>
            <a:r>
              <a:rPr lang="ru-RU" dirty="0" smtClean="0"/>
              <a:t>ЗАГОЛОВОК НЕ БОЛЕЕ </a:t>
            </a:r>
          </a:p>
          <a:p>
            <a:pPr lvl="0"/>
            <a:r>
              <a:rPr lang="ru-RU" dirty="0" smtClean="0"/>
              <a:t>3-Х СТРОК - </a:t>
            </a:r>
            <a:r>
              <a:rPr lang="en-US" dirty="0" smtClean="0"/>
              <a:t>ARIAL</a:t>
            </a:r>
            <a:endParaRPr lang="ru-RU" dirty="0" smtClean="0"/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4067944" y="3651871"/>
            <a:ext cx="3168352" cy="648072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 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ДОБАВИТЬ </a:t>
            </a:r>
          </a:p>
          <a:p>
            <a:pPr lvl="0"/>
            <a:r>
              <a:rPr lang="ru-RU" dirty="0" smtClean="0"/>
              <a:t>ЗАГОЛОВОК НЕ БОЛЕЕ </a:t>
            </a:r>
          </a:p>
          <a:p>
            <a:pPr lvl="0"/>
            <a:r>
              <a:rPr lang="ru-RU" dirty="0" smtClean="0"/>
              <a:t>3-Х СТРОК - </a:t>
            </a:r>
            <a:r>
              <a:rPr lang="en-US" dirty="0" smtClean="0"/>
              <a:t>ARIAL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5292080" y="3651871"/>
            <a:ext cx="3168352" cy="648072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 3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ДОБАВИТЬ </a:t>
            </a:r>
          </a:p>
          <a:p>
            <a:pPr lvl="0"/>
            <a:r>
              <a:rPr lang="ru-RU" dirty="0" smtClean="0"/>
              <a:t>ЗАГОЛОВОК НЕ БОЛЕЕ </a:t>
            </a:r>
          </a:p>
          <a:p>
            <a:pPr lvl="0"/>
            <a:r>
              <a:rPr lang="ru-RU" dirty="0" smtClean="0"/>
              <a:t>3-Х СТРОК - </a:t>
            </a:r>
            <a:r>
              <a:rPr lang="en-US" dirty="0" smtClean="0"/>
              <a:t>ARIAL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5292080" y="3651871"/>
            <a:ext cx="3168352" cy="648072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7" y="1347614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851670"/>
            <a:ext cx="3456384" cy="2664296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4" hasCustomPrompt="1"/>
          </p:nvPr>
        </p:nvSpPr>
        <p:spPr>
          <a:xfrm>
            <a:off x="4427984" y="120359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076056" y="131170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19" name="Рисунок 14"/>
          <p:cNvSpPr>
            <a:spLocks noGrp="1"/>
          </p:cNvSpPr>
          <p:nvPr>
            <p:ph type="pic" sz="quarter" idx="18" hasCustomPrompt="1"/>
          </p:nvPr>
        </p:nvSpPr>
        <p:spPr>
          <a:xfrm>
            <a:off x="4427984" y="228371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076056" y="239182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21" name="Рисунок 14"/>
          <p:cNvSpPr>
            <a:spLocks noGrp="1"/>
          </p:cNvSpPr>
          <p:nvPr>
            <p:ph type="pic" sz="quarter" idx="20" hasCustomPrompt="1"/>
          </p:nvPr>
        </p:nvSpPr>
        <p:spPr>
          <a:xfrm>
            <a:off x="4427984" y="336383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5076056" y="347194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7" y="1347614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851670"/>
            <a:ext cx="3456384" cy="2664296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4427538" y="1203325"/>
            <a:ext cx="4321175" cy="3529013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(Фото) - 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299525" y="1203598"/>
            <a:ext cx="4704523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3x4</a:t>
            </a:r>
            <a:endParaRPr lang="ru-RU" dirty="0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5220072" y="1203598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5220073" y="1779662"/>
            <a:ext cx="3456384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(Фото) - 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99524" y="1581259"/>
            <a:ext cx="4705200" cy="2646675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</a:t>
            </a:r>
            <a:r>
              <a:rPr lang="en-US" dirty="0" smtClean="0"/>
              <a:t>16x9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5220072" y="1203598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5220073" y="1779662"/>
            <a:ext cx="3456384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(Фото) - 3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1043608" y="1203598"/>
            <a:ext cx="3528000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1х1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4860032" y="1203598"/>
            <a:ext cx="381642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4860032" y="1779662"/>
            <a:ext cx="3816425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1 - Справ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292080" y="1347614"/>
            <a:ext cx="3456384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79" y="1851670"/>
            <a:ext cx="3456384" cy="2664296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9" name="Рисунок 14"/>
          <p:cNvSpPr>
            <a:spLocks noGrp="1"/>
          </p:cNvSpPr>
          <p:nvPr>
            <p:ph type="pic" sz="quarter" idx="14" hasCustomPrompt="1"/>
          </p:nvPr>
        </p:nvSpPr>
        <p:spPr>
          <a:xfrm>
            <a:off x="323528" y="156343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971600" y="167155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13" name="Рисунок 14"/>
          <p:cNvSpPr>
            <a:spLocks noGrp="1"/>
          </p:cNvSpPr>
          <p:nvPr>
            <p:ph type="pic" sz="quarter" idx="18" hasCustomPrompt="1"/>
          </p:nvPr>
        </p:nvSpPr>
        <p:spPr>
          <a:xfrm>
            <a:off x="323528" y="264355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971600" y="275167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20" hasCustomPrompt="1"/>
          </p:nvPr>
        </p:nvSpPr>
        <p:spPr>
          <a:xfrm>
            <a:off x="323528" y="372367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6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971600" y="383179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ДОБАВИТЬ </a:t>
            </a:r>
          </a:p>
          <a:p>
            <a:pPr lvl="0"/>
            <a:r>
              <a:rPr lang="ru-RU" dirty="0" smtClean="0"/>
              <a:t>ЗАГОЛОВОК НЕ БОЛЕЕ </a:t>
            </a:r>
          </a:p>
          <a:p>
            <a:pPr lvl="0"/>
            <a:r>
              <a:rPr lang="ru-RU" dirty="0" smtClean="0"/>
              <a:t>3-Х СТРОК - </a:t>
            </a:r>
            <a:r>
              <a:rPr lang="en-US" dirty="0" smtClean="0"/>
              <a:t>ARIAL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5292080" y="3651871"/>
            <a:ext cx="3168352" cy="648072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не более 2-х строк</a:t>
            </a:r>
          </a:p>
        </p:txBody>
      </p:sp>
    </p:spTree>
    <p:extLst>
      <p:ext uri="{BB962C8B-B14F-4D97-AF65-F5344CB8AC3E}">
        <p14:creationId xmlns:p14="http://schemas.microsoft.com/office/powerpoint/2010/main" val="2977863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2 - Справ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292080" y="1347614"/>
            <a:ext cx="3456384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79" y="1851670"/>
            <a:ext cx="3456384" cy="2664296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323528" y="1203598"/>
            <a:ext cx="4248472" cy="3528740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(Фото) - 1 Справ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4067944" y="1203598"/>
            <a:ext cx="4704523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3x4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3672408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3672408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(Фото) - 2 Справ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4043264" y="1581259"/>
            <a:ext cx="4705200" cy="2646675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16x9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3672408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3672408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(Фото) - 3 Справ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4644008" y="1203598"/>
            <a:ext cx="3528000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3x4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4104456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4104456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ополнительный 1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1563688"/>
            <a:ext cx="8497888" cy="3095625"/>
          </a:xfrm>
        </p:spPr>
        <p:txBody>
          <a:bodyPr>
            <a:normAutofit/>
          </a:bodyPr>
          <a:lstStyle>
            <a:lvl1pPr algn="ctr">
              <a:buNone/>
              <a:defRPr sz="18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ополнительный 0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1203598"/>
            <a:ext cx="8497888" cy="3455715"/>
          </a:xfrm>
        </p:spPr>
        <p:txBody>
          <a:bodyPr>
            <a:normAutofit/>
          </a:bodyPr>
          <a:lstStyle>
            <a:lvl1pPr algn="ctr">
              <a:buNone/>
              <a:defRPr sz="18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ополнительный 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  <p:sp>
        <p:nvSpPr>
          <p:cNvPr id="5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3291830"/>
            <a:ext cx="8497888" cy="1367483"/>
          </a:xfrm>
        </p:spPr>
        <p:txBody>
          <a:bodyPr>
            <a:normAutofit/>
          </a:bodyPr>
          <a:lstStyle>
            <a:lvl1pPr algn="ctr">
              <a:buNone/>
              <a:defRPr sz="16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  <p:sp>
        <p:nvSpPr>
          <p:cNvPr id="7" name="Содержимое 7"/>
          <p:cNvSpPr>
            <a:spLocks noGrp="1"/>
          </p:cNvSpPr>
          <p:nvPr>
            <p:ph sz="quarter" idx="12" hasCustomPrompt="1"/>
          </p:nvPr>
        </p:nvSpPr>
        <p:spPr>
          <a:xfrm>
            <a:off x="323528" y="1275606"/>
            <a:ext cx="8497888" cy="1656184"/>
          </a:xfrm>
        </p:spPr>
        <p:txBody>
          <a:bodyPr>
            <a:normAutofit/>
          </a:bodyPr>
          <a:lstStyle>
            <a:lvl1pPr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ополнительный 3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1043608" y="2643758"/>
            <a:ext cx="7056784" cy="792088"/>
          </a:xfrm>
        </p:spPr>
        <p:txBody>
          <a:bodyPr>
            <a:noAutofit/>
          </a:bodyPr>
          <a:lstStyle>
            <a:lvl1pPr marL="0" algn="ct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3678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УКАЖИТЕ НАЗВАНИЕ РАЗДЕЛА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987574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FF6400">
                  <a:alpha val="86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Поблагодарите слушателей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08" y="1779662"/>
            <a:ext cx="3168352" cy="792088"/>
          </a:xfrm>
        </p:spPr>
        <p:txBody>
          <a:bodyPr>
            <a:normAutofit/>
          </a:bodyPr>
          <a:lstStyle>
            <a:lvl1pPr marL="0" algn="ctr">
              <a:buNone/>
              <a:defRPr sz="1600" b="0" i="0" u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и контакты не более 3-х строк в этом месте.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сновной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7" y="1347614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851670"/>
            <a:ext cx="3456384" cy="2664296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4" hasCustomPrompt="1"/>
          </p:nvPr>
        </p:nvSpPr>
        <p:spPr>
          <a:xfrm>
            <a:off x="4427984" y="120359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076056" y="131170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19" name="Рисунок 14"/>
          <p:cNvSpPr>
            <a:spLocks noGrp="1"/>
          </p:cNvSpPr>
          <p:nvPr>
            <p:ph type="pic" sz="quarter" idx="18" hasCustomPrompt="1"/>
          </p:nvPr>
        </p:nvSpPr>
        <p:spPr>
          <a:xfrm>
            <a:off x="4427984" y="228371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076056" y="239182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21" name="Рисунок 14"/>
          <p:cNvSpPr>
            <a:spLocks noGrp="1"/>
          </p:cNvSpPr>
          <p:nvPr>
            <p:ph type="pic" sz="quarter" idx="20" hasCustomPrompt="1"/>
          </p:nvPr>
        </p:nvSpPr>
        <p:spPr>
          <a:xfrm>
            <a:off x="4427984" y="336383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5076056" y="347194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</p:spTree>
    <p:extLst>
      <p:ext uri="{BB962C8B-B14F-4D97-AF65-F5344CB8AC3E}">
        <p14:creationId xmlns:p14="http://schemas.microsoft.com/office/powerpoint/2010/main" val="3143695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419622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FF6400">
                  <a:alpha val="86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Поблагодарите слушателей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E7ACC-03EE-4AA5-B177-F45381496B1F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EE87D-FDAE-4417-A8AC-44F03BEACF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034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сновной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7" y="1347614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851670"/>
            <a:ext cx="3456384" cy="2664296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4427538" y="1203325"/>
            <a:ext cx="4321175" cy="3529013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  <p:extLst>
      <p:ext uri="{BB962C8B-B14F-4D97-AF65-F5344CB8AC3E}">
        <p14:creationId xmlns:p14="http://schemas.microsoft.com/office/powerpoint/2010/main" val="57525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сновной (Фото)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299525" y="1203598"/>
            <a:ext cx="4704523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3x4</a:t>
            </a:r>
            <a:endParaRPr lang="ru-RU" dirty="0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5220072" y="1203598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5220073" y="1779662"/>
            <a:ext cx="3456384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  <p:extLst>
      <p:ext uri="{BB962C8B-B14F-4D97-AF65-F5344CB8AC3E}">
        <p14:creationId xmlns:p14="http://schemas.microsoft.com/office/powerpoint/2010/main" val="2086479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сновной (Фото)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99524" y="1581259"/>
            <a:ext cx="4705200" cy="2646675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</a:t>
            </a:r>
            <a:r>
              <a:rPr lang="en-US" dirty="0" smtClean="0"/>
              <a:t>16x9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5220072" y="1203598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5220073" y="1779662"/>
            <a:ext cx="3456384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  <p:extLst>
      <p:ext uri="{BB962C8B-B14F-4D97-AF65-F5344CB8AC3E}">
        <p14:creationId xmlns:p14="http://schemas.microsoft.com/office/powerpoint/2010/main" val="1233783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сновной (Фото)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1043608" y="1203598"/>
            <a:ext cx="3528000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1х1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4860032" y="1203598"/>
            <a:ext cx="381642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4860032" y="1779662"/>
            <a:ext cx="3816425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  <p:extLst>
      <p:ext uri="{BB962C8B-B14F-4D97-AF65-F5344CB8AC3E}">
        <p14:creationId xmlns:p14="http://schemas.microsoft.com/office/powerpoint/2010/main" val="3824155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сновной 1 -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292080" y="1347614"/>
            <a:ext cx="3456384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79" y="1851670"/>
            <a:ext cx="3456384" cy="2664296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9" name="Рисунок 14"/>
          <p:cNvSpPr>
            <a:spLocks noGrp="1"/>
          </p:cNvSpPr>
          <p:nvPr>
            <p:ph type="pic" sz="quarter" idx="14" hasCustomPrompt="1"/>
          </p:nvPr>
        </p:nvSpPr>
        <p:spPr>
          <a:xfrm>
            <a:off x="323528" y="156343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971600" y="167155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13" name="Рисунок 14"/>
          <p:cNvSpPr>
            <a:spLocks noGrp="1"/>
          </p:cNvSpPr>
          <p:nvPr>
            <p:ph type="pic" sz="quarter" idx="18" hasCustomPrompt="1"/>
          </p:nvPr>
        </p:nvSpPr>
        <p:spPr>
          <a:xfrm>
            <a:off x="323528" y="264355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971600" y="275167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20" hasCustomPrompt="1"/>
          </p:nvPr>
        </p:nvSpPr>
        <p:spPr>
          <a:xfrm>
            <a:off x="323528" y="372367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6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971600" y="383179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</p:spTree>
    <p:extLst>
      <p:ext uri="{BB962C8B-B14F-4D97-AF65-F5344CB8AC3E}">
        <p14:creationId xmlns:p14="http://schemas.microsoft.com/office/powerpoint/2010/main" val="3014658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E0D7D-EC8D-4268-AF7C-2DF49FB31B6A}" type="datetimeFigureOut">
              <a:rPr lang="ru-RU" smtClean="0"/>
              <a:pPr/>
              <a:t>22.04.2021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000EF-BEE7-4D3A-A32E-D3F8C7F65A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098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49" r:id="rId21"/>
    <p:sldLayoutId id="2147483650" r:id="rId22"/>
    <p:sldLayoutId id="2147483651" r:id="rId23"/>
    <p:sldLayoutId id="2147483652" r:id="rId24"/>
    <p:sldLayoutId id="2147483653" r:id="rId25"/>
    <p:sldLayoutId id="2147483662" r:id="rId26"/>
    <p:sldLayoutId id="2147483663" r:id="rId27"/>
    <p:sldLayoutId id="2147483664" r:id="rId28"/>
    <p:sldLayoutId id="2147483655" r:id="rId29"/>
    <p:sldLayoutId id="2147483656" r:id="rId30"/>
    <p:sldLayoutId id="2147483665" r:id="rId31"/>
    <p:sldLayoutId id="2147483666" r:id="rId32"/>
    <p:sldLayoutId id="2147483667" r:id="rId33"/>
    <p:sldLayoutId id="2147483658" r:id="rId34"/>
    <p:sldLayoutId id="2147483670" r:id="rId35"/>
    <p:sldLayoutId id="2147483659" r:id="rId36"/>
    <p:sldLayoutId id="2147483660" r:id="rId37"/>
    <p:sldLayoutId id="2147483669" r:id="rId38"/>
    <p:sldLayoutId id="2147483661" r:id="rId39"/>
    <p:sldLayoutId id="2147483668" r:id="rId40"/>
    <p:sldLayoutId id="2147483693" r:id="rId4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Определи </a:t>
            </a:r>
          </a:p>
          <a:p>
            <a:r>
              <a:rPr lang="ru-RU" dirty="0" smtClean="0"/>
              <a:t>свое </a:t>
            </a:r>
          </a:p>
          <a:p>
            <a:r>
              <a:rPr lang="ru-RU" dirty="0" smtClean="0"/>
              <a:t>будущее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035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2091036" y="339502"/>
            <a:ext cx="6696744" cy="720080"/>
          </a:xfrm>
        </p:spPr>
        <p:txBody>
          <a:bodyPr/>
          <a:lstStyle/>
          <a:p>
            <a:r>
              <a:rPr lang="ru-RU" sz="2400" dirty="0" smtClean="0"/>
              <a:t>Правила приема</a:t>
            </a:r>
            <a:endParaRPr lang="ru-RU" sz="2400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1"/>
          </p:nvPr>
        </p:nvSpPr>
        <p:spPr>
          <a:xfrm>
            <a:off x="289892" y="1615158"/>
            <a:ext cx="8497888" cy="3528342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 fontScale="92500" lnSpcReduction="10000"/>
          </a:bodyPr>
          <a:lstStyle/>
          <a:p>
            <a:pPr marL="0" lvl="0" indent="0" algn="just">
              <a:spcBef>
                <a:spcPts val="0"/>
              </a:spcBef>
              <a:spcAft>
                <a:spcPts val="600"/>
              </a:spcAft>
            </a:pPr>
            <a:r>
              <a:rPr lang="ru-RU" dirty="0" smtClean="0">
                <a:solidFill>
                  <a:srgbClr val="FF0000"/>
                </a:solidFill>
              </a:rPr>
              <a:t>Кто может сдавать вступительные испытания, проводимые университетом</a:t>
            </a:r>
            <a:r>
              <a:rPr lang="ru-RU" dirty="0" smtClean="0"/>
              <a:t>:</a:t>
            </a:r>
          </a:p>
          <a:p>
            <a:pPr algn="l"/>
            <a:r>
              <a:rPr lang="ru-RU" dirty="0" smtClean="0"/>
              <a:t>1</a:t>
            </a:r>
            <a:r>
              <a:rPr lang="ru-RU" dirty="0"/>
              <a:t>) вне зависимости от того, участвовал ли поступающий в сдаче ЕГЭ:</a:t>
            </a:r>
          </a:p>
          <a:p>
            <a:pPr algn="l"/>
            <a:r>
              <a:rPr lang="ru-RU" dirty="0"/>
              <a:t>а) инвалиды (в том числе дети-инвалиды);</a:t>
            </a:r>
          </a:p>
          <a:p>
            <a:pPr algn="l"/>
            <a:r>
              <a:rPr lang="ru-RU" dirty="0"/>
              <a:t>б) иностранные граждане;</a:t>
            </a:r>
          </a:p>
          <a:p>
            <a:pPr algn="l"/>
            <a:r>
              <a:rPr lang="ru-RU" dirty="0"/>
              <a:t>2) по тем предметам, по которым поступающий не сдавал ЕГЭ в текущем календарном году:</a:t>
            </a:r>
          </a:p>
          <a:p>
            <a:pPr algn="l"/>
            <a:r>
              <a:rPr lang="ru-RU" dirty="0"/>
              <a:t>а) если поступающий в текущем или предшествующем календарном году </a:t>
            </a:r>
            <a:r>
              <a:rPr lang="ru-RU" dirty="0" smtClean="0"/>
              <a:t>прошел ГИА в </a:t>
            </a:r>
            <a:r>
              <a:rPr lang="ru-RU" dirty="0"/>
              <a:t>форме </a:t>
            </a:r>
            <a:r>
              <a:rPr lang="ru-RU" dirty="0" smtClean="0"/>
              <a:t>ГВЭ;</a:t>
            </a:r>
            <a:endParaRPr lang="ru-RU" dirty="0"/>
          </a:p>
          <a:p>
            <a:pPr algn="l"/>
            <a:r>
              <a:rPr lang="ru-RU" dirty="0"/>
              <a:t>б) если поступающий получил документ о среднем общем образовании в иностранной организации</a:t>
            </a:r>
            <a:r>
              <a:rPr lang="ru-RU" dirty="0" smtClean="0"/>
              <a:t>.</a:t>
            </a:r>
          </a:p>
          <a:p>
            <a:pPr algn="l"/>
            <a:r>
              <a:rPr lang="ru-RU" dirty="0" smtClean="0"/>
              <a:t>3) поступающие на Журналистику, Таможенное дело и Изящные искусства</a:t>
            </a:r>
          </a:p>
          <a:p>
            <a:pPr algn="l"/>
            <a:r>
              <a:rPr lang="ru-RU" dirty="0" smtClean="0">
                <a:solidFill>
                  <a:srgbClr val="FF0000"/>
                </a:solidFill>
              </a:rPr>
              <a:t>                                                           </a:t>
            </a:r>
            <a:r>
              <a:rPr lang="en-US" dirty="0" smtClean="0">
                <a:solidFill>
                  <a:srgbClr val="FF0000"/>
                </a:solidFill>
              </a:rPr>
              <a:t>MIX</a:t>
            </a:r>
            <a:r>
              <a:rPr lang="ru-RU" dirty="0" smtClean="0">
                <a:solidFill>
                  <a:srgbClr val="FF0000"/>
                </a:solidFill>
              </a:rPr>
              <a:t>: ЕГЭ + ВИ</a:t>
            </a:r>
            <a:endParaRPr lang="ru-RU" dirty="0">
              <a:solidFill>
                <a:srgbClr val="FF0000"/>
              </a:solidFill>
            </a:endParaRPr>
          </a:p>
          <a:p>
            <a:pPr marL="0" lvl="0" indent="0" algn="just">
              <a:spcBef>
                <a:spcPts val="0"/>
              </a:spcBef>
              <a:spcAft>
                <a:spcPts val="600"/>
              </a:spcAft>
            </a:pPr>
            <a:endParaRPr lang="ru-RU" dirty="0" smtClean="0"/>
          </a:p>
          <a:p>
            <a:pPr marL="0" indent="0" algn="just">
              <a:spcBef>
                <a:spcPts val="0"/>
              </a:spcBef>
              <a:spcAft>
                <a:spcPts val="600"/>
              </a:spcAft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412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2091036" y="339502"/>
            <a:ext cx="6696744" cy="720080"/>
          </a:xfrm>
        </p:spPr>
        <p:txBody>
          <a:bodyPr/>
          <a:lstStyle/>
          <a:p>
            <a:r>
              <a:rPr lang="ru-RU" sz="2400" dirty="0" smtClean="0"/>
              <a:t>Правила приема</a:t>
            </a:r>
            <a:endParaRPr lang="ru-RU" sz="2400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1"/>
          </p:nvPr>
        </p:nvSpPr>
        <p:spPr>
          <a:xfrm>
            <a:off x="323056" y="1563688"/>
            <a:ext cx="8497888" cy="3528342"/>
          </a:xfrm>
        </p:spPr>
        <p:txBody>
          <a:bodyPr>
            <a:normAutofit/>
          </a:bodyPr>
          <a:lstStyle/>
          <a:p>
            <a:pPr marL="0" lvl="0" indent="450000" algn="just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ru-RU" dirty="0" smtClean="0"/>
              <a:t>ВЫБОР ЭКЗАМЕНА: 2 обязательных, третий по выбору абитуриента, например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609138"/>
              </p:ext>
            </p:extLst>
          </p:nvPr>
        </p:nvGraphicFramePr>
        <p:xfrm>
          <a:off x="457200" y="2427734"/>
          <a:ext cx="8435280" cy="22322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4591">
                  <a:extLst>
                    <a:ext uri="{9D8B030D-6E8A-4147-A177-3AD203B41FA5}">
                      <a16:colId xmlns:a16="http://schemas.microsoft.com/office/drawing/2014/main" val="93599749"/>
                    </a:ext>
                  </a:extLst>
                </a:gridCol>
                <a:gridCol w="1862921">
                  <a:extLst>
                    <a:ext uri="{9D8B030D-6E8A-4147-A177-3AD203B41FA5}">
                      <a16:colId xmlns:a16="http://schemas.microsoft.com/office/drawing/2014/main" val="3073665176"/>
                    </a:ext>
                  </a:extLst>
                </a:gridCol>
                <a:gridCol w="1214949">
                  <a:extLst>
                    <a:ext uri="{9D8B030D-6E8A-4147-A177-3AD203B41FA5}">
                      <a16:colId xmlns:a16="http://schemas.microsoft.com/office/drawing/2014/main" val="354254429"/>
                    </a:ext>
                  </a:extLst>
                </a:gridCol>
                <a:gridCol w="2915877">
                  <a:extLst>
                    <a:ext uri="{9D8B030D-6E8A-4147-A177-3AD203B41FA5}">
                      <a16:colId xmlns:a16="http://schemas.microsoft.com/office/drawing/2014/main" val="3012431588"/>
                    </a:ext>
                  </a:extLst>
                </a:gridCol>
                <a:gridCol w="1376942">
                  <a:extLst>
                    <a:ext uri="{9D8B030D-6E8A-4147-A177-3AD203B41FA5}">
                      <a16:colId xmlns:a16="http://schemas.microsoft.com/office/drawing/2014/main" val="1972400065"/>
                    </a:ext>
                  </a:extLst>
                </a:gridCol>
              </a:tblGrid>
              <a:tr h="2459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38.03.01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Экономика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математика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Обществознание, история, география, иностранный язык, информатика и ИКТ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русский язык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88320728"/>
                  </a:ext>
                </a:extLst>
              </a:tr>
              <a:tr h="2459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38.03.02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Менеджмент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2096153"/>
                  </a:ext>
                </a:extLst>
              </a:tr>
              <a:tr h="2459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38.03.03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Управление персоналом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2316094"/>
                  </a:ext>
                </a:extLst>
              </a:tr>
              <a:tr h="4918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38.03.04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Государственное и муниципальное управление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185172"/>
                  </a:ext>
                </a:extLst>
              </a:tr>
              <a:tr h="2646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38.03.05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Бизнес-информатика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280470"/>
                  </a:ext>
                </a:extLst>
              </a:tr>
              <a:tr h="2459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38.03.06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Торговое дело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6928623"/>
                  </a:ext>
                </a:extLst>
              </a:tr>
              <a:tr h="4918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39.03.02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Социальная работа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история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Обществознание, география, литература, иностранный язык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русский язык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887601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580112" y="2643758"/>
            <a:ext cx="108012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ВЫБОР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144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2047156" y="483518"/>
            <a:ext cx="6696744" cy="720080"/>
          </a:xfrm>
        </p:spPr>
        <p:txBody>
          <a:bodyPr/>
          <a:lstStyle/>
          <a:p>
            <a:r>
              <a:rPr lang="ru-RU" sz="2400" dirty="0" smtClean="0"/>
              <a:t>Правила приема</a:t>
            </a:r>
            <a:endParaRPr lang="ru-RU" sz="2400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1"/>
          </p:nvPr>
        </p:nvSpPr>
        <p:spPr>
          <a:xfrm>
            <a:off x="225593" y="1419622"/>
            <a:ext cx="8497888" cy="3651870"/>
          </a:xfrm>
        </p:spPr>
        <p:txBody>
          <a:bodyPr>
            <a:normAutofit/>
          </a:bodyPr>
          <a:lstStyle/>
          <a:p>
            <a:pPr marL="0" lvl="0" indent="0" algn="just">
              <a:spcBef>
                <a:spcPts val="0"/>
              </a:spcBef>
              <a:spcAft>
                <a:spcPts val="600"/>
              </a:spcAft>
            </a:pPr>
            <a:endParaRPr lang="ru-RU" dirty="0" smtClean="0"/>
          </a:p>
          <a:p>
            <a:pPr marL="0" lvl="0" indent="0" algn="just">
              <a:spcBef>
                <a:spcPts val="0"/>
              </a:spcBef>
              <a:spcAft>
                <a:spcPts val="600"/>
              </a:spcAft>
            </a:pPr>
            <a:endParaRPr lang="ru-RU" dirty="0" smtClean="0"/>
          </a:p>
          <a:p>
            <a:pPr marL="0" lvl="0" indent="0" algn="just">
              <a:spcBef>
                <a:spcPts val="0"/>
              </a:spcBef>
              <a:spcAft>
                <a:spcPts val="600"/>
              </a:spcAft>
            </a:pPr>
            <a:r>
              <a:rPr lang="ru-RU" dirty="0" smtClean="0"/>
              <a:t>- ФИО </a:t>
            </a:r>
            <a:r>
              <a:rPr lang="ru-RU" dirty="0"/>
              <a:t>поступающих на сайте не указываются, только номер СНИЛС или наш идентификационный </a:t>
            </a:r>
            <a:r>
              <a:rPr lang="ru-RU" dirty="0" smtClean="0"/>
              <a:t>номер;</a:t>
            </a:r>
          </a:p>
          <a:p>
            <a:pPr marL="0" lvl="0" indent="0" algn="just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ru-RU" dirty="0" smtClean="0"/>
              <a:t> Приказы о зачислении на сайте не публикуются;</a:t>
            </a:r>
            <a:endParaRPr lang="ru-RU" dirty="0"/>
          </a:p>
          <a:p>
            <a:pPr marL="0" lvl="0" indent="0" algn="just">
              <a:spcBef>
                <a:spcPts val="0"/>
              </a:spcBef>
              <a:spcAft>
                <a:spcPts val="600"/>
              </a:spcAft>
            </a:pPr>
            <a:r>
              <a:rPr lang="ru-RU" dirty="0" smtClean="0"/>
              <a:t>- Сроки </a:t>
            </a:r>
            <a:r>
              <a:rPr lang="ru-RU" dirty="0"/>
              <a:t>приема на </a:t>
            </a:r>
            <a:r>
              <a:rPr lang="ru-RU" dirty="0" smtClean="0"/>
              <a:t>бюджетные места на </a:t>
            </a:r>
            <a:r>
              <a:rPr lang="ru-RU" dirty="0"/>
              <a:t>заочную форму обучения приемной </a:t>
            </a:r>
            <a:r>
              <a:rPr lang="ru-RU" dirty="0" smtClean="0"/>
              <a:t>- до </a:t>
            </a:r>
            <a:r>
              <a:rPr lang="ru-RU" dirty="0"/>
              <a:t>3 </a:t>
            </a:r>
            <a:r>
              <a:rPr lang="ru-RU" dirty="0" smtClean="0"/>
              <a:t>сентября;</a:t>
            </a:r>
            <a:endParaRPr lang="ru-RU" dirty="0"/>
          </a:p>
          <a:p>
            <a:pPr marL="0" indent="0" algn="just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ru-RU" dirty="0" smtClean="0"/>
              <a:t> Вступительные испытания на бюджетные места будут проводить в августе каждую субботу для поступающих на заочную форму обучения;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456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quarter" idx="11"/>
          </p:nvPr>
        </p:nvSpPr>
        <p:spPr>
          <a:xfrm>
            <a:off x="244574" y="1347614"/>
            <a:ext cx="8497416" cy="2231579"/>
          </a:xfrm>
        </p:spPr>
        <p:txBody>
          <a:bodyPr>
            <a:normAutofit/>
          </a:bodyPr>
          <a:lstStyle/>
          <a:p>
            <a:r>
              <a:rPr lang="ru-RU" b="1" u="sng" dirty="0"/>
              <a:t>Прием на целевое обучение в  </a:t>
            </a:r>
            <a:r>
              <a:rPr lang="ru-RU" b="1" u="sng" dirty="0" smtClean="0"/>
              <a:t>БГУ</a:t>
            </a:r>
            <a:r>
              <a:rPr lang="ru-RU" sz="2000" b="1" dirty="0"/>
              <a:t> </a:t>
            </a:r>
            <a:endParaRPr lang="ru-RU" sz="2000" b="1" dirty="0" smtClean="0"/>
          </a:p>
          <a:p>
            <a:r>
              <a:rPr lang="ru-RU" sz="2000" dirty="0" smtClean="0"/>
              <a:t>– </a:t>
            </a:r>
            <a:r>
              <a:rPr lang="ru-RU" sz="2000" dirty="0"/>
              <a:t>это поступление абитуриентов на бюджетные места по отдельному конкурсу для целевого обучения в интересах развития регионов </a:t>
            </a:r>
            <a:r>
              <a:rPr lang="ru-RU" sz="2000" dirty="0" smtClean="0"/>
              <a:t>Российской Федерации</a:t>
            </a: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1907704" y="195486"/>
            <a:ext cx="6840760" cy="1008112"/>
          </a:xfrm>
        </p:spPr>
        <p:txBody>
          <a:bodyPr/>
          <a:lstStyle/>
          <a:p>
            <a:r>
              <a:rPr lang="ru-RU" sz="2800" dirty="0" smtClean="0"/>
              <a:t>Прием на целевое обучение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147814"/>
            <a:ext cx="4768757" cy="166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0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2047156" y="483518"/>
            <a:ext cx="6696744" cy="720080"/>
          </a:xfrm>
        </p:spPr>
        <p:txBody>
          <a:bodyPr/>
          <a:lstStyle/>
          <a:p>
            <a:r>
              <a:rPr lang="ru-RU" sz="2400" dirty="0" smtClean="0"/>
              <a:t>Минимальные баллы для поступления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145133"/>
              </p:ext>
            </p:extLst>
          </p:nvPr>
        </p:nvGraphicFramePr>
        <p:xfrm>
          <a:off x="107504" y="1635646"/>
          <a:ext cx="8928992" cy="34000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56784">
                  <a:extLst>
                    <a:ext uri="{9D8B030D-6E8A-4147-A177-3AD203B41FA5}">
                      <a16:colId xmlns:a16="http://schemas.microsoft.com/office/drawing/2014/main" val="1481365694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19359995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 вступительного испытания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Минимальный балл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935964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Русский язык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40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375192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Математика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39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946931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Физика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39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419896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Биология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39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86431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История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35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924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Иностранный язык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30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889801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Обществознание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45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634178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Информатика и ИКТ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44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36004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География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40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56889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Литература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40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225585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Дополнительное творческое испытание (сочинение)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30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79654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Дополнительное творческое испытание (творческое задание)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30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381942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Дополнительное испытание профессиональной направленности по таможенному делу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30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98221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612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1"/>
            <p:extLst/>
          </p:nvPr>
        </p:nvGraphicFramePr>
        <p:xfrm>
          <a:off x="6846" y="0"/>
          <a:ext cx="9137154" cy="51435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2861">
                  <a:extLst>
                    <a:ext uri="{9D8B030D-6E8A-4147-A177-3AD203B41FA5}">
                      <a16:colId xmlns:a16="http://schemas.microsoft.com/office/drawing/2014/main" val="469013512"/>
                    </a:ext>
                  </a:extLst>
                </a:gridCol>
                <a:gridCol w="1317392">
                  <a:extLst>
                    <a:ext uri="{9D8B030D-6E8A-4147-A177-3AD203B41FA5}">
                      <a16:colId xmlns:a16="http://schemas.microsoft.com/office/drawing/2014/main" val="1003871726"/>
                    </a:ext>
                  </a:extLst>
                </a:gridCol>
                <a:gridCol w="1380084">
                  <a:extLst>
                    <a:ext uri="{9D8B030D-6E8A-4147-A177-3AD203B41FA5}">
                      <a16:colId xmlns:a16="http://schemas.microsoft.com/office/drawing/2014/main" val="17349579"/>
                    </a:ext>
                  </a:extLst>
                </a:gridCol>
                <a:gridCol w="2406938">
                  <a:extLst>
                    <a:ext uri="{9D8B030D-6E8A-4147-A177-3AD203B41FA5}">
                      <a16:colId xmlns:a16="http://schemas.microsoft.com/office/drawing/2014/main" val="3748232604"/>
                    </a:ext>
                  </a:extLst>
                </a:gridCol>
                <a:gridCol w="1209879">
                  <a:extLst>
                    <a:ext uri="{9D8B030D-6E8A-4147-A177-3AD203B41FA5}">
                      <a16:colId xmlns:a16="http://schemas.microsoft.com/office/drawing/2014/main" val="3771544943"/>
                    </a:ext>
                  </a:extLst>
                </a:gridCol>
              </a:tblGrid>
              <a:tr h="70597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Наименование программы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Количество</a:t>
                      </a:r>
                      <a:r>
                        <a:rPr lang="ru-RU" sz="1200" baseline="0" dirty="0" smtClean="0"/>
                        <a:t> бюджетных мест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Обязательный</a:t>
                      </a:r>
                      <a:r>
                        <a:rPr lang="ru-RU" sz="1200" baseline="0" dirty="0" smtClean="0"/>
                        <a:t> экзамен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Экзамен</a:t>
                      </a:r>
                      <a:r>
                        <a:rPr lang="ru-RU" sz="1200" baseline="0" dirty="0" smtClean="0"/>
                        <a:t> по выбору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Обязательный</a:t>
                      </a:r>
                      <a:r>
                        <a:rPr lang="ru-RU" sz="1200" baseline="0" dirty="0" smtClean="0"/>
                        <a:t> экзамен</a:t>
                      </a:r>
                      <a:endParaRPr lang="ru-RU" sz="12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5905375"/>
                  </a:ext>
                </a:extLst>
              </a:tr>
              <a:tr h="50426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Строительство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Математика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Физика / Информатика и ИКИ</a:t>
                      </a:r>
                      <a:r>
                        <a:rPr lang="ru-RU" sz="1200" baseline="0" dirty="0" smtClean="0"/>
                        <a:t> / Иностранный язык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Русский язык</a:t>
                      </a:r>
                      <a:endParaRPr lang="ru-RU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5972593"/>
                  </a:ext>
                </a:extLst>
              </a:tr>
              <a:tr h="70597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Землеустройство и кадастры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заочная</a:t>
                      </a:r>
                      <a:r>
                        <a:rPr lang="ru-RU" sz="1200" baseline="0" dirty="0" smtClean="0"/>
                        <a:t> форма – 21 место</a:t>
                      </a:r>
                      <a:endParaRPr lang="ru-RU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Математика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Физика / Информатика и ИКИ</a:t>
                      </a:r>
                      <a:r>
                        <a:rPr lang="ru-RU" sz="1200" baseline="0" dirty="0" smtClean="0"/>
                        <a:t> / География / Иностранный язык</a:t>
                      </a:r>
                      <a:endParaRPr lang="ru-RU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Русский язык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306117"/>
                  </a:ext>
                </a:extLst>
              </a:tr>
              <a:tr h="90767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Лесное дело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Очная форма – 42 места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Математика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Биология</a:t>
                      </a:r>
                      <a:r>
                        <a:rPr lang="ru-RU" sz="1200" baseline="0" dirty="0" smtClean="0"/>
                        <a:t> / Физика / Иностранный язык / География / Информатика и ИКТ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Русский язык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608068"/>
                  </a:ext>
                </a:extLst>
              </a:tr>
              <a:tr h="7059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Экономика (Экономика нефтегазового комплекса)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Конкурс в пределах направления: очная форма – 70 мест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Математика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Обществознание / История / География</a:t>
                      </a:r>
                      <a:r>
                        <a:rPr lang="ru-RU" sz="1200" baseline="0" dirty="0" smtClean="0"/>
                        <a:t> / Иностранный язык / Информатика и ИКТ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Русский язык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9178761"/>
                  </a:ext>
                </a:extLst>
              </a:tr>
              <a:tr h="7059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Экономика (Экономика и управление развитием городов и территорий)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Математика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Обществознание / История / География</a:t>
                      </a:r>
                      <a:r>
                        <a:rPr lang="ru-RU" sz="1200" baseline="0" dirty="0" smtClean="0"/>
                        <a:t> / Иностранный язык / Информатика и ИКТ</a:t>
                      </a:r>
                      <a:endParaRPr lang="ru-RU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Русский язык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4511976"/>
                  </a:ext>
                </a:extLst>
              </a:tr>
              <a:tr h="9076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Экономика (Экономика предприятия и предпринимательская деятельность) 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Математика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Обществознание / История / География</a:t>
                      </a:r>
                      <a:r>
                        <a:rPr lang="ru-RU" sz="1200" baseline="0" dirty="0" smtClean="0"/>
                        <a:t> / Иностранный язык / Информатика и ИКТ</a:t>
                      </a:r>
                      <a:endParaRPr lang="ru-RU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Русский язык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5489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959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1"/>
            <p:extLst/>
          </p:nvPr>
        </p:nvGraphicFramePr>
        <p:xfrm>
          <a:off x="248989" y="2139702"/>
          <a:ext cx="8499475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895">
                  <a:extLst>
                    <a:ext uri="{9D8B030D-6E8A-4147-A177-3AD203B41FA5}">
                      <a16:colId xmlns:a16="http://schemas.microsoft.com/office/drawing/2014/main" val="2032260244"/>
                    </a:ext>
                  </a:extLst>
                </a:gridCol>
                <a:gridCol w="1699895">
                  <a:extLst>
                    <a:ext uri="{9D8B030D-6E8A-4147-A177-3AD203B41FA5}">
                      <a16:colId xmlns:a16="http://schemas.microsoft.com/office/drawing/2014/main" val="1993054589"/>
                    </a:ext>
                  </a:extLst>
                </a:gridCol>
                <a:gridCol w="1699895">
                  <a:extLst>
                    <a:ext uri="{9D8B030D-6E8A-4147-A177-3AD203B41FA5}">
                      <a16:colId xmlns:a16="http://schemas.microsoft.com/office/drawing/2014/main" val="146317454"/>
                    </a:ext>
                  </a:extLst>
                </a:gridCol>
                <a:gridCol w="1699895">
                  <a:extLst>
                    <a:ext uri="{9D8B030D-6E8A-4147-A177-3AD203B41FA5}">
                      <a16:colId xmlns:a16="http://schemas.microsoft.com/office/drawing/2014/main" val="3218276182"/>
                    </a:ext>
                  </a:extLst>
                </a:gridCol>
                <a:gridCol w="1699895">
                  <a:extLst>
                    <a:ext uri="{9D8B030D-6E8A-4147-A177-3AD203B41FA5}">
                      <a16:colId xmlns:a16="http://schemas.microsoft.com/office/drawing/2014/main" val="1751047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программы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Количество</a:t>
                      </a:r>
                      <a:r>
                        <a:rPr lang="ru-RU" sz="1200" baseline="0" dirty="0" smtClean="0"/>
                        <a:t> бюджетных мест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Обязательный</a:t>
                      </a:r>
                      <a:r>
                        <a:rPr lang="ru-RU" sz="1200" baseline="0" dirty="0" smtClean="0"/>
                        <a:t> экзамен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Экзамен</a:t>
                      </a:r>
                      <a:r>
                        <a:rPr lang="ru-RU" sz="1200" baseline="0" dirty="0" smtClean="0"/>
                        <a:t> по выбору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Обязательный</a:t>
                      </a:r>
                      <a:r>
                        <a:rPr lang="ru-RU" sz="1200" baseline="0" dirty="0" smtClean="0"/>
                        <a:t> экзамен</a:t>
                      </a:r>
                      <a:endParaRPr lang="ru-RU" sz="12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8537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Юриспруденция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Очная форма – 13 мест</a:t>
                      </a:r>
                    </a:p>
                    <a:p>
                      <a:pPr algn="ctr"/>
                      <a:r>
                        <a:rPr lang="ru-RU" sz="1200" dirty="0" smtClean="0"/>
                        <a:t>Очно-заочная форма – 5 мест</a:t>
                      </a:r>
                      <a:endParaRPr lang="ru-RU" sz="12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Обществознание</a:t>
                      </a:r>
                      <a:endParaRPr lang="ru-RU" sz="12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История / информатика и ИКТ / Иностранный язык</a:t>
                      </a:r>
                      <a:endParaRPr lang="ru-RU" sz="12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Русский язык</a:t>
                      </a:r>
                      <a:endParaRPr lang="ru-RU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8113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Правовое обеспечение национальной безопасности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Очная форма –</a:t>
                      </a:r>
                      <a:r>
                        <a:rPr lang="ru-RU" sz="1200" baseline="0" dirty="0" smtClean="0"/>
                        <a:t> 21 место</a:t>
                      </a:r>
                    </a:p>
                    <a:p>
                      <a:pPr algn="ctr"/>
                      <a:r>
                        <a:rPr lang="ru-RU" sz="1200" baseline="0" dirty="0" smtClean="0"/>
                        <a:t>Заочная форма – 5 мест</a:t>
                      </a:r>
                      <a:endParaRPr lang="ru-RU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61866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518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1"/>
            <p:extLst/>
          </p:nvPr>
        </p:nvGraphicFramePr>
        <p:xfrm>
          <a:off x="6846" y="1"/>
          <a:ext cx="9137154" cy="5143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2861">
                  <a:extLst>
                    <a:ext uri="{9D8B030D-6E8A-4147-A177-3AD203B41FA5}">
                      <a16:colId xmlns:a16="http://schemas.microsoft.com/office/drawing/2014/main" val="469013512"/>
                    </a:ext>
                  </a:extLst>
                </a:gridCol>
                <a:gridCol w="1317392">
                  <a:extLst>
                    <a:ext uri="{9D8B030D-6E8A-4147-A177-3AD203B41FA5}">
                      <a16:colId xmlns:a16="http://schemas.microsoft.com/office/drawing/2014/main" val="1003871726"/>
                    </a:ext>
                  </a:extLst>
                </a:gridCol>
                <a:gridCol w="1380084">
                  <a:extLst>
                    <a:ext uri="{9D8B030D-6E8A-4147-A177-3AD203B41FA5}">
                      <a16:colId xmlns:a16="http://schemas.microsoft.com/office/drawing/2014/main" val="17349579"/>
                    </a:ext>
                  </a:extLst>
                </a:gridCol>
                <a:gridCol w="2285177">
                  <a:extLst>
                    <a:ext uri="{9D8B030D-6E8A-4147-A177-3AD203B41FA5}">
                      <a16:colId xmlns:a16="http://schemas.microsoft.com/office/drawing/2014/main" val="3748232604"/>
                    </a:ext>
                  </a:extLst>
                </a:gridCol>
                <a:gridCol w="1331640">
                  <a:extLst>
                    <a:ext uri="{9D8B030D-6E8A-4147-A177-3AD203B41FA5}">
                      <a16:colId xmlns:a16="http://schemas.microsoft.com/office/drawing/2014/main" val="3771544943"/>
                    </a:ext>
                  </a:extLst>
                </a:gridCol>
              </a:tblGrid>
              <a:tr h="66098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Наименование программы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Количество</a:t>
                      </a:r>
                      <a:r>
                        <a:rPr lang="ru-RU" sz="1200" baseline="0" dirty="0" smtClean="0"/>
                        <a:t> бюджетных мест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Обязательный</a:t>
                      </a:r>
                      <a:r>
                        <a:rPr lang="ru-RU" sz="1200" baseline="0" dirty="0" smtClean="0"/>
                        <a:t> экзамен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Экзамен</a:t>
                      </a:r>
                      <a:r>
                        <a:rPr lang="ru-RU" sz="1200" baseline="0" dirty="0" smtClean="0"/>
                        <a:t> по выбору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Обязательный</a:t>
                      </a:r>
                      <a:r>
                        <a:rPr lang="ru-RU" sz="1200" baseline="0" dirty="0" smtClean="0"/>
                        <a:t> экзамен</a:t>
                      </a:r>
                      <a:endParaRPr lang="ru-RU" sz="12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5905375"/>
                  </a:ext>
                </a:extLst>
              </a:tr>
              <a:tr h="1038685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200" dirty="0" smtClean="0"/>
                        <a:t>Менеджмент (Управление бизнесом)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Конкурс в пределах направления: очная форма – 14 мест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Математика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Обществознание</a:t>
                      </a:r>
                      <a:r>
                        <a:rPr lang="ru-RU" sz="1200" baseline="0" dirty="0" smtClean="0"/>
                        <a:t> / История / География / Иностранный язык / Информатика и ИКТ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Русский язык</a:t>
                      </a:r>
                      <a:endParaRPr lang="ru-RU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5972593"/>
                  </a:ext>
                </a:extLst>
              </a:tr>
              <a:tr h="660981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200" dirty="0" smtClean="0"/>
                        <a:t>Управление персоналом 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Очная форма – 9 мест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Математика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Обществознание</a:t>
                      </a:r>
                      <a:r>
                        <a:rPr lang="ru-RU" sz="1200" baseline="0" dirty="0" smtClean="0"/>
                        <a:t> / История / География / Иностранный язык / Информатика и ИКТ</a:t>
                      </a:r>
                      <a:endParaRPr lang="ru-RU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Русский язык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306117"/>
                  </a:ext>
                </a:extLst>
              </a:tr>
              <a:tr h="66098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Государственное и муниципальное управление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очная форма – 9 мест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Математика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Обществознание</a:t>
                      </a:r>
                      <a:r>
                        <a:rPr lang="ru-RU" sz="1200" baseline="0" dirty="0" smtClean="0"/>
                        <a:t> / История / География / Иностранный язык / Информатика и ИКТ</a:t>
                      </a:r>
                      <a:endParaRPr lang="ru-RU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Русский язык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608068"/>
                  </a:ext>
                </a:extLst>
              </a:tr>
              <a:tr h="103868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Торговое дело (Международная торговля и электронная коммерция)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Конкурс в пределах направления: очная форма – 13 мест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Математика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Обществознание</a:t>
                      </a:r>
                      <a:r>
                        <a:rPr lang="ru-RU" sz="1200" baseline="0" dirty="0" smtClean="0"/>
                        <a:t> / История / География / Иностранный язык / Информатика и ИКТ</a:t>
                      </a:r>
                      <a:endParaRPr lang="ru-RU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Русский язык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9178761"/>
                  </a:ext>
                </a:extLst>
              </a:tr>
              <a:tr h="472130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200" dirty="0" smtClean="0"/>
                        <a:t>Экономика (Бухгалтерский учет и налогообложение)</a:t>
                      </a:r>
                      <a:endParaRPr lang="ru-RU" sz="12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Конкурс в пределах направления: очная форма – 70 мест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Математика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Обществознание</a:t>
                      </a:r>
                      <a:r>
                        <a:rPr lang="ru-RU" sz="1200" baseline="0" dirty="0" smtClean="0"/>
                        <a:t> / История / География / Иностранный язык / Информатика и ИКТ</a:t>
                      </a:r>
                      <a:endParaRPr lang="ru-RU" sz="1200" dirty="0" smtClean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Русский язык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4511976"/>
                  </a:ext>
                </a:extLst>
              </a:tr>
              <a:tr h="611055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200" dirty="0" smtClean="0"/>
                        <a:t>Экономика (Финансы и кредит)</a:t>
                      </a:r>
                      <a:endParaRPr lang="ru-RU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5489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871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1"/>
            <p:extLst/>
          </p:nvPr>
        </p:nvGraphicFramePr>
        <p:xfrm>
          <a:off x="0" y="1"/>
          <a:ext cx="9144000" cy="51434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949652015"/>
                    </a:ext>
                  </a:extLst>
                </a:gridCol>
                <a:gridCol w="1159024">
                  <a:extLst>
                    <a:ext uri="{9D8B030D-6E8A-4147-A177-3AD203B41FA5}">
                      <a16:colId xmlns:a16="http://schemas.microsoft.com/office/drawing/2014/main" val="162934314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1241454186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1806780817"/>
                    </a:ext>
                  </a:extLst>
                </a:gridCol>
                <a:gridCol w="1331640">
                  <a:extLst>
                    <a:ext uri="{9D8B030D-6E8A-4147-A177-3AD203B41FA5}">
                      <a16:colId xmlns:a16="http://schemas.microsoft.com/office/drawing/2014/main" val="2635120926"/>
                    </a:ext>
                  </a:extLst>
                </a:gridCol>
              </a:tblGrid>
              <a:tr h="65841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Наименование программы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Количество</a:t>
                      </a:r>
                      <a:r>
                        <a:rPr lang="ru-RU" sz="1200" baseline="0" dirty="0" smtClean="0"/>
                        <a:t> бюджетных мест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Обязательный</a:t>
                      </a:r>
                      <a:r>
                        <a:rPr lang="ru-RU" sz="1200" baseline="0" dirty="0" smtClean="0"/>
                        <a:t> экзамен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Экзамен</a:t>
                      </a:r>
                      <a:r>
                        <a:rPr lang="ru-RU" sz="1200" baseline="0" dirty="0" smtClean="0"/>
                        <a:t> по выбору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Обязательный</a:t>
                      </a:r>
                      <a:r>
                        <a:rPr lang="ru-RU" sz="1200" baseline="0" dirty="0" smtClean="0"/>
                        <a:t> экзамен</a:t>
                      </a:r>
                      <a:endParaRPr lang="ru-RU" sz="12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9573698"/>
                  </a:ext>
                </a:extLst>
              </a:tr>
              <a:tr h="5502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Таможенное дело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Очная форма – 18 мест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Обществознание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Вступительное испытание профессиональной направленности (компьютерный тест)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Русский язык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3246136"/>
                  </a:ext>
                </a:extLst>
              </a:tr>
              <a:tr h="438943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100" dirty="0" smtClean="0"/>
                        <a:t>Экономическая безопасность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Очная</a:t>
                      </a:r>
                      <a:r>
                        <a:rPr lang="ru-RU" sz="1100" baseline="0" dirty="0" smtClean="0"/>
                        <a:t> форма – 15 мест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Математика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Обществознание / История</a:t>
                      </a:r>
                      <a:r>
                        <a:rPr lang="ru-RU" sz="1100" baseline="0" dirty="0" smtClean="0"/>
                        <a:t> / География / Иностранный язык / Информатика и ИКТ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Русский язык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4257791"/>
                  </a:ext>
                </a:extLst>
              </a:tr>
              <a:tr h="4389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Перевод и </a:t>
                      </a:r>
                      <a:r>
                        <a:rPr lang="ru-RU" sz="1100" dirty="0" err="1" smtClean="0"/>
                        <a:t>переводоведение</a:t>
                      </a:r>
                      <a:r>
                        <a:rPr lang="ru-RU" sz="1100" dirty="0" smtClean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Иностранный язык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История / Литература / Обществознание / Информатика и ИКТ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Русский язык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467695"/>
                  </a:ext>
                </a:extLst>
              </a:tr>
              <a:tr h="438943">
                <a:tc>
                  <a:txBody>
                    <a:bodyPr/>
                    <a:lstStyle/>
                    <a:p>
                      <a:pPr algn="ctr">
                        <a:buFont typeface="Arial" panose="020B0604020202020204" pitchFamily="34" charset="0"/>
                        <a:buNone/>
                      </a:pPr>
                      <a:r>
                        <a:rPr lang="ru-RU" sz="1100" dirty="0" smtClean="0"/>
                        <a:t>Экономика (Мировая экономика)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Конкурс в пределах направления: очная форма – 70 мест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Математика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Обществознание</a:t>
                      </a:r>
                      <a:r>
                        <a:rPr lang="ru-RU" sz="1100" baseline="0" dirty="0" smtClean="0"/>
                        <a:t> / История / География / Иностранный язык / Информатика и ИКТ</a:t>
                      </a:r>
                      <a:endParaRPr lang="ru-RU" sz="1100" dirty="0" smtClean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Русский язык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547684"/>
                  </a:ext>
                </a:extLst>
              </a:tr>
              <a:tr h="7838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Экономика (Русско-французская программа двойного </a:t>
                      </a:r>
                      <a:r>
                        <a:rPr lang="ru-RU" sz="1100" dirty="0" err="1" smtClean="0"/>
                        <a:t>дипломирования</a:t>
                      </a:r>
                      <a:r>
                        <a:rPr lang="ru-RU" sz="1100" dirty="0" smtClean="0"/>
                        <a:t>)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8451337"/>
                  </a:ext>
                </a:extLst>
              </a:tr>
              <a:tr h="438943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Международные отношения 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Очная форма – 17 мест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История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Обществознание / География / Иностранный язык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Русский язык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1795926"/>
                  </a:ext>
                </a:extLst>
              </a:tr>
              <a:tr h="9562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Туризм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Очная форма – 6 мест, заочная форма – 11 мест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История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Обществознание / Биология / География / Иностранный язык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Русский язык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8943829"/>
                  </a:ext>
                </a:extLst>
              </a:tr>
              <a:tr h="4389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Лингвистика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Иностранный язык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История / Литература / Обществознание / Информатика и ИКТ</a:t>
                      </a:r>
                      <a:endParaRPr lang="ru-RU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Русский язык</a:t>
                      </a:r>
                      <a:endParaRPr lang="ru-RU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56557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879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1"/>
            <p:extLst/>
          </p:nvPr>
        </p:nvGraphicFramePr>
        <p:xfrm>
          <a:off x="0" y="0"/>
          <a:ext cx="9144000" cy="5143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51752755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61839855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4137866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36465734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57333780"/>
                    </a:ext>
                  </a:extLst>
                </a:gridCol>
              </a:tblGrid>
              <a:tr h="540789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Наименование программы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Количество</a:t>
                      </a:r>
                      <a:r>
                        <a:rPr lang="ru-RU" sz="1000" baseline="0" dirty="0" smtClean="0"/>
                        <a:t> бюджетных мест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Обязательный</a:t>
                      </a:r>
                      <a:r>
                        <a:rPr lang="ru-RU" sz="1000" baseline="0" dirty="0" smtClean="0"/>
                        <a:t> экзамен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Экзамен</a:t>
                      </a:r>
                      <a:r>
                        <a:rPr lang="ru-RU" sz="1000" baseline="0" dirty="0" smtClean="0"/>
                        <a:t> по выбору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Обязательный</a:t>
                      </a:r>
                      <a:r>
                        <a:rPr lang="ru-RU" sz="1000" baseline="0" dirty="0" smtClean="0"/>
                        <a:t> экзамен</a:t>
                      </a:r>
                      <a:endParaRPr lang="ru-RU" sz="10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4032951"/>
                  </a:ext>
                </a:extLst>
              </a:tr>
              <a:tr h="416607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Прикладная информатика 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очная форма</a:t>
                      </a:r>
                      <a:r>
                        <a:rPr lang="ru-RU" sz="1000" baseline="0" dirty="0" smtClean="0"/>
                        <a:t> – </a:t>
                      </a:r>
                      <a:r>
                        <a:rPr lang="ru-RU" sz="1000" dirty="0" smtClean="0"/>
                        <a:t>57 мест,</a:t>
                      </a:r>
                    </a:p>
                    <a:p>
                      <a:pPr algn="ctr"/>
                      <a:r>
                        <a:rPr lang="ru-RU" sz="1000" dirty="0" smtClean="0"/>
                        <a:t>заочная форма – 22 места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Математика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Физика / Информатика и ИКТ / Иностранный язык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Русский язык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7965491"/>
                  </a:ext>
                </a:extLst>
              </a:tr>
              <a:tr h="416607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Психология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Биология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Математика / Иностранный</a:t>
                      </a:r>
                      <a:r>
                        <a:rPr lang="ru-RU" sz="1000" baseline="0" dirty="0" smtClean="0"/>
                        <a:t> язык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Русский язык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1099135"/>
                  </a:ext>
                </a:extLst>
              </a:tr>
              <a:tr h="57684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Бизнес-информатика 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очная форма – 6 мест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Математика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Обществознание / История / География</a:t>
                      </a:r>
                      <a:r>
                        <a:rPr lang="ru-RU" sz="1000" baseline="0" dirty="0" smtClean="0"/>
                        <a:t> / Иностранный язык / Информатика и ИКТ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Русский язык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6970267"/>
                  </a:ext>
                </a:extLst>
              </a:tr>
              <a:tr h="57684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Социальная работа 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очная форма</a:t>
                      </a:r>
                      <a:r>
                        <a:rPr lang="ru-RU" sz="1000" baseline="0" dirty="0" smtClean="0"/>
                        <a:t> – 10</a:t>
                      </a:r>
                      <a:r>
                        <a:rPr lang="ru-RU" sz="1000" dirty="0" smtClean="0"/>
                        <a:t> мест,</a:t>
                      </a:r>
                    </a:p>
                    <a:p>
                      <a:pPr algn="ctr"/>
                      <a:r>
                        <a:rPr lang="ru-RU" sz="1000" dirty="0" smtClean="0"/>
                        <a:t>заочная форма – 43 места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История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Обществознание / География</a:t>
                      </a:r>
                      <a:r>
                        <a:rPr lang="ru-RU" sz="1000" baseline="0" dirty="0" smtClean="0"/>
                        <a:t> / Литература / Иностранный язык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Русский язык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2565593"/>
                  </a:ext>
                </a:extLst>
              </a:tr>
              <a:tr h="4166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Реклама и связи с общественностью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очная форма – 3 мест</a:t>
                      </a:r>
                      <a:r>
                        <a:rPr lang="ru-RU" sz="1000" dirty="0"/>
                        <a:t>а</a:t>
                      </a:r>
                      <a:endParaRPr lang="ru-RU" sz="1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Обществознание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История / </a:t>
                      </a:r>
                      <a:r>
                        <a:rPr lang="ru-RU" sz="1000" baseline="0" dirty="0" smtClean="0"/>
                        <a:t>Иностранный язык / Информатика и ИКТ</a:t>
                      </a:r>
                      <a:endParaRPr lang="ru-RU" sz="1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Русский язык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7831077"/>
                  </a:ext>
                </a:extLst>
              </a:tr>
              <a:tr h="5407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Журналистика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очная форма – 3 места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Обществознание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Творческое</a:t>
                      </a:r>
                      <a:r>
                        <a:rPr lang="ru-RU" sz="1000" baseline="0" dirty="0" smtClean="0"/>
                        <a:t> испытание (сочинение)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Русский язык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4544491"/>
                  </a:ext>
                </a:extLst>
              </a:tr>
              <a:tr h="5768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Искусства и гуманитарные науки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История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Обществознание / Литература / Иностранный язык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Русский язык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741313"/>
                  </a:ext>
                </a:extLst>
              </a:tr>
              <a:tr h="540789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Изящные искусства 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очная форма – 11 мест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Обществознание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Творческое</a:t>
                      </a:r>
                      <a:r>
                        <a:rPr lang="ru-RU" sz="1000" baseline="0" dirty="0" smtClean="0"/>
                        <a:t> задание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Русский язык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3783629"/>
                  </a:ext>
                </a:extLst>
              </a:tr>
              <a:tr h="540789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Психология служебной деятельности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Биология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Математика / Иностранный язык / Обществознание</a:t>
                      </a:r>
                      <a:endParaRPr lang="ru-RU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Русский язык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07214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971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ru-RU" dirty="0" smtClean="0"/>
              <a:t>Байкальский государственный университет сегодня: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dirty="0" smtClean="0"/>
              <a:t>117 образовательных программ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dirty="0" smtClean="0"/>
              <a:t>более 1</a:t>
            </a:r>
            <a:r>
              <a:rPr lang="en-US" dirty="0" smtClean="0"/>
              <a:t>3</a:t>
            </a:r>
            <a:r>
              <a:rPr lang="ru-RU" dirty="0" smtClean="0"/>
              <a:t> 000 студентов и </a:t>
            </a:r>
            <a:r>
              <a:rPr lang="en-US" dirty="0" smtClean="0"/>
              <a:t>2</a:t>
            </a:r>
            <a:r>
              <a:rPr lang="ru-RU" dirty="0" smtClean="0"/>
              <a:t>00 аспирантов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 smtClean="0"/>
              <a:t>412</a:t>
            </a:r>
            <a:r>
              <a:rPr lang="ru-RU" dirty="0" smtClean="0"/>
              <a:t> преподавателей, в том числе </a:t>
            </a:r>
            <a:r>
              <a:rPr lang="en-US" dirty="0" smtClean="0"/>
              <a:t>247</a:t>
            </a:r>
            <a:r>
              <a:rPr lang="ru-RU" dirty="0" smtClean="0"/>
              <a:t> кандидатов наук, 60 профессоров и докторов наук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dirty="0" smtClean="0"/>
              <a:t>13 современных лабораторий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dirty="0" smtClean="0"/>
              <a:t>4 общежития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dirty="0" smtClean="0"/>
              <a:t>6 читальных залов и электронная библиотека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dirty="0" smtClean="0"/>
              <a:t>более 1 000 000 книг в библиотечных фондах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ru-RU" dirty="0" smtClean="0"/>
          </a:p>
          <a:p>
            <a:endParaRPr lang="ru-RU" dirty="0" smtClean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924400" y="483518"/>
            <a:ext cx="4896544" cy="720080"/>
          </a:xfrm>
        </p:spPr>
        <p:txBody>
          <a:bodyPr/>
          <a:lstStyle/>
          <a:p>
            <a:r>
              <a:rPr lang="ru-RU" dirty="0" smtClean="0"/>
              <a:t>БГУ сегодня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750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1"/>
            <p:extLst/>
          </p:nvPr>
        </p:nvGraphicFramePr>
        <p:xfrm>
          <a:off x="-1285" y="1022738"/>
          <a:ext cx="9144000" cy="4100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9832">
                  <a:extLst>
                    <a:ext uri="{9D8B030D-6E8A-4147-A177-3AD203B41FA5}">
                      <a16:colId xmlns:a16="http://schemas.microsoft.com/office/drawing/2014/main" val="1684394674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912164865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165286004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573225757"/>
                    </a:ext>
                  </a:extLst>
                </a:gridCol>
                <a:gridCol w="1331640">
                  <a:extLst>
                    <a:ext uri="{9D8B030D-6E8A-4147-A177-3AD203B41FA5}">
                      <a16:colId xmlns:a16="http://schemas.microsoft.com/office/drawing/2014/main" val="213807689"/>
                    </a:ext>
                  </a:extLst>
                </a:gridCol>
              </a:tblGrid>
              <a:tr h="53714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Наименование программы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Количество</a:t>
                      </a:r>
                      <a:r>
                        <a:rPr lang="ru-RU" sz="1200" baseline="0" dirty="0" smtClean="0"/>
                        <a:t> бюджетных мест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Обязательный</a:t>
                      </a:r>
                      <a:r>
                        <a:rPr lang="ru-RU" sz="1200" baseline="0" dirty="0" smtClean="0"/>
                        <a:t> экзамен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Экзамен</a:t>
                      </a:r>
                      <a:r>
                        <a:rPr lang="ru-RU" sz="1200" baseline="0" dirty="0" smtClean="0"/>
                        <a:t> по выбору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Обязательный</a:t>
                      </a:r>
                      <a:r>
                        <a:rPr lang="ru-RU" sz="1200" baseline="0" dirty="0" smtClean="0"/>
                        <a:t> экзамен</a:t>
                      </a:r>
                      <a:endParaRPr lang="ru-RU" sz="12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0985407"/>
                  </a:ext>
                </a:extLst>
              </a:tr>
              <a:tr h="515925">
                <a:tc>
                  <a:txBody>
                    <a:bodyPr/>
                    <a:lstStyle/>
                    <a:p>
                      <a:pPr lvl="0" algn="l">
                        <a:buFont typeface="Arial" panose="020B0604020202020204" pitchFamily="34" charset="0"/>
                        <a:buNone/>
                      </a:pPr>
                      <a:r>
                        <a:rPr lang="ru-RU" sz="1200" dirty="0" smtClean="0"/>
                        <a:t>Экономика (Мировая экономика (Русско-китайская программа двойного </a:t>
                      </a:r>
                      <a:r>
                        <a:rPr lang="ru-RU" sz="1200" dirty="0" err="1" smtClean="0"/>
                        <a:t>дипломирования</a:t>
                      </a:r>
                      <a:r>
                        <a:rPr lang="ru-RU" sz="1200" dirty="0" smtClean="0"/>
                        <a:t> г. Пекин))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Конкурс в пределах направления: очная форма – 70 мест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Математика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Обществознание</a:t>
                      </a:r>
                      <a:r>
                        <a:rPr lang="ru-RU" sz="1100" baseline="0" dirty="0" smtClean="0"/>
                        <a:t> / История / География / Иностранный язык / Информатика и ИКТ</a:t>
                      </a:r>
                      <a:endParaRPr lang="ru-RU" sz="1100" dirty="0" smtClean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Русский язык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4021772"/>
                  </a:ext>
                </a:extLst>
              </a:tr>
              <a:tr h="235885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Экономика (Мировая экономика (Русско- китайская программа двойного </a:t>
                      </a:r>
                      <a:r>
                        <a:rPr lang="ru-RU" sz="1200" dirty="0" err="1" smtClean="0"/>
                        <a:t>дипломирования</a:t>
                      </a:r>
                      <a:r>
                        <a:rPr lang="ru-RU" sz="1200" dirty="0" smtClean="0"/>
                        <a:t> г. </a:t>
                      </a:r>
                      <a:r>
                        <a:rPr lang="ru-RU" sz="1200" dirty="0" err="1" smtClean="0"/>
                        <a:t>Шеньян</a:t>
                      </a:r>
                      <a:r>
                        <a:rPr lang="ru-RU" sz="1200" dirty="0" smtClean="0"/>
                        <a:t>)) </a:t>
                      </a:r>
                      <a:endParaRPr lang="ru-RU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7282235"/>
                  </a:ext>
                </a:extLst>
              </a:tr>
              <a:tr h="8199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Менеджмент (Управление бизнесом (Русско-китайская программа двойного </a:t>
                      </a:r>
                      <a:r>
                        <a:rPr lang="ru-RU" sz="1200" dirty="0" err="1" smtClean="0"/>
                        <a:t>дипломирования</a:t>
                      </a:r>
                      <a:r>
                        <a:rPr lang="ru-RU" sz="1200" dirty="0" smtClean="0"/>
                        <a:t> г. </a:t>
                      </a:r>
                      <a:r>
                        <a:rPr lang="ru-RU" sz="1200" dirty="0" err="1" smtClean="0"/>
                        <a:t>Шеньян</a:t>
                      </a:r>
                      <a:r>
                        <a:rPr lang="ru-RU" sz="1200" dirty="0" smtClean="0"/>
                        <a:t>))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Конкурс в пределах направления: очная форма – 14 мест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Математика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Обществознание</a:t>
                      </a:r>
                      <a:r>
                        <a:rPr lang="ru-RU" sz="1200" baseline="0" dirty="0" smtClean="0"/>
                        <a:t> / История / География / Иностранный язык / Информатика и ИКТ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Русский язык</a:t>
                      </a:r>
                      <a:endParaRPr lang="ru-RU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5463011"/>
                  </a:ext>
                </a:extLst>
              </a:tr>
              <a:tr h="12777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Торговое дело (Маркетинг, продажи и логистика (Русско-китайская программа двойного </a:t>
                      </a:r>
                      <a:r>
                        <a:rPr lang="ru-RU" sz="1200" dirty="0" err="1" smtClean="0"/>
                        <a:t>дипломирования</a:t>
                      </a:r>
                      <a:r>
                        <a:rPr lang="ru-RU" sz="1200" dirty="0" smtClean="0"/>
                        <a:t> г. Пекин))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Конкурс в пределах направления: очная форма – 13 мест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Математика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Обществознание</a:t>
                      </a:r>
                      <a:r>
                        <a:rPr lang="ru-RU" sz="1200" baseline="0" dirty="0" smtClean="0"/>
                        <a:t> / История / География / Иностранный язык / Информатика и ИКТ</a:t>
                      </a:r>
                      <a:endParaRPr lang="ru-RU" sz="12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Русский язык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241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673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961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6602"/>
            <a:ext cx="9144000" cy="6093619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79512" y="3507854"/>
            <a:ext cx="6120680" cy="1584176"/>
          </a:xfrm>
          <a:prstGeom prst="roundRect">
            <a:avLst/>
          </a:prstGeom>
          <a:solidFill>
            <a:srgbClr val="D98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950" dirty="0">
                <a:latin typeface="Arial" pitchFamily="34" charset="0"/>
                <a:cs typeface="Arial" pitchFamily="34" charset="0"/>
              </a:rPr>
              <a:t>Союз «Молодые профессионалы (</a:t>
            </a:r>
            <a:r>
              <a:rPr lang="ru-RU" sz="1950" b="1" dirty="0" err="1">
                <a:latin typeface="Arial" pitchFamily="34" charset="0"/>
                <a:cs typeface="Arial" pitchFamily="34" charset="0"/>
              </a:rPr>
              <a:t>WorldSkills</a:t>
            </a:r>
            <a:r>
              <a:rPr lang="ru-RU" sz="1950" b="1" dirty="0">
                <a:latin typeface="Arial" pitchFamily="34" charset="0"/>
                <a:cs typeface="Arial" pitchFamily="34" charset="0"/>
              </a:rPr>
              <a:t> Россия</a:t>
            </a:r>
            <a:r>
              <a:rPr lang="ru-RU" sz="1950" dirty="0">
                <a:latin typeface="Arial" pitchFamily="34" charset="0"/>
                <a:cs typeface="Arial" pitchFamily="34" charset="0"/>
              </a:rPr>
              <a:t>)» - это некоммерческое движение. </a:t>
            </a:r>
          </a:p>
          <a:p>
            <a:endParaRPr lang="ru-RU" sz="1950" dirty="0">
              <a:latin typeface="Arial" pitchFamily="34" charset="0"/>
              <a:cs typeface="Arial" pitchFamily="34" charset="0"/>
            </a:endParaRPr>
          </a:p>
          <a:p>
            <a:r>
              <a:rPr lang="ru-RU" sz="1950" dirty="0">
                <a:latin typeface="Arial" pitchFamily="34" charset="0"/>
                <a:cs typeface="Arial" pitchFamily="34" charset="0"/>
              </a:rPr>
              <a:t>Цель – повышение престижа рабочих профессий и развитие профессионального образования. </a:t>
            </a:r>
          </a:p>
        </p:txBody>
      </p:sp>
    </p:spTree>
    <p:extLst>
      <p:ext uri="{BB962C8B-B14F-4D97-AF65-F5344CB8AC3E}">
        <p14:creationId xmlns:p14="http://schemas.microsoft.com/office/powerpoint/2010/main" val="392024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1" b="9611"/>
          <a:stretch>
            <a:fillRect/>
          </a:stretch>
        </p:blipFill>
        <p:spPr/>
      </p:pic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>
          <a:xfrm>
            <a:off x="251520" y="699542"/>
            <a:ext cx="3672408" cy="864096"/>
          </a:xfrm>
        </p:spPr>
        <p:txBody>
          <a:bodyPr/>
          <a:lstStyle/>
          <a:p>
            <a:r>
              <a:rPr lang="ru-RU" u="sng" dirty="0" smtClean="0"/>
              <a:t>Региональный центр содействия трудоустройству</a:t>
            </a:r>
            <a:endParaRPr lang="ru-RU" u="sng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это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структурное подразделение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университета,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задача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которого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– содействие трудоустройству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молодых специалистов и их адаптация к рынку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труда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42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7" b="3827"/>
          <a:stretch>
            <a:fillRect/>
          </a:stretch>
        </p:blipFill>
        <p:spPr/>
      </p:pic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u="sng" dirty="0" smtClean="0"/>
              <a:t>Общежития университета</a:t>
            </a:r>
            <a:endParaRPr lang="ru-RU" u="sng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ru-RU" dirty="0"/>
              <a:t>Университет располагает четырьмя общежитиями для иногородних студентов. Комнаты оснащены всей необходимой для проживания мебелью. Работают мини-прачечные, душевые </a:t>
            </a:r>
            <a:r>
              <a:rPr lang="ru-RU" dirty="0" smtClean="0"/>
              <a:t>кабины.</a:t>
            </a:r>
          </a:p>
          <a:p>
            <a:r>
              <a:rPr lang="ru-RU" dirty="0"/>
              <a:t>От каждого университетского общежития до учебных корпусов БГУ можно добраться на нескольких видах общественного транспорта: автобусах, маршрутных такси, троллейбусах. </a:t>
            </a:r>
          </a:p>
        </p:txBody>
      </p:sp>
    </p:spTree>
    <p:extLst>
      <p:ext uri="{BB962C8B-B14F-4D97-AF65-F5344CB8AC3E}">
        <p14:creationId xmlns:p14="http://schemas.microsoft.com/office/powerpoint/2010/main" val="304128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2339752" y="339502"/>
            <a:ext cx="6696744" cy="720080"/>
          </a:xfrm>
        </p:spPr>
        <p:txBody>
          <a:bodyPr/>
          <a:lstStyle/>
          <a:p>
            <a:r>
              <a:rPr lang="ru-RU" dirty="0" err="1" smtClean="0"/>
              <a:t>Профтестирование</a:t>
            </a:r>
            <a:r>
              <a:rPr lang="ru-RU" dirty="0" smtClean="0"/>
              <a:t> </a:t>
            </a:r>
          </a:p>
          <a:p>
            <a:r>
              <a:rPr lang="ru-RU" dirty="0" smtClean="0"/>
              <a:t>Запись по телефону 8-3952- 5-0000-5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1"/>
          </p:nvPr>
        </p:nvPicPr>
        <p:blipFill rotWithShape="1">
          <a:blip r:embed="rId2"/>
          <a:srcRect l="1661" t="23632" r="2012" b="30581"/>
          <a:stretch/>
        </p:blipFill>
        <p:spPr>
          <a:xfrm>
            <a:off x="395536" y="1923678"/>
            <a:ext cx="8352929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9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ru-RU" dirty="0" smtClean="0"/>
              <a:t>В 2021 году Байкальскому университету </a:t>
            </a:r>
          </a:p>
          <a:p>
            <a:r>
              <a:rPr lang="ru-RU" dirty="0" smtClean="0"/>
              <a:t>выделено более 8</a:t>
            </a:r>
            <a:r>
              <a:rPr lang="en-US" dirty="0" smtClean="0"/>
              <a:t>6</a:t>
            </a:r>
            <a:r>
              <a:rPr lang="ru-RU" dirty="0" smtClean="0"/>
              <a:t>0 бюджетных мест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1907704" y="411510"/>
            <a:ext cx="6840760" cy="792088"/>
          </a:xfrm>
        </p:spPr>
        <p:txBody>
          <a:bodyPr/>
          <a:lstStyle/>
          <a:p>
            <a:r>
              <a:rPr lang="ru-RU" dirty="0" smtClean="0"/>
              <a:t>Бюджетные места в 202</a:t>
            </a:r>
            <a:r>
              <a:rPr lang="en-US" dirty="0" smtClean="0"/>
              <a:t>1</a:t>
            </a:r>
            <a:r>
              <a:rPr lang="ru-RU" dirty="0" smtClean="0"/>
              <a:t> году </a:t>
            </a:r>
            <a:endParaRPr lang="ru-RU" dirty="0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028215946"/>
              </p:ext>
            </p:extLst>
          </p:nvPr>
        </p:nvGraphicFramePr>
        <p:xfrm>
          <a:off x="251520" y="1995686"/>
          <a:ext cx="8569424" cy="2608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044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1"/>
          </p:nvPr>
        </p:nvSpPr>
        <p:spPr>
          <a:xfrm>
            <a:off x="314402" y="1132852"/>
            <a:ext cx="8497888" cy="3672408"/>
          </a:xfrm>
        </p:spPr>
        <p:txBody>
          <a:bodyPr/>
          <a:lstStyle/>
          <a:p>
            <a:r>
              <a:rPr lang="ru-RU" u="sng" dirty="0" smtClean="0"/>
              <a:t>Байкальский госуниверситет </a:t>
            </a:r>
            <a:r>
              <a:rPr lang="ru-RU" u="sng" dirty="0"/>
              <a:t>начисляет баллы </a:t>
            </a:r>
            <a:br>
              <a:rPr lang="ru-RU" u="sng" dirty="0"/>
            </a:br>
            <a:r>
              <a:rPr lang="ru-RU" u="sng" dirty="0" smtClean="0"/>
              <a:t>за </a:t>
            </a:r>
            <a:r>
              <a:rPr lang="ru-RU" u="sng" dirty="0"/>
              <a:t>следующие </a:t>
            </a:r>
            <a:r>
              <a:rPr lang="ru-RU" u="sng" dirty="0" smtClean="0"/>
              <a:t>индивидуальные </a:t>
            </a:r>
            <a:r>
              <a:rPr lang="ru-RU" u="sng" dirty="0"/>
              <a:t>достижения</a:t>
            </a:r>
            <a:r>
              <a:rPr lang="ru-RU" u="sng" dirty="0" smtClean="0"/>
              <a:t>:</a:t>
            </a:r>
          </a:p>
          <a:p>
            <a:pPr algn="l">
              <a:buFont typeface="+mj-lt"/>
              <a:buAutoNum type="arabicPeriod"/>
            </a:pPr>
            <a:r>
              <a:rPr lang="ru-RU" dirty="0" smtClean="0"/>
              <a:t>Золотой значок ГТО</a:t>
            </a:r>
          </a:p>
          <a:p>
            <a:pPr algn="l">
              <a:buFont typeface="+mj-lt"/>
              <a:buAutoNum type="arabicPeriod"/>
            </a:pPr>
            <a:r>
              <a:rPr lang="ru-RU" dirty="0" smtClean="0"/>
              <a:t>аттестат/диплом с отличием</a:t>
            </a:r>
          </a:p>
          <a:p>
            <a:pPr algn="l">
              <a:buFont typeface="+mj-lt"/>
              <a:buAutoNum type="arabicPeriod"/>
            </a:pPr>
            <a:r>
              <a:rPr lang="ru-RU" dirty="0" smtClean="0"/>
              <a:t>диплом призера/победителя олимпиад школьников и ВОШ</a:t>
            </a:r>
          </a:p>
          <a:p>
            <a:pPr algn="l">
              <a:buFont typeface="+mj-lt"/>
              <a:buAutoNum type="arabicPeriod"/>
            </a:pPr>
            <a:r>
              <a:rPr lang="ru-RU" dirty="0" smtClean="0"/>
              <a:t>волонтерская деятельность (книжка волонтера)</a:t>
            </a:r>
          </a:p>
          <a:p>
            <a:pPr marL="0" indent="0" algn="l"/>
            <a:endParaRPr lang="ru-RU" dirty="0" smtClean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2699792" y="195486"/>
            <a:ext cx="6048672" cy="720080"/>
          </a:xfrm>
        </p:spPr>
        <p:txBody>
          <a:bodyPr/>
          <a:lstStyle/>
          <a:p>
            <a:r>
              <a:rPr lang="ru-RU" dirty="0"/>
              <a:t>Порядок учета </a:t>
            </a:r>
            <a:endParaRPr lang="ru-RU" dirty="0" smtClean="0"/>
          </a:p>
          <a:p>
            <a:r>
              <a:rPr lang="ru-RU" dirty="0" smtClean="0"/>
              <a:t>индивидуальных </a:t>
            </a:r>
            <a:r>
              <a:rPr lang="ru-RU" dirty="0"/>
              <a:t>достижений поступающих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20" y="3598535"/>
            <a:ext cx="2247072" cy="12157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577" y="3579862"/>
            <a:ext cx="2047319" cy="14498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110" y="3415328"/>
            <a:ext cx="2232248" cy="16072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283" y="3397698"/>
            <a:ext cx="1018568" cy="159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2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2091036" y="339502"/>
            <a:ext cx="6696744" cy="720080"/>
          </a:xfrm>
        </p:spPr>
        <p:txBody>
          <a:bodyPr/>
          <a:lstStyle/>
          <a:p>
            <a:r>
              <a:rPr lang="ru-RU" sz="2400" dirty="0" smtClean="0"/>
              <a:t>Правила приема</a:t>
            </a:r>
            <a:endParaRPr lang="ru-RU" sz="2400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1"/>
          </p:nvPr>
        </p:nvSpPr>
        <p:spPr>
          <a:xfrm>
            <a:off x="323056" y="1563688"/>
            <a:ext cx="8497888" cy="3528342"/>
          </a:xfrm>
        </p:spPr>
        <p:txBody>
          <a:bodyPr>
            <a:normAutofit/>
          </a:bodyPr>
          <a:lstStyle/>
          <a:p>
            <a:pPr marL="0" lvl="0" indent="0" algn="just">
              <a:spcBef>
                <a:spcPts val="0"/>
              </a:spcBef>
              <a:spcAft>
                <a:spcPts val="600"/>
              </a:spcAft>
            </a:pPr>
            <a:r>
              <a:rPr lang="ru-RU" dirty="0" smtClean="0"/>
              <a:t>- 5 вузов страны (бюджетный прием);</a:t>
            </a:r>
          </a:p>
          <a:p>
            <a:pPr marL="0" lvl="0" indent="0" algn="just">
              <a:spcBef>
                <a:spcPts val="0"/>
              </a:spcBef>
              <a:spcAft>
                <a:spcPts val="600"/>
              </a:spcAft>
            </a:pPr>
            <a:r>
              <a:rPr lang="ru-RU" dirty="0" smtClean="0"/>
              <a:t>- 3 образовательных программы (бюджетный прием);</a:t>
            </a:r>
          </a:p>
          <a:p>
            <a:pPr marL="0" lvl="0" indent="0" algn="just">
              <a:spcBef>
                <a:spcPts val="0"/>
              </a:spcBef>
              <a:spcAft>
                <a:spcPts val="600"/>
              </a:spcAft>
            </a:pPr>
            <a:r>
              <a:rPr lang="ru-RU" dirty="0" smtClean="0"/>
              <a:t>- 1 договор на места по договору об оказании платных образовательных услуг (возможна замена программы или перевод на другую образовательную программу);</a:t>
            </a:r>
            <a:endParaRPr lang="ru-RU" dirty="0"/>
          </a:p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ru-RU" dirty="0" smtClean="0"/>
              <a:t>Прием документов  - с 20 июня по 10 июля (для ВИ) по 25 июля (по ЕГЭ);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</a:pPr>
            <a:r>
              <a:rPr lang="ru-RU" dirty="0" smtClean="0"/>
              <a:t>- Необходимость предоставления </a:t>
            </a:r>
            <a:r>
              <a:rPr lang="ru-RU" dirty="0" err="1" smtClean="0"/>
              <a:t>мед.справки</a:t>
            </a:r>
            <a:r>
              <a:rPr lang="ru-RU" dirty="0" smtClean="0"/>
              <a:t> отсутствует;</a:t>
            </a:r>
            <a:endParaRPr lang="ru-RU" dirty="0"/>
          </a:p>
          <a:p>
            <a:pPr marL="285750" indent="-285750" algn="just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ru-RU" dirty="0" smtClean="0"/>
              <a:t>Зачисление на очную форму на бюджетные места – 30 июля и 5 августа;</a:t>
            </a:r>
          </a:p>
          <a:p>
            <a:pPr marL="0" indent="0" algn="just">
              <a:spcBef>
                <a:spcPts val="0"/>
              </a:spcBef>
              <a:spcAft>
                <a:spcPts val="600"/>
              </a:spcAft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223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 БГУ - Основ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БГУ - Основная</Template>
  <TotalTime>2211</TotalTime>
  <Words>1393</Words>
  <Application>Microsoft Office PowerPoint</Application>
  <PresentationFormat>Экран (16:9)</PresentationFormat>
  <Paragraphs>304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Презентация БГУ - Основная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Appdesign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Alex</dc:creator>
  <cp:lastModifiedBy>bguser</cp:lastModifiedBy>
  <cp:revision>174</cp:revision>
  <cp:lastPrinted>2021-04-22T03:40:14Z</cp:lastPrinted>
  <dcterms:created xsi:type="dcterms:W3CDTF">2019-04-08T11:18:29Z</dcterms:created>
  <dcterms:modified xsi:type="dcterms:W3CDTF">2021-04-22T04:06:13Z</dcterms:modified>
</cp:coreProperties>
</file>