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7.jpeg" ContentType="image/jpeg"/>
  <Override PartName="/ppt/media/image3.png" ContentType="image/png"/>
  <Override PartName="/ppt/media/image1.jpeg" ContentType="image/jpeg"/>
  <Override PartName="/ppt/media/image2.png" ContentType="image/png"/>
  <Override PartName="/ppt/media/image4.jpeg" ContentType="image/jpeg"/>
  <Override PartName="/ppt/media/image5.png" ContentType="image/png"/>
  <Override PartName="/ppt/media/image6.png" ContentType="image/png"/>
  <Override PartName="/ppt/media/image9.png" ContentType="image/png"/>
  <Override PartName="/ppt/media/image7.jpeg" ContentType="image/jpeg"/>
  <Override PartName="/ppt/media/image23.jpeg" ContentType="image/jpeg"/>
  <Override PartName="/ppt/media/image8.png" ContentType="image/png"/>
  <Override PartName="/ppt/media/image10.jpeg" ContentType="image/jpeg"/>
  <Override PartName="/ppt/media/image11.png" ContentType="image/pn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8.png" ContentType="image/pn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image" Target="../media/image23.jpeg"/><Relationship Id="rId3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pn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3024000" y="2028240"/>
            <a:ext cx="5072760" cy="122868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w="139700" h="139700"/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ru-RU" sz="2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Современные требования к авторским методическим разработкам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2915640" y="6237360"/>
            <a:ext cx="610668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Л.В., старший методист 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110" name="Picture 3" descr=""/>
          <p:cNvPicPr/>
          <p:nvPr/>
        </p:nvPicPr>
        <p:blipFill>
          <a:blip r:embed="rId2"/>
          <a:stretch/>
        </p:blipFill>
        <p:spPr>
          <a:xfrm>
            <a:off x="298080" y="1106280"/>
            <a:ext cx="2012760" cy="311796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45" name="CustomShape 2"/>
          <p:cNvSpPr/>
          <p:nvPr/>
        </p:nvSpPr>
        <p:spPr>
          <a:xfrm>
            <a:off x="444240" y="288000"/>
            <a:ext cx="8226000" cy="114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Структура и содержание программы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 Описание разделов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2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 точки зрения содержательного компонента, форм, методов, средств его освоения учащимися.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id="146" name="Picture 2" descr=""/>
          <p:cNvPicPr/>
          <p:nvPr/>
        </p:nvPicPr>
        <p:blipFill>
          <a:blip r:embed="rId1"/>
          <a:stretch/>
        </p:blipFill>
        <p:spPr>
          <a:xfrm>
            <a:off x="7953840" y="111960"/>
            <a:ext cx="1182960" cy="1181880"/>
          </a:xfrm>
          <a:prstGeom prst="rect">
            <a:avLst/>
          </a:prstGeom>
          <a:ln>
            <a:noFill/>
          </a:ln>
        </p:spPr>
      </p:pic>
      <p:sp>
        <p:nvSpPr>
          <p:cNvPr id="147" name="CustomShape 3"/>
          <p:cNvSpPr/>
          <p:nvPr/>
        </p:nvSpPr>
        <p:spPr>
          <a:xfrm>
            <a:off x="550080" y="1512000"/>
            <a:ext cx="8226000" cy="48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076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ru-RU" sz="32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</a:t>
            </a:r>
            <a:r>
              <a:rPr b="1" lang="ru-RU" sz="24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Учебно-тематических план</a:t>
            </a:r>
            <a:r>
              <a:rPr b="1" lang="ru-RU" sz="24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4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включает в себя перечень тем занятий с указанием времени отводимого на их выполнение.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r>
            <a:r>
              <a:rPr b="1" lang="ru-RU" sz="24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</a:t>
            </a:r>
            <a:r>
              <a:rPr b="1" lang="ru-RU" sz="24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Приложения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 </a:t>
            </a:r>
            <a:endParaRPr/>
          </a:p>
          <a:p>
            <a:pPr algn="just">
              <a:lnSpc>
                <a:spcPct val="120000"/>
              </a:lnSpc>
            </a:pPr>
            <a:r>
              <a:rPr b="1" i="1" lang="ru-RU" sz="20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endParaRPr/>
          </a:p>
          <a:p>
            <a:pPr algn="just"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r>
              <a:rPr b="1" lang="ru-RU" sz="1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3188520" y="6356520"/>
            <a:ext cx="289188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Иркутск, 2015 г., ФИО</a:t>
            </a:r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3"/>
          <p:cNvSpPr/>
          <p:nvPr/>
        </p:nvSpPr>
        <p:spPr>
          <a:xfrm>
            <a:off x="128160" y="1328400"/>
            <a:ext cx="4251960" cy="208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г. Иркутск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ул. Рабочего Штаба, 15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тел.:  8(3952)484-232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сайт:</a:t>
            </a:r>
            <a:r>
              <a:rPr lang="ru-RU" sz="27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center-prof38.ru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e-mail: </a:t>
            </a:r>
            <a:r>
              <a:rPr lang="ru-RU" sz="2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kafedra_poipkro@mail.ru</a:t>
            </a: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 </a:t>
            </a:r>
            <a:endParaRPr/>
          </a:p>
        </p:txBody>
      </p:sp>
      <p:pic>
        <p:nvPicPr>
          <p:cNvPr id="151" name="Picture 2" descr=""/>
          <p:cNvPicPr/>
          <p:nvPr/>
        </p:nvPicPr>
        <p:blipFill>
          <a:blip r:embed="rId1"/>
          <a:stretch/>
        </p:blipFill>
        <p:spPr>
          <a:xfrm>
            <a:off x="4383360" y="1358640"/>
            <a:ext cx="4649400" cy="4773960"/>
          </a:xfrm>
          <a:prstGeom prst="rect">
            <a:avLst/>
          </a:prstGeom>
          <a:ln>
            <a:noFill/>
          </a:ln>
        </p:spPr>
      </p:pic>
      <p:sp>
        <p:nvSpPr>
          <p:cNvPr id="152" name="CustomShape 4"/>
          <p:cNvSpPr/>
          <p:nvPr/>
        </p:nvSpPr>
        <p:spPr>
          <a:xfrm>
            <a:off x="323640" y="419400"/>
            <a:ext cx="7269120" cy="57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Приглашаем к сотрудничеству!</a:t>
            </a:r>
            <a:endParaRPr/>
          </a:p>
        </p:txBody>
      </p:sp>
      <p:sp>
        <p:nvSpPr>
          <p:cNvPr id="153" name="CustomShape 5"/>
          <p:cNvSpPr/>
          <p:nvPr/>
        </p:nvSpPr>
        <p:spPr>
          <a:xfrm>
            <a:off x="7596360" y="5661360"/>
            <a:ext cx="428400" cy="428400"/>
          </a:xfrm>
          <a:prstGeom prst="ellipse">
            <a:avLst/>
          </a:prstGeom>
          <a:noFill/>
          <a:ln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6"/>
          <p:cNvSpPr/>
          <p:nvPr/>
        </p:nvSpPr>
        <p:spPr>
          <a:xfrm>
            <a:off x="6012000" y="2859480"/>
            <a:ext cx="1026000" cy="3924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ГАУ ДПО ИО «РЦМРПО»</a:t>
            </a:r>
            <a:endParaRPr/>
          </a:p>
        </p:txBody>
      </p:sp>
      <p:sp>
        <p:nvSpPr>
          <p:cNvPr id="155" name="CustomShape 7"/>
          <p:cNvSpPr/>
          <p:nvPr/>
        </p:nvSpPr>
        <p:spPr>
          <a:xfrm>
            <a:off x="7984440" y="5229360"/>
            <a:ext cx="1048680" cy="4536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Остановка «Ремесленное училище»</a:t>
            </a:r>
            <a:endParaRPr/>
          </a:p>
        </p:txBody>
      </p:sp>
      <p:pic>
        <p:nvPicPr>
          <p:cNvPr id="156" name="Picture 2" descr=""/>
          <p:cNvPicPr/>
          <p:nvPr/>
        </p:nvPicPr>
        <p:blipFill>
          <a:blip r:embed="rId2"/>
          <a:stretch/>
        </p:blipFill>
        <p:spPr>
          <a:xfrm>
            <a:off x="8069400" y="260640"/>
            <a:ext cx="899640" cy="89856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12" name="CustomShape 2"/>
          <p:cNvSpPr/>
          <p:nvPr/>
        </p:nvSpPr>
        <p:spPr>
          <a:xfrm>
            <a:off x="444240" y="288000"/>
            <a:ext cx="8226000" cy="114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/>
          </a:p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Нормативно-правовые основания</a:t>
            </a:r>
            <a:endParaRPr/>
          </a:p>
        </p:txBody>
      </p:sp>
      <p:pic>
        <p:nvPicPr>
          <p:cNvPr id="113" name="Picture 2" descr=""/>
          <p:cNvPicPr/>
          <p:nvPr/>
        </p:nvPicPr>
        <p:blipFill>
          <a:blip r:embed="rId1"/>
          <a:stretch/>
        </p:blipFill>
        <p:spPr>
          <a:xfrm>
            <a:off x="7953840" y="111960"/>
            <a:ext cx="1182960" cy="1181880"/>
          </a:xfrm>
          <a:prstGeom prst="rect">
            <a:avLst/>
          </a:prstGeom>
          <a:ln>
            <a:noFill/>
          </a:ln>
        </p:spPr>
      </p:pic>
      <p:sp>
        <p:nvSpPr>
          <p:cNvPr id="114" name="CustomShape 3"/>
          <p:cNvSpPr/>
          <p:nvPr/>
        </p:nvSpPr>
        <p:spPr>
          <a:xfrm>
            <a:off x="364680" y="1152000"/>
            <a:ext cx="8226000" cy="465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076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ru-RU" sz="32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1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ФЕДЕРАЛЬНЫЙ ЗАКОН «Об образовании» (от 29.12.2012г)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Педагогический работник имеет «право </a:t>
            </a:r>
            <a:r>
              <a:rPr b="1" lang="ru-RU" sz="14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на творческую инициативу</a:t>
            </a:r>
            <a:r>
              <a:rPr b="1" lang="ru-RU" sz="2200" spc="-1" strike="noStrike">
                <a:solidFill>
                  <a:srgbClr val="66ff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,</a:t>
            </a:r>
            <a:r>
              <a:rPr b="1" lang="ru-RU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разработку и применение авторских программ и методов обучения и воспитания в пределах реализуемой образовательной программы, отдельного учебного предмета, курса, дисциплины» </a:t>
            </a:r>
            <a:r>
              <a:rPr b="1" lang="ru-RU" sz="2200" spc="-1" strike="noStrike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-</a:t>
            </a:r>
            <a:r>
              <a:rPr b="1" lang="ru-RU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(</a:t>
            </a:r>
            <a:r>
              <a:rPr b="1" lang="ru-RU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Глава 4,с</a:t>
            </a:r>
            <a:r>
              <a:rPr b="1" lang="ru-RU" sz="20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татья 47)</a:t>
            </a:r>
            <a:r>
              <a:rPr b="1" lang="ru-RU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r>
            <a:r>
              <a:rPr b="1" lang="ru-RU" sz="22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</a:t>
            </a:r>
            <a:r>
              <a:rPr b="1" lang="ru-RU" sz="26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Положение об авторской методической разработке</a:t>
            </a: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(локальный акт, который разрабатывается на уровне школы, рассматривается на педсовете и утверждается на директором)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444240" y="288000"/>
            <a:ext cx="8226000" cy="114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/>
          </a:p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Кто автор?</a:t>
            </a:r>
            <a:endParaRPr/>
          </a:p>
        </p:txBody>
      </p:sp>
      <p:pic>
        <p:nvPicPr>
          <p:cNvPr id="117" name="Picture 2" descr=""/>
          <p:cNvPicPr/>
          <p:nvPr/>
        </p:nvPicPr>
        <p:blipFill>
          <a:blip r:embed="rId1"/>
          <a:stretch/>
        </p:blipFill>
        <p:spPr>
          <a:xfrm>
            <a:off x="7953840" y="111960"/>
            <a:ext cx="1182960" cy="1181880"/>
          </a:xfrm>
          <a:prstGeom prst="rect">
            <a:avLst/>
          </a:prstGeom>
          <a:ln>
            <a:noFill/>
          </a:ln>
        </p:spPr>
      </p:pic>
      <p:sp>
        <p:nvSpPr>
          <p:cNvPr id="118" name="CustomShape 3"/>
          <p:cNvSpPr/>
          <p:nvPr/>
        </p:nvSpPr>
        <p:spPr>
          <a:xfrm>
            <a:off x="864000" y="662760"/>
            <a:ext cx="7991280" cy="465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076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ru-RU" sz="32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1.  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Любой педагог </a:t>
            </a: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– автор: ведь он всегда придумывает что-то.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 Автор - 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тот, кто осмысливает и излагает свой опыт так, чтобы его можно было принять и перенять.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  Автор -  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лицо, создающее новый педагогический продукт, дающий образовательный эффект.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4. Автор - 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творческая личность, создающая разработки.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5. Автор тот,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кто предлагает новое решение практически значимой педагогической задачи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6. Автор- 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это ищущий человек, находящийся в процессе самоусовершенствования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 Автор тот, 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кто оказывает методическую помощь, передавая образцы своего удачного опыта.</a:t>
            </a: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444240" y="288000"/>
            <a:ext cx="8226000" cy="114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/>
          </a:p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Кто автор?</a:t>
            </a:r>
            <a:endParaRPr/>
          </a:p>
        </p:txBody>
      </p:sp>
      <p:pic>
        <p:nvPicPr>
          <p:cNvPr id="121" name="Picture 2" descr=""/>
          <p:cNvPicPr/>
          <p:nvPr/>
        </p:nvPicPr>
        <p:blipFill>
          <a:blip r:embed="rId1"/>
          <a:stretch/>
        </p:blipFill>
        <p:spPr>
          <a:xfrm>
            <a:off x="7953840" y="111960"/>
            <a:ext cx="1182960" cy="1181880"/>
          </a:xfrm>
          <a:prstGeom prst="rect">
            <a:avLst/>
          </a:prstGeom>
          <a:ln>
            <a:noFill/>
          </a:ln>
        </p:spPr>
      </p:pic>
      <p:sp>
        <p:nvSpPr>
          <p:cNvPr id="122" name="CustomShape 3"/>
          <p:cNvSpPr/>
          <p:nvPr/>
        </p:nvSpPr>
        <p:spPr>
          <a:xfrm>
            <a:off x="364680" y="1152000"/>
            <a:ext cx="8226000" cy="465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076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ru-RU" sz="32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Автор</a:t>
            </a:r>
            <a:r>
              <a:rPr b="1" lang="ru-RU" sz="28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- </a:t>
            </a:r>
            <a:r>
              <a:rPr b="1" lang="ru-RU" sz="28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8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творческая личность, создающая педагогический  продукт, ориентированный на новое решение практически значимой задачи и  дающий образовательный эффект. </a:t>
            </a:r>
            <a:endParaRPr/>
          </a:p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А.С. Сиденко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444240" y="288000"/>
            <a:ext cx="8226000" cy="114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/>
          </a:p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Типы авторских методических разработок</a:t>
            </a:r>
            <a:endParaRPr/>
          </a:p>
        </p:txBody>
      </p:sp>
      <p:pic>
        <p:nvPicPr>
          <p:cNvPr id="125" name="Picture 2" descr=""/>
          <p:cNvPicPr/>
          <p:nvPr/>
        </p:nvPicPr>
        <p:blipFill>
          <a:blip r:embed="rId1"/>
          <a:stretch/>
        </p:blipFill>
        <p:spPr>
          <a:xfrm>
            <a:off x="7953840" y="111960"/>
            <a:ext cx="1182960" cy="1181880"/>
          </a:xfrm>
          <a:prstGeom prst="rect">
            <a:avLst/>
          </a:prstGeom>
          <a:ln>
            <a:noFill/>
          </a:ln>
        </p:spPr>
      </p:pic>
      <p:sp>
        <p:nvSpPr>
          <p:cNvPr id="126" name="CustomShape 3"/>
          <p:cNvSpPr/>
          <p:nvPr/>
        </p:nvSpPr>
        <p:spPr>
          <a:xfrm>
            <a:off x="364680" y="1152000"/>
            <a:ext cx="8226000" cy="465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076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ru-RU" sz="32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Основание для классификации: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1. По содержанию: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проект, </a:t>
            </a:r>
            <a:r>
              <a:rPr b="1" lang="ru-RU" sz="2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программа учебного </a:t>
            </a:r>
            <a:r>
              <a:rPr b="1" lang="ru-RU" sz="2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курса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концепция, методические рекомендации, учебное пособие и т. д.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2. По способу создания: </a:t>
            </a:r>
            <a:r>
              <a:rPr b="1" lang="ru-RU" sz="26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адаптационная,комбинаторная, радикальная.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3. По новизне: </a:t>
            </a:r>
            <a:r>
              <a:rPr b="1" lang="ru-RU" sz="2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открытие, изобретение, инновация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28" name="CustomShape 2"/>
          <p:cNvSpPr/>
          <p:nvPr/>
        </p:nvSpPr>
        <p:spPr>
          <a:xfrm>
            <a:off x="444240" y="288000"/>
            <a:ext cx="8226000" cy="114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/>
          </a:p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Типы авторских методических разработок по способу создания</a:t>
            </a:r>
            <a:endParaRPr/>
          </a:p>
        </p:txBody>
      </p:sp>
      <p:pic>
        <p:nvPicPr>
          <p:cNvPr id="129" name="Picture 2" descr=""/>
          <p:cNvPicPr/>
          <p:nvPr/>
        </p:nvPicPr>
        <p:blipFill>
          <a:blip r:embed="rId1"/>
          <a:stretch/>
        </p:blipFill>
        <p:spPr>
          <a:xfrm>
            <a:off x="7953840" y="111960"/>
            <a:ext cx="1182960" cy="1181880"/>
          </a:xfrm>
          <a:prstGeom prst="rect">
            <a:avLst/>
          </a:prstGeom>
          <a:ln>
            <a:noFill/>
          </a:ln>
        </p:spPr>
      </p:pic>
      <p:sp>
        <p:nvSpPr>
          <p:cNvPr id="130" name="CustomShape 3"/>
          <p:cNvSpPr/>
          <p:nvPr/>
        </p:nvSpPr>
        <p:spPr>
          <a:xfrm>
            <a:off x="364680" y="1152000"/>
            <a:ext cx="8226000" cy="465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076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ru-RU" sz="32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1.Адаптационная -</a:t>
            </a:r>
            <a:r>
              <a:rPr b="1" lang="ru-RU" sz="2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связанная с приспособлением уже имеющейся программы (разработки) к новым конкретным условиям.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2.Комбинаторная - </a:t>
            </a:r>
            <a:r>
              <a:rPr b="1" lang="ru-RU" sz="2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новая продукция, которая  создается благодаря новым сочетаниям известных способов, форм, средств.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 Радикальная -</a:t>
            </a:r>
            <a:r>
              <a:rPr b="1" lang="ru-RU" sz="26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содержащая принципиальную новизну.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444240" y="288000"/>
            <a:ext cx="8226000" cy="114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/>
          </a:p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Структура и содержание учебной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программы</a:t>
            </a:r>
            <a:endParaRPr/>
          </a:p>
        </p:txBody>
      </p:sp>
      <p:pic>
        <p:nvPicPr>
          <p:cNvPr id="133" name="Picture 2" descr=""/>
          <p:cNvPicPr/>
          <p:nvPr/>
        </p:nvPicPr>
        <p:blipFill>
          <a:blip r:embed="rId1"/>
          <a:stretch/>
        </p:blipFill>
        <p:spPr>
          <a:xfrm>
            <a:off x="7953840" y="111960"/>
            <a:ext cx="1182960" cy="1181880"/>
          </a:xfrm>
          <a:prstGeom prst="rect">
            <a:avLst/>
          </a:prstGeom>
          <a:ln>
            <a:noFill/>
          </a:ln>
        </p:spPr>
      </p:pic>
      <p:sp>
        <p:nvSpPr>
          <p:cNvPr id="134" name="CustomShape 3"/>
          <p:cNvSpPr/>
          <p:nvPr/>
        </p:nvSpPr>
        <p:spPr>
          <a:xfrm>
            <a:off x="364680" y="1152000"/>
            <a:ext cx="8226000" cy="465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076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ru-RU" sz="32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35" name="" descr=""/>
          <p:cNvPicPr/>
          <p:nvPr/>
        </p:nvPicPr>
        <p:blipFill>
          <a:blip r:embed="rId2"/>
          <a:stretch/>
        </p:blipFill>
        <p:spPr>
          <a:xfrm>
            <a:off x="720000" y="1929600"/>
            <a:ext cx="7127280" cy="385704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37" name="CustomShape 2"/>
          <p:cNvSpPr/>
          <p:nvPr/>
        </p:nvSpPr>
        <p:spPr>
          <a:xfrm>
            <a:off x="444240" y="288000"/>
            <a:ext cx="8226000" cy="114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Структура и содержание программы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Пояснительная записка.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id="138" name="Picture 2" descr=""/>
          <p:cNvPicPr/>
          <p:nvPr/>
        </p:nvPicPr>
        <p:blipFill>
          <a:blip r:embed="rId1"/>
          <a:stretch/>
        </p:blipFill>
        <p:spPr>
          <a:xfrm>
            <a:off x="7953840" y="111960"/>
            <a:ext cx="1182960" cy="1181880"/>
          </a:xfrm>
          <a:prstGeom prst="rect">
            <a:avLst/>
          </a:prstGeom>
          <a:ln>
            <a:noFill/>
          </a:ln>
        </p:spPr>
      </p:pic>
      <p:sp>
        <p:nvSpPr>
          <p:cNvPr id="139" name="CustomShape 3"/>
          <p:cNvSpPr/>
          <p:nvPr/>
        </p:nvSpPr>
        <p:spPr>
          <a:xfrm>
            <a:off x="550080" y="216000"/>
            <a:ext cx="8226000" cy="619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076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ru-RU" sz="32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-  </a:t>
            </a:r>
            <a:r>
              <a:rPr b="1" i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Актуальность</a:t>
            </a:r>
            <a:r>
              <a:rPr b="1" lang="ru-RU" sz="20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создания авторской разработки (исходя из какой объективной потребности обновления того или иного компонента образовательного процесса вытекает необходимость создания данной авторской разработки; какие проблемы может решить  данная разработка  и какие  противоречия предполагается разрешить</a:t>
            </a:r>
            <a:r>
              <a:rPr b="1" lang="ru-RU" sz="20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).</a:t>
            </a:r>
            <a:endParaRPr/>
          </a:p>
          <a:p>
            <a:pPr algn="just">
              <a:lnSpc>
                <a:spcPct val="120000"/>
              </a:lnSpc>
            </a:pPr>
            <a:r>
              <a:rPr b="1" i="1" lang="ru-RU" sz="20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Новизна</a:t>
            </a:r>
            <a:r>
              <a:rPr b="1" lang="ru-RU" sz="20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авторской разработки</a:t>
            </a:r>
            <a:r>
              <a:rPr lang="ru-RU" sz="20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20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(какая идея положена в основу авторской разработки).</a:t>
            </a:r>
            <a:endParaRPr/>
          </a:p>
          <a:p>
            <a:pPr algn="just">
              <a:lnSpc>
                <a:spcPct val="120000"/>
              </a:lnSpc>
            </a:pPr>
            <a:r>
              <a:rPr b="1" i="1" lang="ru-RU" sz="20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-Методологические положения</a:t>
            </a:r>
            <a:r>
              <a:rPr lang="ru-RU" sz="20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(основные теоретические идеи, положенные в ее основу;  категории и понятия, встречающиеся в разработке, если их употребление в данной области науки носят неоднозначный характер).</a:t>
            </a:r>
            <a:endParaRPr/>
          </a:p>
          <a:p>
            <a:pPr algn="just"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r>
              <a:rPr b="1" lang="ru-RU" sz="1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41" name="CustomShape 2"/>
          <p:cNvSpPr/>
          <p:nvPr/>
        </p:nvSpPr>
        <p:spPr>
          <a:xfrm>
            <a:off x="444240" y="288000"/>
            <a:ext cx="8226000" cy="71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/>
          </a:p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Пояснительная записка</a:t>
            </a:r>
            <a:endParaRPr/>
          </a:p>
        </p:txBody>
      </p:sp>
      <p:pic>
        <p:nvPicPr>
          <p:cNvPr id="142" name="Picture 2" descr=""/>
          <p:cNvPicPr/>
          <p:nvPr/>
        </p:nvPicPr>
        <p:blipFill>
          <a:blip r:embed="rId1"/>
          <a:stretch/>
        </p:blipFill>
        <p:spPr>
          <a:xfrm>
            <a:off x="7953840" y="111960"/>
            <a:ext cx="1182960" cy="1181880"/>
          </a:xfrm>
          <a:prstGeom prst="rect">
            <a:avLst/>
          </a:prstGeom>
          <a:ln>
            <a:noFill/>
          </a:ln>
        </p:spPr>
      </p:pic>
      <p:sp>
        <p:nvSpPr>
          <p:cNvPr id="143" name="CustomShape 3"/>
          <p:cNvSpPr/>
          <p:nvPr/>
        </p:nvSpPr>
        <p:spPr>
          <a:xfrm>
            <a:off x="157320" y="1152000"/>
            <a:ext cx="8423280" cy="487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076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ru-RU" sz="32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 algn="just">
              <a:lnSpc>
                <a:spcPct val="120000"/>
              </a:lnSpc>
            </a:pPr>
            <a:r>
              <a:rPr b="1" i="1" lang="ru-RU" sz="18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i="1" lang="ru-RU" sz="18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</a:t>
            </a:r>
            <a:r>
              <a:rPr b="1" i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i="1" lang="ru-RU" sz="24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Цель, задачи, ожидаемые результаты</a:t>
            </a:r>
            <a:endParaRPr/>
          </a:p>
          <a:p>
            <a:pPr algn="just">
              <a:lnSpc>
                <a:spcPct val="120000"/>
              </a:lnSpc>
            </a:pP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Цель</a:t>
            </a:r>
            <a:r>
              <a:rPr lang="ru-RU" sz="22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– 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идеальное предвосхищение результатов деятельности (ожидаемый результат</a:t>
            </a:r>
            <a:r>
              <a:rPr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  <a:endParaRPr/>
          </a:p>
          <a:p>
            <a:pPr algn="just">
              <a:lnSpc>
                <a:spcPct val="120000"/>
              </a:lnSpc>
            </a:pPr>
            <a:r>
              <a:rPr lang="ru-RU" sz="22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22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</a:t>
            </a: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Задачи</a:t>
            </a:r>
            <a:r>
              <a:rPr lang="ru-RU" sz="22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– 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конкретизация цели. </a:t>
            </a:r>
            <a:endParaRPr/>
          </a:p>
          <a:p>
            <a:pPr algn="just">
              <a:lnSpc>
                <a:spcPct val="120000"/>
              </a:lnSpc>
            </a:pP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b="1" lang="ru-RU" sz="22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Система оценивания</a:t>
            </a:r>
            <a:r>
              <a:rPr b="1" lang="ru-RU" sz="2200" spc="-1" strike="noStrike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(наличие педагогических измерителей, показателей, критериев, норм и шкал оценивания;)</a:t>
            </a:r>
            <a:endParaRPr/>
          </a:p>
          <a:p>
            <a:pPr algn="just">
              <a:lnSpc>
                <a:spcPct val="120000"/>
              </a:lnSpc>
            </a:pPr>
            <a:endParaRPr/>
          </a:p>
          <a:p>
            <a:pPr algn="just">
              <a:lnSpc>
                <a:spcPct val="120000"/>
              </a:lnSpc>
            </a:pPr>
            <a:endParaRPr/>
          </a:p>
          <a:p>
            <a:pPr algn="just"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endParaRPr/>
          </a:p>
          <a:p>
            <a:pPr>
              <a:lnSpc>
                <a:spcPct val="120000"/>
              </a:lnSpc>
            </a:pPr>
            <a:r>
              <a:rPr b="1" lang="ru-RU" sz="1600" spc="-1" strike="noStrike">
                <a:solidFill>
                  <a:srgbClr val="66ccff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Application>LibreOffice/5.0.1.2$Windows_X86_64 LibreOffice_project/81898c9f5c0d43f3473ba111d7b351050be20261</Application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2015-02-07T06:16:17Z</dcterms:created>
  <dc:creator>Васильева Людмила Георгиевна</dc:creator>
  <dc:language>ru-RU</dc:language>
  <cp:lastPrinted>2015-05-13T09:22:05Z</cp:lastPrinted>
  <dcterms:modified xsi:type="dcterms:W3CDTF">2016-02-09T23:52:35Z</dcterms:modified>
  <cp:revision>104</cp:revision>
  <dc:title>Государственное автономное образовательное учреждение дополнительного профессионального образования  «Центр развития профессионального образования»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