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jpeg" ContentType="image/jpeg"/>
  <Override PartName="/ppt/media/image17.jpeg" ContentType="image/jpeg"/>
  <Override PartName="/ppt/media/image3.png" ContentType="image/png"/>
  <Override PartName="/ppt/media/image1.jpeg" ContentType="image/jpeg"/>
  <Override PartName="/ppt/media/image2.png" ContentType="image/png"/>
  <Override PartName="/ppt/media/image4.jpeg" ContentType="image/jpeg"/>
  <Override PartName="/ppt/media/image5.png" ContentType="image/png"/>
  <Override PartName="/ppt/media/image6.png" ContentType="image/png"/>
  <Override PartName="/ppt/media/image7.jpeg" ContentType="image/jpeg"/>
  <Override PartName="/ppt/media/image8.png" ContentType="image/pn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8.jpeg" ContentType="image/jpeg"/>
  <Override PartName="/ppt/media/image19.jpeg" ContentType="image/jpeg"/>
  <Override PartName="/ppt/media/image20.jpeg" ContentType="image/jpeg"/>
  <Override PartName="/ppt/media/image21.jpeg" ContentType="image/jpeg"/>
  <Override PartName="/ppt/media/image22.jpeg" ContentType="image/jpeg"/>
  <Override PartName="/ppt/media/image23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>
                <a:latin typeface="Arial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3200" spc="-1">
                <a:latin typeface="Arial"/>
              </a:rPr>
              <a:t>Для правки структуры щёлкните мышью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800" spc="-1">
                <a:latin typeface="Arial"/>
              </a:rPr>
              <a:t>Второй уровень структуры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400" spc="-1">
                <a:latin typeface="Arial"/>
              </a:rPr>
              <a:t>Третий уровень структуры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ru-RU" sz="2000" spc="-1">
                <a:latin typeface="Arial"/>
              </a:rPr>
              <a:t>Четвёртый уровень структуры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Пятый уровень структуры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Шестой уровень структуры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ru-RU" sz="2000" spc="-1">
                <a:latin typeface="Arial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20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21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22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024000" y="2028240"/>
            <a:ext cx="5795640" cy="123048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Итоги конкурса методической продукции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агробизнес-образования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2915640" y="6237360"/>
            <a:ext cx="61084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Л.В. Балахчи</a:t>
            </a:r>
            <a:r>
              <a:rPr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 </a:t>
            </a:r>
            <a:endParaRPr/>
          </a:p>
        </p:txBody>
      </p:sp>
      <p:pic>
        <p:nvPicPr>
          <p:cNvPr id="74" name="Picture 3" descr=""/>
          <p:cNvPicPr/>
          <p:nvPr/>
        </p:nvPicPr>
        <p:blipFill>
          <a:blip r:embed="rId2"/>
          <a:stretch/>
        </p:blipFill>
        <p:spPr>
          <a:xfrm>
            <a:off x="298080" y="1106280"/>
            <a:ext cx="2014560" cy="31197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16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17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18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4.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Методическая разработка урока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19" name="Table 4"/>
          <p:cNvGraphicFramePr/>
          <p:nvPr/>
        </p:nvGraphicFramePr>
        <p:xfrm>
          <a:off x="456480" y="1628640"/>
          <a:ext cx="8435520" cy="4051080"/>
        </p:xfrm>
        <a:graphic>
          <a:graphicData uri="http://schemas.openxmlformats.org/drawingml/2006/table">
            <a:tbl>
              <a:tblPr/>
              <a:tblGrid>
                <a:gridCol w="1719360"/>
                <a:gridCol w="4052160"/>
                <a:gridCol w="2664360"/>
              </a:tblGrid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1. Ирина Михайловна Станёнене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«Агробизнес и конкуренция»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МОУ Иркутского районного муниципального образования «Оёкская СОШ»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2.Валентина Николаевна Гошейн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«Экономика в сельском хозяйстве»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(2 класс)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МОУ ИРМО «Хомутовская СОШ № 1»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0572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3.Зоя Петровна Балтукова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«Почва. Что такое почва?» (урок в 10 кл.)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«Улейская СОШ»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4. Светлана Сократовна Болотова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«Понятие о почве как основном средстве сельскохозяйственного производства. Типы почв, понятие о плодородии»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«Бурят-Янгутская СОШ  им. А.С. Пушкина»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5.Марина Николаевна Болсоева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«Смазочная система двигателя» по дисциплине «Назначение и общее устройство тракторов, автомобилей и сельскохозяйственных машин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«Заларинский агропромышленный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6.Райхана Ильфаровна Галиева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«Бизнес-планирование крестьянского (фермерского) хозяйства»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«Иркутский аграрный техникум</a:t>
                      </a:r>
                      <a:r>
                        <a:rPr lang="ru-RU" sz="12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0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23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24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5.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Внеурочное  мероприятие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25" name="Table 4"/>
          <p:cNvGraphicFramePr/>
          <p:nvPr/>
        </p:nvGraphicFramePr>
        <p:xfrm>
          <a:off x="456480" y="1628640"/>
          <a:ext cx="8435520" cy="3825360"/>
        </p:xfrm>
        <a:graphic>
          <a:graphicData uri="http://schemas.openxmlformats.org/drawingml/2006/table">
            <a:tbl>
              <a:tblPr/>
              <a:tblGrid>
                <a:gridCol w="1719360"/>
                <a:gridCol w="4052160"/>
                <a:gridCol w="2664360"/>
              </a:tblGrid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6904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1. Надежда Михайловна Трушина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«Праздник осени»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МОУ ИРМО «Хомутовская СОШ №1»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15056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2. Наталья Федоровна Ярошенко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Иван Иосифович Ярошенко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Проект ландшафтного дизайна «Царство бабушки Яги»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МКОУ СОШ с. Верхний Булай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904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3. Екатерина Петровна Курленко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Рабочая тетрадь для учащихся начальных классов по внеурочной деятельности «Маленький фермер"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Алятская СОШ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904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4.Ирина Анатольевна Семенова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«Огород круглый год»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МКОУ СОШ села Верхний Булай.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26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29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30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6.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Программное обеспечение образовательного процесса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31" name="Table 4"/>
          <p:cNvGraphicFramePr/>
          <p:nvPr/>
        </p:nvGraphicFramePr>
        <p:xfrm>
          <a:off x="456480" y="1628640"/>
          <a:ext cx="8435520" cy="3708360"/>
        </p:xfrm>
        <a:graphic>
          <a:graphicData uri="http://schemas.openxmlformats.org/drawingml/2006/table">
            <a:tbl>
              <a:tblPr/>
              <a:tblGrid>
                <a:gridCol w="2459160"/>
                <a:gridCol w="3096000"/>
                <a:gridCol w="2880720"/>
              </a:tblGrid>
              <a:tr h="6037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225080">
                <a:tc>
                  <a:txBody>
                    <a:bodyPr lIns="59040" rIns="68400"/>
                    <a:p>
                      <a:r>
                        <a:rPr b="1"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1.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Ольга Павловна Тыртышная </a:t>
                      </a:r>
                      <a:endParaRPr/>
                    </a:p>
                    <a:p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Светлана Васильевна Дунаева </a:t>
                      </a:r>
                      <a:endParaRPr/>
                    </a:p>
                    <a:p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Ирина Михайловна Станёнене</a:t>
                      </a:r>
                      <a:r>
                        <a:rPr b="1"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 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«Введение в агробизнес» (10 — 11кл.)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МОУ Иркутского районного муниципального образования «Оёкская СОШ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8110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2. Галина Алексеевна Белобородова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Татьяна Николаевна Иванова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«Огородные чудеса», 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1-4 класс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Центр образования «Альянс» п.Харик Куйтунского района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084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3.Альбина Зыгбаевна Ажунова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«Проектная деятельность учащихся» (агротехнологический профиль). 10 класс.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«Покровская  СОШ» Баяндаевского района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6044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4. Елена Александровна   Халбаева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«Экономика малого предприятия»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«Покровская  СОШ» Баяндаевского района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32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35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36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6.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Программное обеспечение образовательного процесса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37" name="Table 4"/>
          <p:cNvGraphicFramePr/>
          <p:nvPr/>
        </p:nvGraphicFramePr>
        <p:xfrm>
          <a:off x="456480" y="1628640"/>
          <a:ext cx="8435520" cy="3351240"/>
        </p:xfrm>
        <a:graphic>
          <a:graphicData uri="http://schemas.openxmlformats.org/drawingml/2006/table">
            <a:tbl>
              <a:tblPr/>
              <a:tblGrid>
                <a:gridCol w="2459160"/>
                <a:gridCol w="3096000"/>
                <a:gridCol w="2880720"/>
              </a:tblGrid>
              <a:tr h="7920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12960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5. Инесса Геннадьевна Харахинова, Вера Ивановна Петрова, Ульяна Михайловна Мамаева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«Основы цветоводства»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«Покровская  СОШ» Баяндаевского района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318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6. Ольга Эдуардовна Черкашина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«Основы овощеводства»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«Покровская  СОШ» Баяндаевского района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6318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7. Наталья Федоровна Ярошенко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«Ландшафтная ферма», 3-4 класс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МКОУ СОШ села Верхний Булай.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138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Анализ качества разработок. Типичные затруднения </a:t>
            </a:r>
            <a:endParaRPr/>
          </a:p>
        </p:txBody>
      </p:sp>
      <p:pic>
        <p:nvPicPr>
          <p:cNvPr id="141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42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 marL="343080" indent="-342360">
              <a:lnSpc>
                <a:spcPct val="100000"/>
              </a:lnSpc>
              <a:buClr>
                <a:srgbClr val="215968"/>
              </a:buClr>
              <a:buFont typeface="StarSymbol"/>
              <a:buAutoNum type="arabicPeriod"/>
            </a:pP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Целеполагание.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Цель ставится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отвлеченно от содержания работы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как правило,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соотносятся цель — задачи — ожидаемые результаты.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Из 55  участников конкурса методической продукции высший балл («4») по этому критерию получили только 7 педагогов (13,2%); 3 балла – 20,7%.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Несоответствие содержания заявленному типу  методической продукции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(несоответствие выявлено в 24 работах- 45,2%)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Нечеткость в определении цели и задач часто приводит к композиционному нарушению изложения содержания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(логичность и структурированность) и ограничению в воспроизведимости. (в 11 работах - 20%.)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</a:t>
            </a:r>
            <a:r>
              <a:rPr b="1" lang="ru-RU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Только 20% методических разработок интегрируют бизнес в агротехнологическую составляющую.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Прогнозируемые результаты - итог</a:t>
            </a:r>
            <a:endParaRPr/>
          </a:p>
        </p:txBody>
      </p:sp>
      <p:pic>
        <p:nvPicPr>
          <p:cNvPr id="145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46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47" name="Table 4"/>
          <p:cNvGraphicFramePr/>
          <p:nvPr/>
        </p:nvGraphicFramePr>
        <p:xfrm>
          <a:off x="179640" y="1397160"/>
          <a:ext cx="8505360" cy="5289480"/>
        </p:xfrm>
        <a:graphic>
          <a:graphicData uri="http://schemas.openxmlformats.org/drawingml/2006/table">
            <a:tbl>
              <a:tblPr/>
              <a:tblGrid>
                <a:gridCol w="360000"/>
                <a:gridCol w="4248360"/>
                <a:gridCol w="3897360"/>
              </a:tblGrid>
              <a:tr h="347760"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№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Прогнозируемый результат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Реальный результат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768960"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Активизация творческой активности педагогов на создание методической продукции по агробизнес-образования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Увеличилось количество методических разработок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994680"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Повышение качества разрабатываемой методической продукции 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Выявленные  затруднения будут положены в основу выбора тематики консультаций, семинаров, курсов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1476360"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Программно-методическое обеспечение агробизнес-образования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Наличие методической продукции, соответствующей требованиям,  с последующим размещение м информации о ней в электронном банке данных 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1702080"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4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215968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Обобщение и распространение опыта. выпуск сборника с авторскими разработками по агробизнес- образованию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Выпуск сборника с авторскими разработками по агробизнес- образованию; разработано Положение об областном банке методических разработок по агробизнес-образованию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ransition spd="slow">
    <p:fade/>
  </p:transition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2195640" y="2028240"/>
            <a:ext cx="6624000" cy="35604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dir="t" rig="contrasting">
              <a:rot lat="0" lon="0" rev="7800000"/>
            </a:lightRig>
          </a:scene3d>
          <a:sp3d>
            <a:bevelT w="139700" h="139700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СПАСИБО ЗА РАБОТУ!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32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Ваши вопросы.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149" name="CustomShape 2"/>
          <p:cNvSpPr/>
          <p:nvPr/>
        </p:nvSpPr>
        <p:spPr>
          <a:xfrm>
            <a:off x="2915640" y="6237360"/>
            <a:ext cx="610848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Lucida Sans Unicode (Основной текст)"/>
                <a:ea typeface="DejaVu Sans"/>
              </a:rPr>
              <a:t>Л.В., старший методист</a:t>
            </a:r>
            <a:endParaRPr/>
          </a:p>
        </p:txBody>
      </p:sp>
      <p:pic>
        <p:nvPicPr>
          <p:cNvPr id="150" name="Picture 3" descr=""/>
          <p:cNvPicPr/>
          <p:nvPr/>
        </p:nvPicPr>
        <p:blipFill>
          <a:blip r:embed="rId1"/>
          <a:stretch/>
        </p:blipFill>
        <p:spPr>
          <a:xfrm>
            <a:off x="298080" y="1106280"/>
            <a:ext cx="2014560" cy="3119760"/>
          </a:xfrm>
          <a:prstGeom prst="rect">
            <a:avLst/>
          </a:prstGeom>
          <a:ln>
            <a:noFill/>
          </a:ln>
        </p:spPr>
      </p:pic>
    </p:spTree>
  </p:cSld>
  <p:transition spd="slow">
    <p:fade/>
  </p:transition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Нормативно-правовое обеспечение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методической продукции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77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78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</a:t>
            </a:r>
            <a:r>
              <a:rPr b="1" lang="ru-RU" sz="2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Распоряжение Министерства образования Иркутской области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«О проведении областного конкурса методической продукции по агробизнес-образованию» </a:t>
            </a:r>
            <a:r>
              <a:rPr b="1" lang="ru-RU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 16.02.2015,  №.1020 – мр.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</a:t>
            </a:r>
            <a:r>
              <a:rPr b="1" lang="ru-RU" sz="2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Распоряжение Министерства образования Иркутской области</a:t>
            </a: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 утверждении состава организационного               комитета      областного конкурса по  агробизнес-образованию»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 22.12.2015 № 1038-мр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</a:t>
            </a:r>
            <a:r>
              <a:rPr b="1" lang="ru-RU" sz="2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Распоряжение Министерства образования Иркутской области </a:t>
            </a:r>
            <a:r>
              <a:rPr b="1" lang="ru-RU" sz="18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«Об утверждении состава жюри»  от 26.01 2016г.,   № 10-38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</a:t>
            </a: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</a:t>
            </a:r>
            <a:r>
              <a:rPr b="1" lang="ru-RU" sz="2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Положение об областном конкурсе методической продукции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 агробизнес-образованию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Цель проведения Конкурса методической продукции.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81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82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4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Выявление и поощрение наиболее талантливых авторов методической продукции по агробизнес-образованию; повышение качества разрабатываемой методической продукции; распространение новой  методической продукции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84" name="CustomShape 2"/>
          <p:cNvSpPr/>
          <p:nvPr/>
        </p:nvSpPr>
        <p:spPr>
          <a:xfrm>
            <a:off x="457200" y="274680"/>
            <a:ext cx="8227800" cy="1141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Ожидаемые результаты конкурса методической продукции.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85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86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Активизация творческой активности педагогов на создание методической продукции по агробизнес-образованию.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Повышение качества разрабатываемой методической продукции (через выявление  затруднений педагогов  и планирования на этой основе тематики проведения консультаций, семинаров и т.д.)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Наличие методической продукции, соответствующей требованиям,  с последующим размещение м информации о ней в электронном банке данных 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Обобщение и распространение опыта: выпуск сборника с авторскими разработками по агробизнес- образованию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88" name="CustomShape 2"/>
          <p:cNvSpPr/>
          <p:nvPr/>
        </p:nvSpPr>
        <p:spPr>
          <a:xfrm>
            <a:off x="457200" y="274680"/>
            <a:ext cx="8227800" cy="921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Итоги Конкурса методической продукции по агробизнес-образованию </a:t>
            </a:r>
            <a:endParaRPr/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457200" y="1196640"/>
            <a:ext cx="8227800" cy="4927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91" name="Table 4"/>
          <p:cNvGraphicFramePr/>
          <p:nvPr/>
        </p:nvGraphicFramePr>
        <p:xfrm>
          <a:off x="251640" y="1340640"/>
          <a:ext cx="8568360" cy="4291200"/>
        </p:xfrm>
        <a:graphic>
          <a:graphicData uri="http://schemas.openxmlformats.org/drawingml/2006/table">
            <a:tbl>
              <a:tblPr/>
              <a:tblGrid>
                <a:gridCol w="504000"/>
                <a:gridCol w="2592000"/>
                <a:gridCol w="1656000"/>
                <a:gridCol w="3816720"/>
              </a:tblGrid>
              <a:tr h="69048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Муниципальное образование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Количество представленных на конкурс работ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0000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Образовательные организации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2473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Иркутск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ГБПОУ «Иркутский аграрный техникум»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265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2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Заларинский район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ГАПОУ ИО «Заларинский агропромышленный техникум»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48960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Чунский  район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МОБУ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«Основная общеобразовательная школа №16 д. Кулиш»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265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Осинский район,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МБОУ «Бурят-Янгутская СОШ»,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МБОУ «Улейская СОШ»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3265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Баяндаевский район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МБОУ Хатар-Хадайская СОШ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им. Е.Х. Ехануровой, МБОУ Покровская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48960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Иркутский район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МОУ ИРМО «Оёкская СОШ;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«Хомутовская СОш№1», МОУ ИРМО «Ревякинская СОШ»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473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Черемховский район,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МКОУ СОШ с.Верхний Булай,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2652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Куйтунский район,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 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МБОУ Центр образования «Альянс»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473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Аларский район,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МБОУ Алятская СОШ,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265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Усольский район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ГБПОУ УАПТ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(Усольский аграрно-промышленный техникум)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247320">
                <a:tc>
                  <a:txBody>
                    <a:bodyPr/>
                    <a:p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11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Нижнеудинский район,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1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Times New Roman"/>
                        </a:rPr>
                        <a:t>МКОУ «Худоеланская  СОШ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</p:spTree>
  </p:cSld>
  <p:transition spd="slow">
    <p:fade/>
  </p:transition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274680"/>
            <a:ext cx="8227800" cy="1137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Итоги Конкурса методической продукции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 агробизнес-образованию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94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95" name="CustomShape 3"/>
          <p:cNvSpPr/>
          <p:nvPr/>
        </p:nvSpPr>
        <p:spPr>
          <a:xfrm>
            <a:off x="457200" y="1600200"/>
            <a:ext cx="8227800" cy="452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Количество участников по номинациям: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 Методическое пособие — </a:t>
            </a:r>
            <a:r>
              <a:rPr b="1" lang="ru-RU" sz="20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2. Учебное пособие - 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3. Методические рекомендации -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4. Методическая разработка урока — 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5. Внеурочное мероприятие - 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6. Программное обеспечение образовательного процесса -</a:t>
            </a:r>
            <a:r>
              <a:rPr b="1" lang="ru-RU" sz="20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</a:t>
            </a:r>
            <a:r>
              <a:rPr b="1" lang="ru-RU" sz="20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ransition spd="slow">
    <p:fade/>
  </p:transition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98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99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1. 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Методическое пособие.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00" name="Table 4"/>
          <p:cNvGraphicFramePr/>
          <p:nvPr/>
        </p:nvGraphicFramePr>
        <p:xfrm>
          <a:off x="457200" y="1397160"/>
          <a:ext cx="8218440" cy="741240"/>
        </p:xfrm>
        <a:graphic>
          <a:graphicData uri="http://schemas.openxmlformats.org/drawingml/2006/table">
            <a:tbl>
              <a:tblPr/>
              <a:tblGrid>
                <a:gridCol w="2787480"/>
                <a:gridCol w="3702960"/>
                <a:gridCol w="1728360"/>
              </a:tblGrid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1.Ирина Николаевна Деревянкина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2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Методическое пособие по переподготовке профессии «Трактористов-машинистов категории «F» с механической трансмиссией на трактористов-машинистов категории «F» с гидростатической трансмиссией»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/>
                    <a:p>
                      <a:r>
                        <a:rPr lang="ru-RU" sz="12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ГАПОУ ИО «Заларинский агропромышленный техникум»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</a:tbl>
          </a:graphicData>
        </a:graphic>
      </p:graphicFrame>
      <p:sp>
        <p:nvSpPr>
          <p:cNvPr id="101" name="CustomShape 5"/>
          <p:cNvSpPr/>
          <p:nvPr/>
        </p:nvSpPr>
        <p:spPr>
          <a:xfrm>
            <a:off x="457200" y="3244320"/>
            <a:ext cx="822780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2 . </a:t>
            </a:r>
            <a:r>
              <a:rPr b="1" lang="ru-RU" sz="1800" spc="-1" strike="noStrike">
                <a:solidFill>
                  <a:srgbClr val="984807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Учебное пособие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02" name="Table 6"/>
          <p:cNvGraphicFramePr/>
          <p:nvPr/>
        </p:nvGraphicFramePr>
        <p:xfrm>
          <a:off x="423720" y="3847680"/>
          <a:ext cx="8228160" cy="1112040"/>
        </p:xfrm>
        <a:graphic>
          <a:graphicData uri="http://schemas.openxmlformats.org/drawingml/2006/table">
            <a:tbl>
              <a:tblPr/>
              <a:tblGrid>
                <a:gridCol w="2742840"/>
                <a:gridCol w="2742840"/>
                <a:gridCol w="2742840"/>
              </a:tblGrid>
              <a:tr h="370800">
                <a:tc>
                  <a:txBody>
                    <a:bodyPr/>
                    <a:p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1. Клавдия Сергеевна Хаптахаева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2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«Математика и агробизнес»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Хатар-Хадайская </a:t>
                      </a: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СОШ</a:t>
                      </a:r>
                      <a:r>
                        <a:rPr b="1" lang="ru-RU" sz="16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им. Е.Х. Ехануровой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6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2. Вера Анатольевна Бутуханова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Диагностика и лечение инфекционных заболеваний»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«Иркутский аграрный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</p:spTree>
  </p:cSld>
  <p:transition spd="slow">
    <p:fade/>
  </p:transition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05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06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3. 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Методические рекомендации.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07" name="Table 4"/>
          <p:cNvGraphicFramePr/>
          <p:nvPr/>
        </p:nvGraphicFramePr>
        <p:xfrm>
          <a:off x="395640" y="1397160"/>
          <a:ext cx="8424360" cy="3387600"/>
        </p:xfrm>
        <a:graphic>
          <a:graphicData uri="http://schemas.openxmlformats.org/drawingml/2006/table">
            <a:tbl>
              <a:tblPr/>
              <a:tblGrid>
                <a:gridCol w="2898720"/>
                <a:gridCol w="3767400"/>
                <a:gridCol w="1758600"/>
              </a:tblGrid>
              <a:tr h="347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8110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1. Клавдия Сергеевна Хаптахаева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 </a:t>
                      </a: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«Математика и агробизнес»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Хатар-Хадайская СОШ им. Е.Х. Ехануровой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60696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 Валентина Викторовна Белоцерковская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 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«Сравнительная характеристика костей скелета у разных видов животных» 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400" spc="-1" strike="noStrike">
                          <a:solidFill>
                            <a:srgbClr val="e46c0a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«Иркутский аграрный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  <a:tr h="8110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3. Ирина Георгиевна Базарова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«Организация самостоятельной работы студентов на занятиях на основе модульного и компетентностного подхода»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 «Иркутский аграрный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81108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4. Жаркова Ольга Владимировна Малыгина Нонна Васильевна Благодетелева Галина Викторовна 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Методическая разработка «Реализация концепции агробизнес-образования в УАПТ» (из опыта работы преподавателей общеобразовательных дисциплин)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4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«Усольский агропромышленный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08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r">
              <a:lnSpc>
                <a:spcPct val="100000"/>
              </a:lnSpc>
            </a:pPr>
            <a:r>
              <a:rPr b="1" lang="ru-RU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onstantia"/>
                <a:ea typeface="DejaVu Sans"/>
              </a:rPr>
              <a:t>Л.В. Балахчи</a:t>
            </a:r>
            <a:endParaRPr/>
          </a:p>
        </p:txBody>
      </p:sp>
      <p:sp>
        <p:nvSpPr>
          <p:cNvPr id="110" name="CustomShape 2"/>
          <p:cNvSpPr/>
          <p:nvPr/>
        </p:nvSpPr>
        <p:spPr>
          <a:xfrm>
            <a:off x="457200" y="404640"/>
            <a:ext cx="8227800" cy="57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Дипломанты конкурса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8217360" y="-70200"/>
            <a:ext cx="789840" cy="788760"/>
          </a:xfrm>
          <a:prstGeom prst="rect">
            <a:avLst/>
          </a:prstGeom>
          <a:ln>
            <a:noFill/>
          </a:ln>
        </p:spPr>
      </p:pic>
      <p:sp>
        <p:nvSpPr>
          <p:cNvPr id="112" name="CustomShape 3"/>
          <p:cNvSpPr/>
          <p:nvPr/>
        </p:nvSpPr>
        <p:spPr>
          <a:xfrm>
            <a:off x="457200" y="980640"/>
            <a:ext cx="8227800" cy="5143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215968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Номинация 3.  </a:t>
            </a:r>
            <a:r>
              <a:rPr b="1" lang="ru-RU" sz="1800" spc="-1" strike="noStrike">
                <a:solidFill>
                  <a:srgbClr val="e46c0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Методические рекомендации.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113" name="Table 4"/>
          <p:cNvGraphicFramePr/>
          <p:nvPr/>
        </p:nvGraphicFramePr>
        <p:xfrm>
          <a:off x="395640" y="1397160"/>
          <a:ext cx="8424360" cy="1112040"/>
        </p:xfrm>
        <a:graphic>
          <a:graphicData uri="http://schemas.openxmlformats.org/drawingml/2006/table">
            <a:tbl>
              <a:tblPr/>
              <a:tblGrid>
                <a:gridCol w="2160000"/>
                <a:gridCol w="3960360"/>
                <a:gridCol w="2304360"/>
              </a:tblGrid>
              <a:tr h="37080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ФИО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Наименование работы</a:t>
                      </a:r>
                      <a:endParaRPr/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ОУ</a:t>
                      </a:r>
                      <a:endParaRPr/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f81bd"/>
                    </a:solidFill>
                  </a:tcPr>
                </a:tc>
              </a:tr>
              <a:tr h="3708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Райхана Ильфаровна Галиева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ff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«Основы организации агробизнеса» для специальности 38.02.01. Экономика и бухгалтерский учет (сельское хозяйство)  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  <a:tc>
                  <a:txBody>
                    <a:bodyPr lIns="59040" rIns="68400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984807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ГБПОУ «Иркутский аграрный техникум»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0d8e7"/>
                    </a:solidFill>
                  </a:tcPr>
                </a:tc>
              </a:tr>
              <a:tr h="370800"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Лариса Петровна, Ошоронова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«Организация работ по выращиванию грибного мицелия (вешенки). Знакомство с технологией, уходом, обработкой (круглогодичный проект)»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  <a:tc>
                  <a:txBody>
                    <a:bodyPr lIns="59040" rIns="68400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1800" spc="-1" strike="noStrike">
                          <a:solidFill>
                            <a:srgbClr val="984806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МБОУ Хатар-Хадайская СОШ им. Е.Х. Ехануровой</a:t>
                      </a:r>
                      <a:endParaRPr/>
                    </a:p>
                  </a:txBody>
                  <a:tcPr marL="5904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cf3"/>
                    </a:solidFill>
                  </a:tcPr>
                </a:tc>
              </a:tr>
            </a:tbl>
          </a:graphicData>
        </a:graphic>
      </p:graphicFrame>
      <p:sp>
        <p:nvSpPr>
          <p:cNvPr id="114" name="CustomShape 5"/>
          <p:cNvSpPr/>
          <p:nvPr/>
        </p:nvSpPr>
        <p:spPr>
          <a:xfrm>
            <a:off x="457200" y="3244320"/>
            <a:ext cx="8227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/>
          </a:p>
        </p:txBody>
      </p:sp>
    </p:spTree>
  </p:cSld>
  <p:transition spd="slow">
    <p:fade/>
  </p:transition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Application>LibreOffice/5.0.1.2$Windows_X86_64 LibreOffice_project/81898c9f5c0d43f3473ba111d7b351050be20261</Application>
  <Paragraphs>340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2015-02-07T06:16:17Z</dcterms:created>
  <dc:creator>Васильева Людмила Георгиевна</dc:creator>
  <dc:language>ru-RU</dc:language>
  <cp:lastPrinted>2015-05-13T09:22:05Z</cp:lastPrinted>
  <dcterms:modified xsi:type="dcterms:W3CDTF">2016-02-09T23:51:45Z</dcterms:modified>
  <cp:revision>120</cp:revision>
  <dc:title>Государственное автономное образовательное учреждение дополнительного профессионального образования  «Центр развития профессионального образования»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